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75" r:id="rId5"/>
    <p:sldMasterId id="2147483716" r:id="rId6"/>
  </p:sldMasterIdLst>
  <p:notesMasterIdLst>
    <p:notesMasterId r:id="rId43"/>
  </p:notesMasterIdLst>
  <p:sldIdLst>
    <p:sldId id="256" r:id="rId7"/>
    <p:sldId id="461" r:id="rId8"/>
    <p:sldId id="427" r:id="rId9"/>
    <p:sldId id="444" r:id="rId10"/>
    <p:sldId id="381" r:id="rId11"/>
    <p:sldId id="462" r:id="rId12"/>
    <p:sldId id="306" r:id="rId13"/>
    <p:sldId id="398" r:id="rId14"/>
    <p:sldId id="457" r:id="rId15"/>
    <p:sldId id="456" r:id="rId16"/>
    <p:sldId id="459" r:id="rId17"/>
    <p:sldId id="458" r:id="rId18"/>
    <p:sldId id="460" r:id="rId19"/>
    <p:sldId id="424" r:id="rId20"/>
    <p:sldId id="391" r:id="rId21"/>
    <p:sldId id="333" r:id="rId22"/>
    <p:sldId id="430" r:id="rId23"/>
    <p:sldId id="396" r:id="rId24"/>
    <p:sldId id="445" r:id="rId25"/>
    <p:sldId id="446" r:id="rId26"/>
    <p:sldId id="393" r:id="rId27"/>
    <p:sldId id="448" r:id="rId28"/>
    <p:sldId id="443" r:id="rId29"/>
    <p:sldId id="432" r:id="rId30"/>
    <p:sldId id="433" r:id="rId31"/>
    <p:sldId id="434" r:id="rId32"/>
    <p:sldId id="435" r:id="rId33"/>
    <p:sldId id="436" r:id="rId34"/>
    <p:sldId id="437" r:id="rId35"/>
    <p:sldId id="442" r:id="rId36"/>
    <p:sldId id="465" r:id="rId37"/>
    <p:sldId id="466" r:id="rId38"/>
    <p:sldId id="467" r:id="rId39"/>
    <p:sldId id="463" r:id="rId40"/>
    <p:sldId id="447" r:id="rId41"/>
    <p:sldId id="46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81506D2-91B9-4009-A6F8-EC4347F19F69}">
          <p14:sldIdLst>
            <p14:sldId id="256"/>
            <p14:sldId id="461"/>
            <p14:sldId id="427"/>
            <p14:sldId id="444"/>
            <p14:sldId id="381"/>
            <p14:sldId id="462"/>
            <p14:sldId id="306"/>
            <p14:sldId id="398"/>
            <p14:sldId id="457"/>
            <p14:sldId id="456"/>
            <p14:sldId id="459"/>
            <p14:sldId id="458"/>
            <p14:sldId id="460"/>
            <p14:sldId id="424"/>
            <p14:sldId id="391"/>
            <p14:sldId id="333"/>
            <p14:sldId id="430"/>
            <p14:sldId id="396"/>
            <p14:sldId id="445"/>
            <p14:sldId id="446"/>
            <p14:sldId id="393"/>
            <p14:sldId id="448"/>
            <p14:sldId id="443"/>
            <p14:sldId id="432"/>
            <p14:sldId id="433"/>
            <p14:sldId id="434"/>
            <p14:sldId id="435"/>
            <p14:sldId id="436"/>
            <p14:sldId id="437"/>
          </p14:sldIdLst>
        </p14:section>
        <p14:section name="Default Section" id="{648477DD-3267-4BF7-A52B-EAE3336BE613}">
          <p14:sldIdLst>
            <p14:sldId id="442"/>
            <p14:sldId id="465"/>
            <p14:sldId id="466"/>
            <p14:sldId id="467"/>
            <p14:sldId id="463"/>
            <p14:sldId id="447"/>
            <p14:sldId id="4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Yiyao (DSHS)" initials="L(" lastIdx="1" clrIdx="0">
    <p:extLst>
      <p:ext uri="{19B8F6BF-5375-455C-9EA6-DF929625EA0E}">
        <p15:presenceInfo xmlns:p15="http://schemas.microsoft.com/office/powerpoint/2012/main" userId="S-1-5-21-3727447518-2974781413-518096871-215244" providerId="AD"/>
      </p:ext>
    </p:extLst>
  </p:cmAuthor>
  <p:cmAuthor id="2" name="Luna,D'Andra (DSHS)" initials="L(" lastIdx="8" clrIdx="1">
    <p:extLst>
      <p:ext uri="{19B8F6BF-5375-455C-9EA6-DF929625EA0E}">
        <p15:presenceInfo xmlns:p15="http://schemas.microsoft.com/office/powerpoint/2012/main" userId="S-1-5-21-3727447518-2974781413-518096871-83623" providerId="AD"/>
      </p:ext>
    </p:extLst>
  </p:cmAuthor>
  <p:cmAuthor id="3" name="Sears,Sabeena (DSHS)" initials="S(" lastIdx="7" clrIdx="2">
    <p:extLst>
      <p:ext uri="{19B8F6BF-5375-455C-9EA6-DF929625EA0E}">
        <p15:presenceInfo xmlns:p15="http://schemas.microsoft.com/office/powerpoint/2012/main" userId="S-1-5-21-3727447518-2974781413-518096871-84198" providerId="AD"/>
      </p:ext>
    </p:extLst>
  </p:cmAuthor>
  <p:cmAuthor id="4" name="Buendia,Justin (DSHS)" initials="B(" lastIdx="8" clrIdx="3">
    <p:extLst>
      <p:ext uri="{19B8F6BF-5375-455C-9EA6-DF929625EA0E}">
        <p15:presenceInfo xmlns:p15="http://schemas.microsoft.com/office/powerpoint/2012/main" userId="S-1-5-21-3727447518-2974781413-518096871-152672" providerId="AD"/>
      </p:ext>
    </p:extLst>
  </p:cmAuthor>
  <p:cmAuthor id="5" name="Ann Robbins" initials="AR" lastIdx="58" clrIdx="4">
    <p:extLst>
      <p:ext uri="{19B8F6BF-5375-455C-9EA6-DF929625EA0E}">
        <p15:presenceInfo xmlns:p15="http://schemas.microsoft.com/office/powerpoint/2012/main" userId="eddc10acac997ce8" providerId="Windows Live"/>
      </p:ext>
    </p:extLst>
  </p:cmAuthor>
  <p:cmAuthor id="6" name="Sears,Sabeena (DSHS)" initials="S( [2]" lastIdx="23" clrIdx="5">
    <p:extLst>
      <p:ext uri="{19B8F6BF-5375-455C-9EA6-DF929625EA0E}">
        <p15:presenceInfo xmlns:p15="http://schemas.microsoft.com/office/powerpoint/2012/main" userId="S::sabeena.sears@dshs.texas.gov::f7a4a446-e166-4baf-877a-7eb8fcba92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1F4E79"/>
    <a:srgbClr val="264780"/>
    <a:srgbClr val="005CB9"/>
    <a:srgbClr val="0058A3"/>
    <a:srgbClr val="333333"/>
    <a:srgbClr val="556A7E"/>
    <a:srgbClr val="FFC600"/>
    <a:srgbClr val="F2F2F2"/>
    <a:srgbClr val="3F5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90" autoAdjust="0"/>
    <p:restoredTop sz="75443" autoAdjust="0"/>
  </p:normalViewPr>
  <p:slideViewPr>
    <p:cSldViewPr snapToGrid="0">
      <p:cViewPr varScale="1">
        <p:scale>
          <a:sx n="90" d="100"/>
          <a:sy n="90" d="100"/>
        </p:scale>
        <p:origin x="1062" y="78"/>
      </p:cViewPr>
      <p:guideLst/>
    </p:cSldViewPr>
  </p:slideViewPr>
  <p:notesTextViewPr>
    <p:cViewPr>
      <p:scale>
        <a:sx n="1" d="1"/>
        <a:sy n="1" d="1"/>
      </p:scale>
      <p:origin x="0" y="0"/>
    </p:cViewPr>
  </p:notesTextViewPr>
  <p:sorterViewPr>
    <p:cViewPr>
      <p:scale>
        <a:sx n="100" d="100"/>
        <a:sy n="100" d="100"/>
      </p:scale>
      <p:origin x="0" y="-4286"/>
    </p:cViewPr>
  </p:sorterViewPr>
  <p:notesViewPr>
    <p:cSldViewPr snapToGrid="0">
      <p:cViewPr varScale="1">
        <p:scale>
          <a:sx n="74" d="100"/>
          <a:sy n="74" d="100"/>
        </p:scale>
        <p:origin x="2946"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ears666\Desktop\Temp\HIVSlideData_2019_SS_new.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58181987452852E-2"/>
          <c:y val="4.30859347760396E-2"/>
          <c:w val="0.77938464940158181"/>
          <c:h val="0.80995748477211016"/>
        </c:manualLayout>
      </c:layout>
      <c:lineChart>
        <c:grouping val="standard"/>
        <c:varyColors val="0"/>
        <c:ser>
          <c:idx val="0"/>
          <c:order val="0"/>
          <c:tx>
            <c:strRef>
              <c:f>'Slide 4'!$B$1</c:f>
              <c:strCache>
                <c:ptCount val="1"/>
                <c:pt idx="0">
                  <c:v>New HIV Diagnoses</c:v>
                </c:pt>
              </c:strCache>
            </c:strRef>
          </c:tx>
          <c:spPr>
            <a:ln w="28575" cap="rnd">
              <a:solidFill>
                <a:srgbClr val="C00000"/>
              </a:solidFill>
              <a:round/>
            </a:ln>
            <a:effectLst/>
          </c:spPr>
          <c:marker>
            <c:symbol val="none"/>
          </c:marker>
          <c:cat>
            <c:numRef>
              <c:f>'Slide 4'!$A$2:$A$39</c:f>
              <c:numCache>
                <c:formatCode>General</c:formatCode>
                <c:ptCount val="38"/>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2010</c:v>
                </c:pt>
                <c:pt idx="29">
                  <c:v>2011</c:v>
                </c:pt>
                <c:pt idx="30">
                  <c:v>2012</c:v>
                </c:pt>
                <c:pt idx="31">
                  <c:v>2013</c:v>
                </c:pt>
                <c:pt idx="32">
                  <c:v>2014</c:v>
                </c:pt>
                <c:pt idx="33">
                  <c:v>2015</c:v>
                </c:pt>
                <c:pt idx="34">
                  <c:v>2016</c:v>
                </c:pt>
                <c:pt idx="35">
                  <c:v>2017</c:v>
                </c:pt>
                <c:pt idx="36">
                  <c:v>2018</c:v>
                </c:pt>
                <c:pt idx="37">
                  <c:v>2019</c:v>
                </c:pt>
              </c:numCache>
            </c:numRef>
          </c:cat>
          <c:val>
            <c:numRef>
              <c:f>'Slide 4'!$B$2:$B$39</c:f>
              <c:numCache>
                <c:formatCode>General</c:formatCode>
                <c:ptCount val="38"/>
                <c:pt idx="0">
                  <c:v>19</c:v>
                </c:pt>
                <c:pt idx="1">
                  <c:v>60</c:v>
                </c:pt>
                <c:pt idx="2">
                  <c:v>212</c:v>
                </c:pt>
                <c:pt idx="3">
                  <c:v>544</c:v>
                </c:pt>
                <c:pt idx="4">
                  <c:v>1485</c:v>
                </c:pt>
                <c:pt idx="5">
                  <c:v>2400</c:v>
                </c:pt>
                <c:pt idx="6">
                  <c:v>3621</c:v>
                </c:pt>
                <c:pt idx="7">
                  <c:v>4011</c:v>
                </c:pt>
                <c:pt idx="8">
                  <c:v>4841</c:v>
                </c:pt>
                <c:pt idx="9">
                  <c:v>5278</c:v>
                </c:pt>
                <c:pt idx="10">
                  <c:v>5184</c:v>
                </c:pt>
                <c:pt idx="11">
                  <c:v>4887</c:v>
                </c:pt>
                <c:pt idx="12">
                  <c:v>4580</c:v>
                </c:pt>
                <c:pt idx="13">
                  <c:v>4513</c:v>
                </c:pt>
                <c:pt idx="14">
                  <c:v>4263</c:v>
                </c:pt>
                <c:pt idx="15">
                  <c:v>4338</c:v>
                </c:pt>
                <c:pt idx="16">
                  <c:v>3888</c:v>
                </c:pt>
                <c:pt idx="17">
                  <c:v>3371</c:v>
                </c:pt>
                <c:pt idx="18">
                  <c:v>5276</c:v>
                </c:pt>
                <c:pt idx="19">
                  <c:v>5063</c:v>
                </c:pt>
                <c:pt idx="20">
                  <c:v>4842</c:v>
                </c:pt>
                <c:pt idx="21">
                  <c:v>5061</c:v>
                </c:pt>
                <c:pt idx="22">
                  <c:v>4344</c:v>
                </c:pt>
                <c:pt idx="23">
                  <c:v>4406</c:v>
                </c:pt>
                <c:pt idx="24">
                  <c:v>4293</c:v>
                </c:pt>
                <c:pt idx="25">
                  <c:v>3973</c:v>
                </c:pt>
                <c:pt idx="26">
                  <c:v>4141</c:v>
                </c:pt>
                <c:pt idx="27">
                  <c:v>4199</c:v>
                </c:pt>
                <c:pt idx="28">
                  <c:v>4398</c:v>
                </c:pt>
                <c:pt idx="29">
                  <c:v>4482</c:v>
                </c:pt>
                <c:pt idx="30">
                  <c:v>4326</c:v>
                </c:pt>
                <c:pt idx="31">
                  <c:v>4372</c:v>
                </c:pt>
                <c:pt idx="32">
                  <c:v>4384</c:v>
                </c:pt>
                <c:pt idx="33">
                  <c:v>4462</c:v>
                </c:pt>
                <c:pt idx="34">
                  <c:v>4551</c:v>
                </c:pt>
                <c:pt idx="35">
                  <c:v>4548</c:v>
                </c:pt>
                <c:pt idx="36">
                  <c:v>4368</c:v>
                </c:pt>
                <c:pt idx="37">
                  <c:v>4419</c:v>
                </c:pt>
              </c:numCache>
            </c:numRef>
          </c:val>
          <c:smooth val="0"/>
          <c:extLst>
            <c:ext xmlns:c16="http://schemas.microsoft.com/office/drawing/2014/chart" uri="{C3380CC4-5D6E-409C-BE32-E72D297353CC}">
              <c16:uniqueId val="{00000000-DB51-4DA7-BE2D-F9D53D57ED37}"/>
            </c:ext>
          </c:extLst>
        </c:ser>
        <c:ser>
          <c:idx val="2"/>
          <c:order val="2"/>
          <c:tx>
            <c:strRef>
              <c:f>'Slide 4'!$D$1</c:f>
              <c:strCache>
                <c:ptCount val="1"/>
                <c:pt idx="0">
                  <c:v>Deaths in Persons Living with HIV*</c:v>
                </c:pt>
              </c:strCache>
            </c:strRef>
          </c:tx>
          <c:spPr>
            <a:ln w="28575" cap="rnd">
              <a:solidFill>
                <a:srgbClr val="7030A0"/>
              </a:solidFill>
              <a:round/>
            </a:ln>
            <a:effectLst/>
          </c:spPr>
          <c:marker>
            <c:symbol val="none"/>
          </c:marker>
          <c:cat>
            <c:numRef>
              <c:f>'Slide 4'!$A$2:$A$39</c:f>
              <c:numCache>
                <c:formatCode>General</c:formatCode>
                <c:ptCount val="38"/>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2010</c:v>
                </c:pt>
                <c:pt idx="29">
                  <c:v>2011</c:v>
                </c:pt>
                <c:pt idx="30">
                  <c:v>2012</c:v>
                </c:pt>
                <c:pt idx="31">
                  <c:v>2013</c:v>
                </c:pt>
                <c:pt idx="32">
                  <c:v>2014</c:v>
                </c:pt>
                <c:pt idx="33">
                  <c:v>2015</c:v>
                </c:pt>
                <c:pt idx="34">
                  <c:v>2016</c:v>
                </c:pt>
                <c:pt idx="35">
                  <c:v>2017</c:v>
                </c:pt>
                <c:pt idx="36">
                  <c:v>2018</c:v>
                </c:pt>
                <c:pt idx="37">
                  <c:v>2019</c:v>
                </c:pt>
              </c:numCache>
            </c:numRef>
          </c:cat>
          <c:val>
            <c:numRef>
              <c:f>'Slide 4'!$D$2:$D$39</c:f>
              <c:numCache>
                <c:formatCode>General</c:formatCode>
                <c:ptCount val="38"/>
                <c:pt idx="0">
                  <c:v>3</c:v>
                </c:pt>
                <c:pt idx="1">
                  <c:v>12</c:v>
                </c:pt>
                <c:pt idx="2">
                  <c:v>63</c:v>
                </c:pt>
                <c:pt idx="3">
                  <c:v>184</c:v>
                </c:pt>
                <c:pt idx="4">
                  <c:v>422</c:v>
                </c:pt>
                <c:pt idx="5">
                  <c:v>832</c:v>
                </c:pt>
                <c:pt idx="6">
                  <c:v>1233</c:v>
                </c:pt>
                <c:pt idx="7">
                  <c:v>1488</c:v>
                </c:pt>
                <c:pt idx="8">
                  <c:v>1895</c:v>
                </c:pt>
                <c:pt idx="9">
                  <c:v>2285</c:v>
                </c:pt>
                <c:pt idx="10">
                  <c:v>2560</c:v>
                </c:pt>
                <c:pt idx="11">
                  <c:v>2900</c:v>
                </c:pt>
                <c:pt idx="12">
                  <c:v>3132</c:v>
                </c:pt>
                <c:pt idx="13">
                  <c:v>3405</c:v>
                </c:pt>
                <c:pt idx="14">
                  <c:v>3429</c:v>
                </c:pt>
                <c:pt idx="15">
                  <c:v>2694</c:v>
                </c:pt>
                <c:pt idx="16">
                  <c:v>1651</c:v>
                </c:pt>
                <c:pt idx="17">
                  <c:v>1345</c:v>
                </c:pt>
                <c:pt idx="18">
                  <c:v>1377</c:v>
                </c:pt>
                <c:pt idx="19">
                  <c:v>1428</c:v>
                </c:pt>
                <c:pt idx="20">
                  <c:v>1490</c:v>
                </c:pt>
                <c:pt idx="21">
                  <c:v>1524</c:v>
                </c:pt>
                <c:pt idx="22">
                  <c:v>1501</c:v>
                </c:pt>
                <c:pt idx="23">
                  <c:v>1567</c:v>
                </c:pt>
                <c:pt idx="24">
                  <c:v>1536</c:v>
                </c:pt>
                <c:pt idx="25">
                  <c:v>1630</c:v>
                </c:pt>
                <c:pt idx="26">
                  <c:v>1595</c:v>
                </c:pt>
                <c:pt idx="27">
                  <c:v>1429</c:v>
                </c:pt>
                <c:pt idx="28">
                  <c:v>1556</c:v>
                </c:pt>
                <c:pt idx="29">
                  <c:v>1440</c:v>
                </c:pt>
                <c:pt idx="30">
                  <c:v>1400</c:v>
                </c:pt>
                <c:pt idx="31">
                  <c:v>1435</c:v>
                </c:pt>
                <c:pt idx="32">
                  <c:v>1281</c:v>
                </c:pt>
                <c:pt idx="33">
                  <c:v>1490</c:v>
                </c:pt>
                <c:pt idx="34">
                  <c:v>1483</c:v>
                </c:pt>
                <c:pt idx="35">
                  <c:v>1524</c:v>
                </c:pt>
                <c:pt idx="36">
                  <c:v>1633</c:v>
                </c:pt>
              </c:numCache>
            </c:numRef>
          </c:val>
          <c:smooth val="0"/>
          <c:extLst>
            <c:ext xmlns:c16="http://schemas.microsoft.com/office/drawing/2014/chart" uri="{C3380CC4-5D6E-409C-BE32-E72D297353CC}">
              <c16:uniqueId val="{00000001-DB51-4DA7-BE2D-F9D53D57ED37}"/>
            </c:ext>
          </c:extLst>
        </c:ser>
        <c:dLbls>
          <c:showLegendKey val="0"/>
          <c:showVal val="0"/>
          <c:showCatName val="0"/>
          <c:showSerName val="0"/>
          <c:showPercent val="0"/>
          <c:showBubbleSize val="0"/>
        </c:dLbls>
        <c:marker val="1"/>
        <c:smooth val="0"/>
        <c:axId val="1584953552"/>
        <c:axId val="1584954800"/>
      </c:lineChart>
      <c:lineChart>
        <c:grouping val="standard"/>
        <c:varyColors val="0"/>
        <c:ser>
          <c:idx val="1"/>
          <c:order val="1"/>
          <c:tx>
            <c:strRef>
              <c:f>'Slide 4'!$C$1</c:f>
              <c:strCache>
                <c:ptCount val="1"/>
                <c:pt idx="0">
                  <c:v>Persons Living with HIV</c:v>
                </c:pt>
              </c:strCache>
            </c:strRef>
          </c:tx>
          <c:spPr>
            <a:ln w="28575" cap="rnd">
              <a:solidFill>
                <a:schemeClr val="accent6"/>
              </a:solidFill>
              <a:round/>
            </a:ln>
            <a:effectLst/>
          </c:spPr>
          <c:marker>
            <c:symbol val="none"/>
          </c:marker>
          <c:cat>
            <c:numRef>
              <c:f>'Slide 4'!$A$2:$A$39</c:f>
              <c:numCache>
                <c:formatCode>General</c:formatCode>
                <c:ptCount val="38"/>
                <c:pt idx="0">
                  <c:v>1981</c:v>
                </c:pt>
                <c:pt idx="1">
                  <c:v>1982</c:v>
                </c:pt>
                <c:pt idx="2">
                  <c:v>1983</c:v>
                </c:pt>
                <c:pt idx="3">
                  <c:v>1984</c:v>
                </c:pt>
                <c:pt idx="4">
                  <c:v>1985</c:v>
                </c:pt>
                <c:pt idx="5">
                  <c:v>1986</c:v>
                </c:pt>
                <c:pt idx="6">
                  <c:v>1987</c:v>
                </c:pt>
                <c:pt idx="7">
                  <c:v>1988</c:v>
                </c:pt>
                <c:pt idx="8">
                  <c:v>1989</c:v>
                </c:pt>
                <c:pt idx="9">
                  <c:v>1990</c:v>
                </c:pt>
                <c:pt idx="10">
                  <c:v>1991</c:v>
                </c:pt>
                <c:pt idx="11">
                  <c:v>1992</c:v>
                </c:pt>
                <c:pt idx="12">
                  <c:v>1993</c:v>
                </c:pt>
                <c:pt idx="13">
                  <c:v>1994</c:v>
                </c:pt>
                <c:pt idx="14">
                  <c:v>1995</c:v>
                </c:pt>
                <c:pt idx="15">
                  <c:v>1996</c:v>
                </c:pt>
                <c:pt idx="16">
                  <c:v>1997</c:v>
                </c:pt>
                <c:pt idx="17">
                  <c:v>1998</c:v>
                </c:pt>
                <c:pt idx="18">
                  <c:v>1999</c:v>
                </c:pt>
                <c:pt idx="19">
                  <c:v>2000</c:v>
                </c:pt>
                <c:pt idx="20">
                  <c:v>2001</c:v>
                </c:pt>
                <c:pt idx="21">
                  <c:v>2002</c:v>
                </c:pt>
                <c:pt idx="22">
                  <c:v>2003</c:v>
                </c:pt>
                <c:pt idx="23">
                  <c:v>2004</c:v>
                </c:pt>
                <c:pt idx="24">
                  <c:v>2005</c:v>
                </c:pt>
                <c:pt idx="25">
                  <c:v>2006</c:v>
                </c:pt>
                <c:pt idx="26">
                  <c:v>2007</c:v>
                </c:pt>
                <c:pt idx="27">
                  <c:v>2008</c:v>
                </c:pt>
                <c:pt idx="28">
                  <c:v>2010</c:v>
                </c:pt>
                <c:pt idx="29">
                  <c:v>2011</c:v>
                </c:pt>
                <c:pt idx="30">
                  <c:v>2012</c:v>
                </c:pt>
                <c:pt idx="31">
                  <c:v>2013</c:v>
                </c:pt>
                <c:pt idx="32">
                  <c:v>2014</c:v>
                </c:pt>
                <c:pt idx="33">
                  <c:v>2015</c:v>
                </c:pt>
                <c:pt idx="34">
                  <c:v>2016</c:v>
                </c:pt>
                <c:pt idx="35">
                  <c:v>2017</c:v>
                </c:pt>
                <c:pt idx="36">
                  <c:v>2018</c:v>
                </c:pt>
                <c:pt idx="37">
                  <c:v>2019</c:v>
                </c:pt>
              </c:numCache>
            </c:numRef>
          </c:cat>
          <c:val>
            <c:numRef>
              <c:f>'Slide 4'!$C$2:$C$39</c:f>
              <c:numCache>
                <c:formatCode>General</c:formatCode>
                <c:ptCount val="38"/>
                <c:pt idx="0">
                  <c:v>22</c:v>
                </c:pt>
                <c:pt idx="1">
                  <c:v>51</c:v>
                </c:pt>
                <c:pt idx="2">
                  <c:v>148</c:v>
                </c:pt>
                <c:pt idx="3">
                  <c:v>375</c:v>
                </c:pt>
                <c:pt idx="4">
                  <c:v>843</c:v>
                </c:pt>
                <c:pt idx="5">
                  <c:v>1589</c:v>
                </c:pt>
                <c:pt idx="6">
                  <c:v>2800</c:v>
                </c:pt>
                <c:pt idx="7">
                  <c:v>4119</c:v>
                </c:pt>
                <c:pt idx="8">
                  <c:v>5767</c:v>
                </c:pt>
                <c:pt idx="9">
                  <c:v>7579</c:v>
                </c:pt>
                <c:pt idx="10">
                  <c:v>9500</c:v>
                </c:pt>
                <c:pt idx="11">
                  <c:v>12208</c:v>
                </c:pt>
                <c:pt idx="12">
                  <c:v>15251</c:v>
                </c:pt>
                <c:pt idx="13">
                  <c:v>17318</c:v>
                </c:pt>
                <c:pt idx="14">
                  <c:v>19157</c:v>
                </c:pt>
                <c:pt idx="15">
                  <c:v>21799</c:v>
                </c:pt>
                <c:pt idx="16">
                  <c:v>24661</c:v>
                </c:pt>
                <c:pt idx="17">
                  <c:v>27137</c:v>
                </c:pt>
                <c:pt idx="18">
                  <c:v>31479</c:v>
                </c:pt>
                <c:pt idx="19">
                  <c:v>35494</c:v>
                </c:pt>
                <c:pt idx="20">
                  <c:v>39157</c:v>
                </c:pt>
                <c:pt idx="21">
                  <c:v>43026</c:v>
                </c:pt>
                <c:pt idx="22">
                  <c:v>46130</c:v>
                </c:pt>
                <c:pt idx="23">
                  <c:v>49204</c:v>
                </c:pt>
                <c:pt idx="24">
                  <c:v>52321</c:v>
                </c:pt>
                <c:pt idx="25">
                  <c:v>55057</c:v>
                </c:pt>
                <c:pt idx="26">
                  <c:v>57990</c:v>
                </c:pt>
                <c:pt idx="27">
                  <c:v>61060</c:v>
                </c:pt>
                <c:pt idx="28">
                  <c:v>68388</c:v>
                </c:pt>
                <c:pt idx="29">
                  <c:v>71455</c:v>
                </c:pt>
                <c:pt idx="30">
                  <c:v>74232</c:v>
                </c:pt>
                <c:pt idx="31">
                  <c:v>77904</c:v>
                </c:pt>
                <c:pt idx="32">
                  <c:v>81368</c:v>
                </c:pt>
                <c:pt idx="33">
                  <c:v>84751</c:v>
                </c:pt>
                <c:pt idx="34">
                  <c:v>88251</c:v>
                </c:pt>
                <c:pt idx="35">
                  <c:v>91469</c:v>
                </c:pt>
                <c:pt idx="36">
                  <c:v>94630</c:v>
                </c:pt>
                <c:pt idx="37">
                  <c:v>97844</c:v>
                </c:pt>
              </c:numCache>
            </c:numRef>
          </c:val>
          <c:smooth val="0"/>
          <c:extLst>
            <c:ext xmlns:c16="http://schemas.microsoft.com/office/drawing/2014/chart" uri="{C3380CC4-5D6E-409C-BE32-E72D297353CC}">
              <c16:uniqueId val="{00000002-DB51-4DA7-BE2D-F9D53D57ED37}"/>
            </c:ext>
          </c:extLst>
        </c:ser>
        <c:dLbls>
          <c:showLegendKey val="0"/>
          <c:showVal val="0"/>
          <c:showCatName val="0"/>
          <c:showSerName val="0"/>
          <c:showPercent val="0"/>
          <c:showBubbleSize val="0"/>
        </c:dLbls>
        <c:marker val="1"/>
        <c:smooth val="0"/>
        <c:axId val="1584950640"/>
        <c:axId val="1584948560"/>
      </c:lineChart>
      <c:catAx>
        <c:axId val="15849535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584954800"/>
        <c:crosses val="autoZero"/>
        <c:auto val="0"/>
        <c:lblAlgn val="ctr"/>
        <c:lblOffset val="100"/>
        <c:tickLblSkip val="4"/>
        <c:tickMarkSkip val="1"/>
        <c:noMultiLvlLbl val="0"/>
      </c:catAx>
      <c:valAx>
        <c:axId val="1584954800"/>
        <c:scaling>
          <c:orientation val="minMax"/>
        </c:scaling>
        <c:delete val="0"/>
        <c:axPos val="l"/>
        <c:majorGridlines>
          <c:spPr>
            <a:ln w="9525" cap="flat" cmpd="sng" algn="ctr">
              <a:solidFill>
                <a:schemeClr val="tx1"/>
              </a:solidFill>
              <a:round/>
            </a:ln>
            <a:effectLst/>
          </c:spPr>
        </c:majorGridlines>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US" sz="1200" b="1" baseline="0" dirty="0">
                    <a:solidFill>
                      <a:sysClr val="windowText" lastClr="000000"/>
                    </a:solidFill>
                  </a:rPr>
                  <a:t>New Diagnoses/Deaths</a:t>
                </a:r>
              </a:p>
            </c:rich>
          </c:tx>
          <c:layout>
            <c:manualLayout>
              <c:xMode val="edge"/>
              <c:yMode val="edge"/>
              <c:x val="0"/>
              <c:y val="0.2679546312376789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584953552"/>
        <c:crossesAt val="2"/>
        <c:crossBetween val="between"/>
      </c:valAx>
      <c:valAx>
        <c:axId val="1584948560"/>
        <c:scaling>
          <c:orientation val="minMax"/>
          <c:max val="100000"/>
          <c:min val="0"/>
        </c:scaling>
        <c:delete val="0"/>
        <c:axPos val="r"/>
        <c:title>
          <c:tx>
            <c:rich>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baseline="0" dirty="0">
                    <a:solidFill>
                      <a:schemeClr val="tx1"/>
                    </a:solidFill>
                  </a:rPr>
                  <a:t>Persons Living With HIV</a:t>
                </a:r>
              </a:p>
            </c:rich>
          </c:tx>
          <c:layout>
            <c:manualLayout>
              <c:xMode val="edge"/>
              <c:yMode val="edge"/>
              <c:x val="0.96330812077473893"/>
              <c:y val="0.27636359208847061"/>
            </c:manualLayout>
          </c:layout>
          <c:overlay val="0"/>
          <c:spPr>
            <a:noFill/>
            <a:ln>
              <a:noFill/>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584950640"/>
        <c:crosses val="max"/>
        <c:crossBetween val="between"/>
        <c:majorUnit val="20000"/>
      </c:valAx>
      <c:catAx>
        <c:axId val="1584950640"/>
        <c:scaling>
          <c:orientation val="minMax"/>
        </c:scaling>
        <c:delete val="1"/>
        <c:axPos val="b"/>
        <c:numFmt formatCode="General" sourceLinked="1"/>
        <c:majorTickMark val="out"/>
        <c:minorTickMark val="none"/>
        <c:tickLblPos val="nextTo"/>
        <c:crossAx val="1584948560"/>
        <c:crosses val="autoZero"/>
        <c:auto val="0"/>
        <c:lblAlgn val="ctr"/>
        <c:lblOffset val="100"/>
        <c:noMultiLvlLbl val="0"/>
      </c:cat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'9'!$D$3</c:f>
              <c:strCache>
                <c:ptCount val="1"/>
                <c:pt idx="0">
                  <c:v>15-19</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'9'!$A$4:$A$13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'9'!$D$4:$D$13</c:f>
              <c:numCache>
                <c:formatCode>0.0</c:formatCode>
                <c:ptCount val="10"/>
                <c:pt idx="0">
                  <c:v>13.6</c:v>
                </c:pt>
                <c:pt idx="1">
                  <c:v>12.5</c:v>
                </c:pt>
                <c:pt idx="2">
                  <c:v>13</c:v>
                </c:pt>
                <c:pt idx="3">
                  <c:v>11.1</c:v>
                </c:pt>
                <c:pt idx="4">
                  <c:v>11.4</c:v>
                </c:pt>
                <c:pt idx="5">
                  <c:v>11.9</c:v>
                </c:pt>
                <c:pt idx="6">
                  <c:v>11.2</c:v>
                </c:pt>
                <c:pt idx="7">
                  <c:v>11.6</c:v>
                </c:pt>
                <c:pt idx="8">
                  <c:v>11.5</c:v>
                </c:pt>
                <c:pt idx="9">
                  <c:v>12.1</c:v>
                </c:pt>
              </c:numCache>
            </c:numRef>
          </c:val>
          <c:smooth val="0"/>
          <c:extLst>
            <c:ext xmlns:c16="http://schemas.microsoft.com/office/drawing/2014/chart" uri="{C3380CC4-5D6E-409C-BE32-E72D297353CC}">
              <c16:uniqueId val="{00000000-EBAF-4A1B-9D68-C7D18FB2DAA2}"/>
            </c:ext>
          </c:extLst>
        </c:ser>
        <c:ser>
          <c:idx val="1"/>
          <c:order val="1"/>
          <c:tx>
            <c:strRef>
              <c:f>'9'!$E$3</c:f>
              <c:strCache>
                <c:ptCount val="1"/>
                <c:pt idx="0">
                  <c:v>20-24</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'9'!$A$4:$A$13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'9'!$E$4:$E$13</c:f>
              <c:numCache>
                <c:formatCode>0.0</c:formatCode>
                <c:ptCount val="10"/>
                <c:pt idx="0">
                  <c:v>43.8</c:v>
                </c:pt>
                <c:pt idx="1">
                  <c:v>42.9</c:v>
                </c:pt>
                <c:pt idx="2">
                  <c:v>42.4</c:v>
                </c:pt>
                <c:pt idx="3">
                  <c:v>42.8</c:v>
                </c:pt>
                <c:pt idx="4">
                  <c:v>46.8</c:v>
                </c:pt>
                <c:pt idx="5">
                  <c:v>44.7</c:v>
                </c:pt>
                <c:pt idx="6">
                  <c:v>41.4</c:v>
                </c:pt>
                <c:pt idx="7">
                  <c:v>38.200000000000003</c:v>
                </c:pt>
                <c:pt idx="8">
                  <c:v>39.200000000000003</c:v>
                </c:pt>
                <c:pt idx="9">
                  <c:v>37</c:v>
                </c:pt>
              </c:numCache>
            </c:numRef>
          </c:val>
          <c:smooth val="0"/>
          <c:extLst>
            <c:ext xmlns:c16="http://schemas.microsoft.com/office/drawing/2014/chart" uri="{C3380CC4-5D6E-409C-BE32-E72D297353CC}">
              <c16:uniqueId val="{00000001-EBAF-4A1B-9D68-C7D18FB2DAA2}"/>
            </c:ext>
          </c:extLst>
        </c:ser>
        <c:ser>
          <c:idx val="2"/>
          <c:order val="2"/>
          <c:tx>
            <c:strRef>
              <c:f>'9'!$F$3</c:f>
              <c:strCache>
                <c:ptCount val="1"/>
                <c:pt idx="0">
                  <c:v>25-29</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'9'!$A$4:$A$13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'9'!$F$4:$F$13</c:f>
              <c:numCache>
                <c:formatCode>0.0</c:formatCode>
                <c:ptCount val="10"/>
                <c:pt idx="0">
                  <c:v>36.200000000000003</c:v>
                </c:pt>
                <c:pt idx="1">
                  <c:v>36.700000000000003</c:v>
                </c:pt>
                <c:pt idx="2">
                  <c:v>39.200000000000003</c:v>
                </c:pt>
                <c:pt idx="3">
                  <c:v>42.2</c:v>
                </c:pt>
                <c:pt idx="4">
                  <c:v>43.9</c:v>
                </c:pt>
                <c:pt idx="5">
                  <c:v>43.2</c:v>
                </c:pt>
                <c:pt idx="6">
                  <c:v>48</c:v>
                </c:pt>
                <c:pt idx="7">
                  <c:v>44</c:v>
                </c:pt>
                <c:pt idx="8">
                  <c:v>44.7</c:v>
                </c:pt>
                <c:pt idx="9">
                  <c:v>41.1</c:v>
                </c:pt>
              </c:numCache>
            </c:numRef>
          </c:val>
          <c:smooth val="0"/>
          <c:extLst>
            <c:ext xmlns:c16="http://schemas.microsoft.com/office/drawing/2014/chart" uri="{C3380CC4-5D6E-409C-BE32-E72D297353CC}">
              <c16:uniqueId val="{00000002-EBAF-4A1B-9D68-C7D18FB2DAA2}"/>
            </c:ext>
          </c:extLst>
        </c:ser>
        <c:ser>
          <c:idx val="3"/>
          <c:order val="3"/>
          <c:tx>
            <c:strRef>
              <c:f>'9'!$G$3</c:f>
              <c:strCache>
                <c:ptCount val="1"/>
                <c:pt idx="0">
                  <c:v>30-34</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'9'!$A$4:$A$13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'9'!$G$4:$G$13</c:f>
              <c:numCache>
                <c:formatCode>0.0</c:formatCode>
                <c:ptCount val="10"/>
                <c:pt idx="0">
                  <c:v>36.6</c:v>
                </c:pt>
                <c:pt idx="1">
                  <c:v>31.4</c:v>
                </c:pt>
                <c:pt idx="2">
                  <c:v>34</c:v>
                </c:pt>
                <c:pt idx="3">
                  <c:v>33.200000000000003</c:v>
                </c:pt>
                <c:pt idx="4">
                  <c:v>30.6</c:v>
                </c:pt>
                <c:pt idx="5">
                  <c:v>34.200000000000003</c:v>
                </c:pt>
                <c:pt idx="6">
                  <c:v>34.799999999999997</c:v>
                </c:pt>
                <c:pt idx="7">
                  <c:v>34.700000000000003</c:v>
                </c:pt>
                <c:pt idx="8">
                  <c:v>32.200000000000003</c:v>
                </c:pt>
                <c:pt idx="9">
                  <c:v>30.2</c:v>
                </c:pt>
              </c:numCache>
            </c:numRef>
          </c:val>
          <c:smooth val="0"/>
          <c:extLst>
            <c:ext xmlns:c16="http://schemas.microsoft.com/office/drawing/2014/chart" uri="{C3380CC4-5D6E-409C-BE32-E72D297353CC}">
              <c16:uniqueId val="{00000003-EBAF-4A1B-9D68-C7D18FB2DAA2}"/>
            </c:ext>
          </c:extLst>
        </c:ser>
        <c:dLbls>
          <c:showLegendKey val="0"/>
          <c:showVal val="0"/>
          <c:showCatName val="0"/>
          <c:showSerName val="0"/>
          <c:showPercent val="0"/>
          <c:showBubbleSize val="0"/>
        </c:dLbls>
        <c:marker val="1"/>
        <c:smooth val="0"/>
        <c:axId val="1821228192"/>
        <c:axId val="1824533264"/>
      </c:lineChart>
      <c:catAx>
        <c:axId val="182122819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b="1" dirty="0"/>
                  <a:t>Year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24533264"/>
        <c:crosses val="autoZero"/>
        <c:auto val="1"/>
        <c:lblAlgn val="ctr"/>
        <c:lblOffset val="100"/>
        <c:noMultiLvlLbl val="0"/>
      </c:catAx>
      <c:valAx>
        <c:axId val="1824533264"/>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i="0" baseline="0" dirty="0"/>
                  <a:t>Rate per 100,000</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21228192"/>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sz="1200" baseline="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'15'!$I$3</c:f>
              <c:strCache>
                <c:ptCount val="1"/>
                <c:pt idx="0">
                  <c:v>N</c:v>
                </c:pt>
              </c:strCache>
            </c:strRef>
          </c:tx>
          <c:spPr>
            <a:solidFill>
              <a:srgbClr val="002060"/>
            </a:solidFill>
            <a:ln>
              <a:noFill/>
            </a:ln>
            <a:effectLst/>
          </c:spPr>
          <c:invertIfNegative val="0"/>
          <c:cat>
            <c:numRef>
              <c:f>'15'!$H$4:$H$12</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'15'!$I$4:$I$12</c:f>
              <c:numCache>
                <c:formatCode>#,##0</c:formatCode>
                <c:ptCount val="9"/>
                <c:pt idx="0">
                  <c:v>1265</c:v>
                </c:pt>
                <c:pt idx="1">
                  <c:v>1215</c:v>
                </c:pt>
                <c:pt idx="2">
                  <c:v>1153</c:v>
                </c:pt>
                <c:pt idx="3">
                  <c:v>978</c:v>
                </c:pt>
                <c:pt idx="4">
                  <c:v>998</c:v>
                </c:pt>
                <c:pt idx="5">
                  <c:v>984</c:v>
                </c:pt>
                <c:pt idx="6">
                  <c:v>884</c:v>
                </c:pt>
                <c:pt idx="7">
                  <c:v>883</c:v>
                </c:pt>
                <c:pt idx="8">
                  <c:v>834</c:v>
                </c:pt>
              </c:numCache>
            </c:numRef>
          </c:val>
          <c:extLst>
            <c:ext xmlns:c16="http://schemas.microsoft.com/office/drawing/2014/chart" uri="{C3380CC4-5D6E-409C-BE32-E72D297353CC}">
              <c16:uniqueId val="{00000000-6A29-4DEB-B660-CF10CBC95937}"/>
            </c:ext>
          </c:extLst>
        </c:ser>
        <c:dLbls>
          <c:showLegendKey val="0"/>
          <c:showVal val="0"/>
          <c:showCatName val="0"/>
          <c:showSerName val="0"/>
          <c:showPercent val="0"/>
          <c:showBubbleSize val="0"/>
        </c:dLbls>
        <c:gapWidth val="219"/>
        <c:overlap val="-27"/>
        <c:axId val="1233147872"/>
        <c:axId val="1314763152"/>
      </c:barChart>
      <c:lineChart>
        <c:grouping val="standard"/>
        <c:varyColors val="0"/>
        <c:ser>
          <c:idx val="1"/>
          <c:order val="1"/>
          <c:tx>
            <c:strRef>
              <c:f>'15'!$J$3</c:f>
              <c:strCache>
                <c:ptCount val="1"/>
                <c:pt idx="0">
                  <c:v>%</c:v>
                </c:pt>
              </c:strCache>
            </c:strRef>
          </c:tx>
          <c:spPr>
            <a:ln w="63500" cap="rnd">
              <a:solidFill>
                <a:srgbClr val="FFC000"/>
              </a:solidFill>
              <a:round/>
            </a:ln>
            <a:effectLst/>
          </c:spPr>
          <c:marker>
            <c:symbol val="none"/>
          </c:marker>
          <c:val>
            <c:numRef>
              <c:f>'15'!$J$4:$J$12</c:f>
              <c:numCache>
                <c:formatCode>0.0%</c:formatCode>
                <c:ptCount val="9"/>
                <c:pt idx="0">
                  <c:v>0.29251386321626599</c:v>
                </c:pt>
                <c:pt idx="1">
                  <c:v>0.277587388622344</c:v>
                </c:pt>
                <c:pt idx="2">
                  <c:v>0.26258255522660001</c:v>
                </c:pt>
                <c:pt idx="3">
                  <c:v>0.21898790864308099</c:v>
                </c:pt>
                <c:pt idx="4">
                  <c:v>0.21883230904302001</c:v>
                </c:pt>
                <c:pt idx="5">
                  <c:v>0.215931533903884</c:v>
                </c:pt>
                <c:pt idx="6">
                  <c:v>0.202378230048022</c:v>
                </c:pt>
                <c:pt idx="7">
                  <c:v>0.200543232231779</c:v>
                </c:pt>
                <c:pt idx="8">
                  <c:v>0.195151224195871</c:v>
                </c:pt>
              </c:numCache>
            </c:numRef>
          </c:val>
          <c:smooth val="0"/>
          <c:extLst>
            <c:ext xmlns:c16="http://schemas.microsoft.com/office/drawing/2014/chart" uri="{C3380CC4-5D6E-409C-BE32-E72D297353CC}">
              <c16:uniqueId val="{00000001-6A29-4DEB-B660-CF10CBC95937}"/>
            </c:ext>
          </c:extLst>
        </c:ser>
        <c:dLbls>
          <c:showLegendKey val="0"/>
          <c:showVal val="0"/>
          <c:showCatName val="0"/>
          <c:showSerName val="0"/>
          <c:showPercent val="0"/>
          <c:showBubbleSize val="0"/>
        </c:dLbls>
        <c:marker val="1"/>
        <c:smooth val="0"/>
        <c:axId val="1233148704"/>
        <c:axId val="1314760128"/>
      </c:lineChart>
      <c:catAx>
        <c:axId val="12331478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4763152"/>
        <c:crosses val="autoZero"/>
        <c:auto val="1"/>
        <c:lblAlgn val="ctr"/>
        <c:lblOffset val="100"/>
        <c:noMultiLvlLbl val="0"/>
      </c:catAx>
      <c:valAx>
        <c:axId val="131476315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i="0" baseline="0">
                    <a:solidFill>
                      <a:schemeClr val="tx1"/>
                    </a:solidFill>
                  </a:rPr>
                  <a:t>Late Diagnoses</a:t>
                </a:r>
              </a:p>
            </c:rich>
          </c:tx>
          <c:layout>
            <c:manualLayout>
              <c:xMode val="edge"/>
              <c:yMode val="edge"/>
              <c:x val="1.0537783806147484E-2"/>
              <c:y val="0.2520505574687393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33147872"/>
        <c:crosses val="autoZero"/>
        <c:crossBetween val="between"/>
      </c:valAx>
      <c:valAx>
        <c:axId val="1314760128"/>
        <c:scaling>
          <c:orientation val="minMax"/>
          <c:max val="0.5"/>
        </c:scaling>
        <c:delete val="0"/>
        <c:axPos val="r"/>
        <c:title>
          <c:tx>
            <c:rich>
              <a:bodyPr rot="5400000" spcFirstLastPara="1" vertOverflow="ellipsis" wrap="square" anchor="ctr" anchorCtr="1"/>
              <a:lstStyle/>
              <a:p>
                <a:pPr>
                  <a:defRPr sz="1200" b="1" i="0" u="none" strike="noStrike" kern="1200" baseline="0">
                    <a:solidFill>
                      <a:schemeClr val="tx1"/>
                    </a:solidFill>
                    <a:latin typeface="+mn-lt"/>
                    <a:ea typeface="+mn-ea"/>
                    <a:cs typeface="+mn-cs"/>
                  </a:defRPr>
                </a:pPr>
                <a:r>
                  <a:rPr lang="en-US" sz="1200" b="1" i="0" baseline="0" dirty="0">
                    <a:solidFill>
                      <a:schemeClr val="tx1"/>
                    </a:solidFill>
                  </a:rPr>
                  <a:t>% of late diagnoses</a:t>
                </a:r>
              </a:p>
            </c:rich>
          </c:tx>
          <c:layout>
            <c:manualLayout>
              <c:xMode val="edge"/>
              <c:yMode val="edge"/>
              <c:x val="0.96574857343282483"/>
              <c:y val="0.1741625653953488"/>
            </c:manualLayout>
          </c:layout>
          <c:overlay val="0"/>
          <c:spPr>
            <a:noFill/>
            <a:ln>
              <a:noFill/>
            </a:ln>
            <a:effectLst/>
          </c:spPr>
          <c:txPr>
            <a:bodyPr rot="54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233148704"/>
        <c:crosses val="max"/>
        <c:crossBetween val="between"/>
      </c:valAx>
      <c:catAx>
        <c:axId val="1233148704"/>
        <c:scaling>
          <c:orientation val="minMax"/>
        </c:scaling>
        <c:delete val="1"/>
        <c:axPos val="b"/>
        <c:majorTickMark val="out"/>
        <c:minorTickMark val="none"/>
        <c:tickLblPos val="nextTo"/>
        <c:crossAx val="1314760128"/>
        <c:crosses val="autoZero"/>
        <c:auto val="1"/>
        <c:lblAlgn val="ctr"/>
        <c:lblOffset val="100"/>
        <c:noMultiLvlLbl val="0"/>
      </c:cat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54754447368008"/>
          <c:y val="3.2922376245172677E-2"/>
          <c:w val="0.69709536940413797"/>
          <c:h val="0.72211472613171079"/>
        </c:manualLayout>
      </c:layout>
      <c:barChart>
        <c:barDir val="col"/>
        <c:grouping val="clustered"/>
        <c:varyColors val="0"/>
        <c:ser>
          <c:idx val="0"/>
          <c:order val="0"/>
          <c:tx>
            <c:v>N</c:v>
          </c:tx>
          <c:spPr>
            <a:solidFill>
              <a:srgbClr val="003087"/>
            </a:solidFill>
            <a:ln>
              <a:noFill/>
            </a:ln>
            <a:effectLst/>
          </c:spPr>
          <c:invertIfNegative val="0"/>
          <c:cat>
            <c:strRef>
              <c:f>'16'!$A$5:$A$15</c:f>
              <c:strCache>
                <c:ptCount val="8"/>
                <c:pt idx="0">
                  <c:v>Austin TGA</c:v>
                </c:pt>
                <c:pt idx="1">
                  <c:v>Dallas EMA</c:v>
                </c:pt>
                <c:pt idx="2">
                  <c:v>Fort Worth TGA</c:v>
                </c:pt>
                <c:pt idx="3">
                  <c:v>Houston EMA</c:v>
                </c:pt>
                <c:pt idx="4">
                  <c:v>San Antonio TGA</c:v>
                </c:pt>
                <c:pt idx="5">
                  <c:v>East Texas</c:v>
                </c:pt>
                <c:pt idx="6">
                  <c:v>U.S.-Mexico Border</c:v>
                </c:pt>
                <c:pt idx="7">
                  <c:v>All Other Texas</c:v>
                </c:pt>
              </c:strCache>
            </c:strRef>
          </c:cat>
          <c:val>
            <c:numRef>
              <c:f>'16'!$F$5:$F$15</c:f>
              <c:numCache>
                <c:formatCode>#,##0</c:formatCode>
                <c:ptCount val="8"/>
                <c:pt idx="0">
                  <c:v>247</c:v>
                </c:pt>
                <c:pt idx="1">
                  <c:v>940</c:v>
                </c:pt>
                <c:pt idx="2">
                  <c:v>315</c:v>
                </c:pt>
                <c:pt idx="3">
                  <c:v>1313</c:v>
                </c:pt>
                <c:pt idx="4">
                  <c:v>355</c:v>
                </c:pt>
                <c:pt idx="5">
                  <c:v>310</c:v>
                </c:pt>
                <c:pt idx="6">
                  <c:v>245</c:v>
                </c:pt>
                <c:pt idx="7">
                  <c:v>368</c:v>
                </c:pt>
              </c:numCache>
            </c:numRef>
          </c:val>
          <c:extLst>
            <c:ext xmlns:c16="http://schemas.microsoft.com/office/drawing/2014/chart" uri="{C3380CC4-5D6E-409C-BE32-E72D297353CC}">
              <c16:uniqueId val="{00000000-29D8-4623-B0EA-76CE0D156ABE}"/>
            </c:ext>
          </c:extLst>
        </c:ser>
        <c:dLbls>
          <c:showLegendKey val="0"/>
          <c:showVal val="0"/>
          <c:showCatName val="0"/>
          <c:showSerName val="0"/>
          <c:showPercent val="0"/>
          <c:showBubbleSize val="0"/>
        </c:dLbls>
        <c:gapWidth val="150"/>
        <c:axId val="1928324256"/>
        <c:axId val="1951146480"/>
      </c:barChart>
      <c:lineChart>
        <c:grouping val="standard"/>
        <c:varyColors val="0"/>
        <c:ser>
          <c:idx val="1"/>
          <c:order val="1"/>
          <c:tx>
            <c:v>%</c:v>
          </c:tx>
          <c:spPr>
            <a:ln w="28575" cap="rnd">
              <a:noFill/>
              <a:round/>
            </a:ln>
            <a:effectLst/>
          </c:spPr>
          <c:marker>
            <c:symbol val="circle"/>
            <c:size val="5"/>
            <c:spPr>
              <a:solidFill>
                <a:schemeClr val="accent2"/>
              </a:solidFill>
              <a:ln w="25400">
                <a:solidFill>
                  <a:schemeClr val="accent2"/>
                </a:solidFill>
              </a:ln>
              <a:effectLst/>
            </c:spPr>
          </c:marker>
          <c:cat>
            <c:strRef>
              <c:f>'16'!$A$5:$A$15</c:f>
              <c:strCache>
                <c:ptCount val="8"/>
                <c:pt idx="0">
                  <c:v>Austin TGA</c:v>
                </c:pt>
                <c:pt idx="1">
                  <c:v>Dallas EMA</c:v>
                </c:pt>
                <c:pt idx="2">
                  <c:v>Fort Worth TGA</c:v>
                </c:pt>
                <c:pt idx="3">
                  <c:v>Houston EMA</c:v>
                </c:pt>
                <c:pt idx="4">
                  <c:v>San Antonio TGA</c:v>
                </c:pt>
                <c:pt idx="5">
                  <c:v>East Texas</c:v>
                </c:pt>
                <c:pt idx="6">
                  <c:v>U.S.-Mexico Border</c:v>
                </c:pt>
                <c:pt idx="7">
                  <c:v>All Other Texas</c:v>
                </c:pt>
              </c:strCache>
            </c:strRef>
          </c:cat>
          <c:val>
            <c:numRef>
              <c:f>'16'!$G$5:$G$15</c:f>
              <c:numCache>
                <c:formatCode>0.0%</c:formatCode>
                <c:ptCount val="8"/>
                <c:pt idx="0">
                  <c:v>0.21052631578947367</c:v>
                </c:pt>
                <c:pt idx="1">
                  <c:v>0.21063829787234042</c:v>
                </c:pt>
                <c:pt idx="2">
                  <c:v>0.19047619047619047</c:v>
                </c:pt>
                <c:pt idx="3">
                  <c:v>0.20106626047220105</c:v>
                </c:pt>
                <c:pt idx="4">
                  <c:v>0.16056338028169015</c:v>
                </c:pt>
                <c:pt idx="5">
                  <c:v>0.2</c:v>
                </c:pt>
                <c:pt idx="6">
                  <c:v>0.26122448979591839</c:v>
                </c:pt>
                <c:pt idx="7">
                  <c:v>0.17934782608695651</c:v>
                </c:pt>
              </c:numCache>
            </c:numRef>
          </c:val>
          <c:smooth val="0"/>
          <c:extLst>
            <c:ext xmlns:c16="http://schemas.microsoft.com/office/drawing/2014/chart" uri="{C3380CC4-5D6E-409C-BE32-E72D297353CC}">
              <c16:uniqueId val="{00000001-29D8-4623-B0EA-76CE0D156ABE}"/>
            </c:ext>
          </c:extLst>
        </c:ser>
        <c:dLbls>
          <c:showLegendKey val="0"/>
          <c:showVal val="0"/>
          <c:showCatName val="0"/>
          <c:showSerName val="0"/>
          <c:showPercent val="0"/>
          <c:showBubbleSize val="0"/>
        </c:dLbls>
        <c:marker val="1"/>
        <c:smooth val="0"/>
        <c:axId val="1949340432"/>
        <c:axId val="1737180160"/>
      </c:lineChart>
      <c:catAx>
        <c:axId val="192832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951146480"/>
        <c:crosses val="autoZero"/>
        <c:auto val="1"/>
        <c:lblAlgn val="ctr"/>
        <c:lblOffset val="100"/>
        <c:noMultiLvlLbl val="0"/>
      </c:catAx>
      <c:valAx>
        <c:axId val="195114648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200" b="1"/>
                  <a:t>Late Diagnoses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28324256"/>
        <c:crosses val="autoZero"/>
        <c:crossBetween val="between"/>
      </c:valAx>
      <c:valAx>
        <c:axId val="1737180160"/>
        <c:scaling>
          <c:orientation val="minMax"/>
          <c:max val="0.35000000000000003"/>
        </c:scaling>
        <c:delete val="0"/>
        <c:axPos val="r"/>
        <c:title>
          <c:tx>
            <c:rich>
              <a:bodyPr rot="5400000" spcFirstLastPara="1" vertOverflow="ellipsis" wrap="square" anchor="ctr" anchorCtr="1"/>
              <a:lstStyle/>
              <a:p>
                <a:pPr>
                  <a:defRPr sz="1200" b="1" i="0" u="none" strike="noStrike" kern="1200" baseline="0">
                    <a:solidFill>
                      <a:schemeClr val="tx1"/>
                    </a:solidFill>
                    <a:latin typeface="+mn-lt"/>
                    <a:ea typeface="+mn-ea"/>
                    <a:cs typeface="+mn-cs"/>
                  </a:defRPr>
                </a:pPr>
                <a:r>
                  <a:rPr lang="en-US" sz="1200" b="1" dirty="0">
                    <a:solidFill>
                      <a:schemeClr val="tx1"/>
                    </a:solidFill>
                  </a:rPr>
                  <a:t>% Late Diagnoses</a:t>
                </a:r>
              </a:p>
            </c:rich>
          </c:tx>
          <c:layout>
            <c:manualLayout>
              <c:xMode val="edge"/>
              <c:yMode val="edge"/>
              <c:x val="0.89816408504486023"/>
              <c:y val="0.25642334798227784"/>
            </c:manualLayout>
          </c:layout>
          <c:overlay val="0"/>
          <c:spPr>
            <a:noFill/>
            <a:ln>
              <a:noFill/>
            </a:ln>
            <a:effectLst/>
          </c:spPr>
          <c:txPr>
            <a:bodyPr rot="54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49340432"/>
        <c:crosses val="max"/>
        <c:crossBetween val="between"/>
      </c:valAx>
      <c:catAx>
        <c:axId val="1949340432"/>
        <c:scaling>
          <c:orientation val="minMax"/>
        </c:scaling>
        <c:delete val="1"/>
        <c:axPos val="b"/>
        <c:numFmt formatCode="General" sourceLinked="1"/>
        <c:majorTickMark val="out"/>
        <c:minorTickMark val="none"/>
        <c:tickLblPos val="nextTo"/>
        <c:crossAx val="1737180160"/>
        <c:crosses val="autoZero"/>
        <c:auto val="1"/>
        <c:lblAlgn val="ctr"/>
        <c:lblOffset val="100"/>
        <c:noMultiLvlLbl val="0"/>
      </c:cat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4"/>
          <c:order val="0"/>
          <c:tx>
            <c:strRef>
              <c:f>'11'!$A$12</c:f>
              <c:strCache>
                <c:ptCount val="1"/>
                <c:pt idx="0">
                  <c:v>Perinatal</c:v>
                </c:pt>
              </c:strCache>
            </c:strRef>
          </c:tx>
          <c:spPr>
            <a:solidFill>
              <a:schemeClr val="accent2"/>
            </a:solidFill>
            <a:ln>
              <a:noFill/>
            </a:ln>
            <a:effectLst/>
          </c:spPr>
          <c:invertIfNegative val="0"/>
          <c:cat>
            <c:numRef>
              <c:f>'11'!$B$7:$K$7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'11'!$B$12:$K$12</c:f>
              <c:numCache>
                <c:formatCode>#,##0</c:formatCode>
                <c:ptCount val="10"/>
                <c:pt idx="0">
                  <c:v>19</c:v>
                </c:pt>
                <c:pt idx="1">
                  <c:v>27</c:v>
                </c:pt>
                <c:pt idx="2">
                  <c:v>24</c:v>
                </c:pt>
                <c:pt idx="3">
                  <c:v>17</c:v>
                </c:pt>
                <c:pt idx="4">
                  <c:v>21</c:v>
                </c:pt>
                <c:pt idx="5">
                  <c:v>17</c:v>
                </c:pt>
                <c:pt idx="6">
                  <c:v>11</c:v>
                </c:pt>
                <c:pt idx="7">
                  <c:v>10</c:v>
                </c:pt>
                <c:pt idx="8">
                  <c:v>10</c:v>
                </c:pt>
                <c:pt idx="9">
                  <c:v>7</c:v>
                </c:pt>
              </c:numCache>
            </c:numRef>
          </c:val>
          <c:extLst>
            <c:ext xmlns:c16="http://schemas.microsoft.com/office/drawing/2014/chart" uri="{C3380CC4-5D6E-409C-BE32-E72D297353CC}">
              <c16:uniqueId val="{00000000-A6B6-4B3D-B1C6-32B9449316F0}"/>
            </c:ext>
          </c:extLst>
        </c:ser>
        <c:ser>
          <c:idx val="3"/>
          <c:order val="1"/>
          <c:tx>
            <c:strRef>
              <c:f>'11'!$A$11</c:f>
              <c:strCache>
                <c:ptCount val="1"/>
                <c:pt idx="0">
                  <c:v>Heterosexual</c:v>
                </c:pt>
              </c:strCache>
            </c:strRef>
          </c:tx>
          <c:spPr>
            <a:solidFill>
              <a:schemeClr val="accent4"/>
            </a:solidFill>
            <a:ln>
              <a:noFill/>
            </a:ln>
            <a:effectLst/>
          </c:spPr>
          <c:invertIfNegative val="0"/>
          <c:cat>
            <c:numRef>
              <c:f>'11'!$B$7:$K$7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'11'!$B$11:$K$11</c:f>
              <c:numCache>
                <c:formatCode>#,##0</c:formatCode>
                <c:ptCount val="10"/>
                <c:pt idx="0">
                  <c:v>1165.2</c:v>
                </c:pt>
                <c:pt idx="1">
                  <c:v>1051.5999999999999</c:v>
                </c:pt>
                <c:pt idx="2">
                  <c:v>950</c:v>
                </c:pt>
                <c:pt idx="3">
                  <c:v>986.3</c:v>
                </c:pt>
                <c:pt idx="4">
                  <c:v>956.8</c:v>
                </c:pt>
                <c:pt idx="5">
                  <c:v>951.3</c:v>
                </c:pt>
                <c:pt idx="6">
                  <c:v>894.3</c:v>
                </c:pt>
                <c:pt idx="7">
                  <c:v>859.7</c:v>
                </c:pt>
                <c:pt idx="8">
                  <c:v>900.2</c:v>
                </c:pt>
                <c:pt idx="9">
                  <c:v>813.9</c:v>
                </c:pt>
              </c:numCache>
            </c:numRef>
          </c:val>
          <c:extLst>
            <c:ext xmlns:c16="http://schemas.microsoft.com/office/drawing/2014/chart" uri="{C3380CC4-5D6E-409C-BE32-E72D297353CC}">
              <c16:uniqueId val="{00000001-A6B6-4B3D-B1C6-32B9449316F0}"/>
            </c:ext>
          </c:extLst>
        </c:ser>
        <c:ser>
          <c:idx val="2"/>
          <c:order val="2"/>
          <c:tx>
            <c:strRef>
              <c:f>'11'!$A$10</c:f>
              <c:strCache>
                <c:ptCount val="1"/>
                <c:pt idx="0">
                  <c:v>MSM/IDU</c:v>
                </c:pt>
              </c:strCache>
            </c:strRef>
          </c:tx>
          <c:spPr>
            <a:solidFill>
              <a:schemeClr val="accent5"/>
            </a:solidFill>
            <a:ln>
              <a:noFill/>
            </a:ln>
            <a:effectLst/>
          </c:spPr>
          <c:invertIfNegative val="0"/>
          <c:cat>
            <c:numRef>
              <c:f>'11'!$B$7:$K$7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'11'!$B$10:$K$10</c:f>
              <c:numCache>
                <c:formatCode>#,##0</c:formatCode>
                <c:ptCount val="10"/>
                <c:pt idx="0">
                  <c:v>180.9</c:v>
                </c:pt>
                <c:pt idx="1">
                  <c:v>174.9</c:v>
                </c:pt>
                <c:pt idx="2">
                  <c:v>166.1</c:v>
                </c:pt>
                <c:pt idx="3">
                  <c:v>176.6</c:v>
                </c:pt>
                <c:pt idx="4">
                  <c:v>173.7</c:v>
                </c:pt>
                <c:pt idx="5">
                  <c:v>194.1</c:v>
                </c:pt>
                <c:pt idx="6">
                  <c:v>170.5</c:v>
                </c:pt>
                <c:pt idx="7">
                  <c:v>197</c:v>
                </c:pt>
                <c:pt idx="8">
                  <c:v>167.7</c:v>
                </c:pt>
                <c:pt idx="9">
                  <c:v>202</c:v>
                </c:pt>
              </c:numCache>
            </c:numRef>
          </c:val>
          <c:extLst>
            <c:ext xmlns:c16="http://schemas.microsoft.com/office/drawing/2014/chart" uri="{C3380CC4-5D6E-409C-BE32-E72D297353CC}">
              <c16:uniqueId val="{00000002-A6B6-4B3D-B1C6-32B9449316F0}"/>
            </c:ext>
          </c:extLst>
        </c:ser>
        <c:ser>
          <c:idx val="1"/>
          <c:order val="3"/>
          <c:tx>
            <c:strRef>
              <c:f>'11'!$A$9</c:f>
              <c:strCache>
                <c:ptCount val="1"/>
                <c:pt idx="0">
                  <c:v>IDU</c:v>
                </c:pt>
              </c:strCache>
            </c:strRef>
          </c:tx>
          <c:spPr>
            <a:solidFill>
              <a:schemeClr val="accent3"/>
            </a:solidFill>
            <a:ln>
              <a:noFill/>
            </a:ln>
            <a:effectLst/>
          </c:spPr>
          <c:invertIfNegative val="0"/>
          <c:cat>
            <c:numRef>
              <c:f>'11'!$B$7:$K$7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'11'!$B$9:$K$9</c:f>
              <c:numCache>
                <c:formatCode>#,##0</c:formatCode>
                <c:ptCount val="10"/>
                <c:pt idx="0">
                  <c:v>308.89999999999998</c:v>
                </c:pt>
                <c:pt idx="1">
                  <c:v>261.89999999999998</c:v>
                </c:pt>
                <c:pt idx="2">
                  <c:v>273.7</c:v>
                </c:pt>
                <c:pt idx="3">
                  <c:v>217.4</c:v>
                </c:pt>
                <c:pt idx="4">
                  <c:v>237.2</c:v>
                </c:pt>
                <c:pt idx="5">
                  <c:v>248.6</c:v>
                </c:pt>
                <c:pt idx="6">
                  <c:v>272.2</c:v>
                </c:pt>
                <c:pt idx="7">
                  <c:v>235.9</c:v>
                </c:pt>
                <c:pt idx="8">
                  <c:v>265.10000000000002</c:v>
                </c:pt>
                <c:pt idx="9">
                  <c:v>251.6</c:v>
                </c:pt>
              </c:numCache>
            </c:numRef>
          </c:val>
          <c:extLst>
            <c:ext xmlns:c16="http://schemas.microsoft.com/office/drawing/2014/chart" uri="{C3380CC4-5D6E-409C-BE32-E72D297353CC}">
              <c16:uniqueId val="{00000003-A6B6-4B3D-B1C6-32B9449316F0}"/>
            </c:ext>
          </c:extLst>
        </c:ser>
        <c:ser>
          <c:idx val="0"/>
          <c:order val="4"/>
          <c:tx>
            <c:strRef>
              <c:f>'11'!$A$8</c:f>
              <c:strCache>
                <c:ptCount val="1"/>
                <c:pt idx="0">
                  <c:v>MSM</c:v>
                </c:pt>
              </c:strCache>
            </c:strRef>
          </c:tx>
          <c:spPr>
            <a:solidFill>
              <a:srgbClr val="003087"/>
            </a:solidFill>
            <a:ln>
              <a:noFill/>
            </a:ln>
            <a:effectLst/>
          </c:spPr>
          <c:invertIfNegative val="0"/>
          <c:cat>
            <c:numRef>
              <c:f>'11'!$B$7:$K$7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'11'!$B$8:$K$8</c:f>
              <c:numCache>
                <c:formatCode>#,##0</c:formatCode>
                <c:ptCount val="10"/>
                <c:pt idx="0">
                  <c:v>2808</c:v>
                </c:pt>
                <c:pt idx="1">
                  <c:v>2810.6</c:v>
                </c:pt>
                <c:pt idx="2">
                  <c:v>2958.2</c:v>
                </c:pt>
                <c:pt idx="3">
                  <c:v>2986.7</c:v>
                </c:pt>
                <c:pt idx="4">
                  <c:v>3073.3</c:v>
                </c:pt>
                <c:pt idx="5">
                  <c:v>3140</c:v>
                </c:pt>
                <c:pt idx="6">
                  <c:v>3200</c:v>
                </c:pt>
                <c:pt idx="7">
                  <c:v>3065.4</c:v>
                </c:pt>
                <c:pt idx="8">
                  <c:v>3076</c:v>
                </c:pt>
                <c:pt idx="9">
                  <c:v>2928.5</c:v>
                </c:pt>
              </c:numCache>
            </c:numRef>
          </c:val>
          <c:extLst>
            <c:ext xmlns:c16="http://schemas.microsoft.com/office/drawing/2014/chart" uri="{C3380CC4-5D6E-409C-BE32-E72D297353CC}">
              <c16:uniqueId val="{00000004-A6B6-4B3D-B1C6-32B9449316F0}"/>
            </c:ext>
          </c:extLst>
        </c:ser>
        <c:dLbls>
          <c:showLegendKey val="0"/>
          <c:showVal val="0"/>
          <c:showCatName val="0"/>
          <c:showSerName val="0"/>
          <c:showPercent val="0"/>
          <c:showBubbleSize val="0"/>
        </c:dLbls>
        <c:gapWidth val="182"/>
        <c:overlap val="100"/>
        <c:axId val="1830855664"/>
        <c:axId val="1924562064"/>
        <c:extLst>
          <c:ext xmlns:c15="http://schemas.microsoft.com/office/drawing/2012/chart" uri="{02D57815-91ED-43cb-92C2-25804820EDAC}">
            <c15:filteredBarSeries>
              <c15:ser>
                <c:idx val="5"/>
                <c:order val="5"/>
                <c:tx>
                  <c:strRef>
                    <c:extLst>
                      <c:ext uri="{02D57815-91ED-43cb-92C2-25804820EDAC}">
                        <c15:formulaRef>
                          <c15:sqref>'11'!$A$13</c15:sqref>
                        </c15:formulaRef>
                      </c:ext>
                    </c:extLst>
                    <c:strCache>
                      <c:ptCount val="1"/>
                      <c:pt idx="0">
                        <c:v>Total</c:v>
                      </c:pt>
                    </c:strCache>
                  </c:strRef>
                </c:tx>
                <c:spPr>
                  <a:solidFill>
                    <a:schemeClr val="accent1">
                      <a:lumMod val="50000"/>
                    </a:schemeClr>
                  </a:solidFill>
                  <a:ln>
                    <a:noFill/>
                  </a:ln>
                  <a:effectLst/>
                </c:spPr>
                <c:invertIfNegative val="0"/>
                <c:cat>
                  <c:numRef>
                    <c:extLst>
                      <c:ext uri="{02D57815-91ED-43cb-92C2-25804820EDAC}">
                        <c15:formulaRef>
                          <c15:sqref>'11'!$B$7:$K$7</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extLst>
                      <c:ext uri="{02D57815-91ED-43cb-92C2-25804820EDAC}">
                        <c15:formulaRef>
                          <c15:sqref>'11'!$B$13:$K$13</c15:sqref>
                        </c15:formulaRef>
                      </c:ext>
                    </c:extLst>
                    <c:numCache>
                      <c:formatCode>#,##0</c:formatCode>
                      <c:ptCount val="10"/>
                      <c:pt idx="0">
                        <c:v>4482</c:v>
                      </c:pt>
                      <c:pt idx="1">
                        <c:v>4326</c:v>
                      </c:pt>
                      <c:pt idx="2">
                        <c:v>4372</c:v>
                      </c:pt>
                      <c:pt idx="3">
                        <c:v>4384</c:v>
                      </c:pt>
                      <c:pt idx="4">
                        <c:v>4462</c:v>
                      </c:pt>
                      <c:pt idx="5">
                        <c:v>4551</c:v>
                      </c:pt>
                      <c:pt idx="6">
                        <c:v>4548</c:v>
                      </c:pt>
                      <c:pt idx="7">
                        <c:v>4368</c:v>
                      </c:pt>
                      <c:pt idx="8">
                        <c:v>4419</c:v>
                      </c:pt>
                      <c:pt idx="9">
                        <c:v>4203</c:v>
                      </c:pt>
                    </c:numCache>
                  </c:numRef>
                </c:val>
                <c:extLst>
                  <c:ext xmlns:c16="http://schemas.microsoft.com/office/drawing/2014/chart" uri="{C3380CC4-5D6E-409C-BE32-E72D297353CC}">
                    <c16:uniqueId val="{00000005-A6B6-4B3D-B1C6-32B9449316F0}"/>
                  </c:ext>
                </c:extLst>
              </c15:ser>
            </c15:filteredBarSeries>
          </c:ext>
        </c:extLst>
      </c:barChart>
      <c:catAx>
        <c:axId val="18308556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200" b="1" dirty="0">
                    <a:solidFill>
                      <a:schemeClr val="tx1"/>
                    </a:solidFill>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24562064"/>
        <c:crosses val="autoZero"/>
        <c:auto val="1"/>
        <c:lblAlgn val="ctr"/>
        <c:lblOffset val="100"/>
        <c:noMultiLvlLbl val="0"/>
      </c:catAx>
      <c:valAx>
        <c:axId val="192456206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b="1" baseline="0"/>
                  <a:t>New Diagnoses</a:t>
                </a:r>
              </a:p>
            </c:rich>
          </c:tx>
          <c:layout>
            <c:manualLayout>
              <c:xMode val="edge"/>
              <c:yMode val="edge"/>
              <c:x val="5.1895141496973815E-2"/>
              <c:y val="0.2546449089480736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830855664"/>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b="1" baseline="0"/>
              <a:t>Females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D67E-413D-8A31-3A8E058ECC6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67E-413D-8A31-3A8E058ECC6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67E-413D-8A31-3A8E058ECC6B}"/>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'12'!$A$5:$A$7</c:f>
              <c:strCache>
                <c:ptCount val="3"/>
                <c:pt idx="0">
                  <c:v>IDU</c:v>
                </c:pt>
                <c:pt idx="1">
                  <c:v>Heterosexual</c:v>
                </c:pt>
                <c:pt idx="2">
                  <c:v>Perinatal</c:v>
                </c:pt>
              </c:strCache>
            </c:strRef>
          </c:cat>
          <c:val>
            <c:numRef>
              <c:f>'12'!$C$5:$C$7</c:f>
              <c:numCache>
                <c:formatCode>General</c:formatCode>
                <c:ptCount val="3"/>
                <c:pt idx="0">
                  <c:v>17.170000000000002</c:v>
                </c:pt>
                <c:pt idx="1">
                  <c:v>82.44</c:v>
                </c:pt>
                <c:pt idx="2">
                  <c:v>0.39</c:v>
                </c:pt>
              </c:numCache>
            </c:numRef>
          </c:val>
          <c:extLst>
            <c:ext xmlns:c16="http://schemas.microsoft.com/office/drawing/2014/chart" uri="{C3380CC4-5D6E-409C-BE32-E72D297353CC}">
              <c16:uniqueId val="{00000006-D67E-413D-8A31-3A8E058ECC6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b="1" baseline="0"/>
              <a:t>Males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spPr>
            <a:ln>
              <a:noFill/>
            </a:ln>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F5-4F5B-AE8C-D440DAECC1DA}"/>
              </c:ext>
            </c:extLst>
          </c:dPt>
          <c:dPt>
            <c:idx val="1"/>
            <c:bubble3D val="0"/>
            <c:spPr>
              <a:solidFill>
                <a:schemeClr val="accent1">
                  <a:lumMod val="60000"/>
                  <a:lumOff val="40000"/>
                </a:schemeClr>
              </a:solidFill>
              <a:ln w="19050">
                <a:noFill/>
              </a:ln>
              <a:effectLst/>
            </c:spPr>
            <c:extLst>
              <c:ext xmlns:c16="http://schemas.microsoft.com/office/drawing/2014/chart" uri="{C3380CC4-5D6E-409C-BE32-E72D297353CC}">
                <c16:uniqueId val="{00000003-6DF5-4F5B-AE8C-D440DAECC1DA}"/>
              </c:ext>
            </c:extLst>
          </c:dPt>
          <c:dPt>
            <c:idx val="2"/>
            <c:bubble3D val="0"/>
            <c:spPr>
              <a:solidFill>
                <a:schemeClr val="accent3"/>
              </a:solidFill>
              <a:ln w="19050">
                <a:noFill/>
              </a:ln>
              <a:effectLst/>
            </c:spPr>
            <c:extLst>
              <c:ext xmlns:c16="http://schemas.microsoft.com/office/drawing/2014/chart" uri="{C3380CC4-5D6E-409C-BE32-E72D297353CC}">
                <c16:uniqueId val="{00000005-6DF5-4F5B-AE8C-D440DAECC1DA}"/>
              </c:ext>
            </c:extLst>
          </c:dPt>
          <c:dPt>
            <c:idx val="3"/>
            <c:bubble3D val="0"/>
            <c:spPr>
              <a:solidFill>
                <a:schemeClr val="accent2"/>
              </a:solidFill>
              <a:ln w="19050">
                <a:noFill/>
              </a:ln>
              <a:effectLst/>
            </c:spPr>
            <c:extLst>
              <c:ext xmlns:c16="http://schemas.microsoft.com/office/drawing/2014/chart" uri="{C3380CC4-5D6E-409C-BE32-E72D297353CC}">
                <c16:uniqueId val="{00000007-6DF5-4F5B-AE8C-D440DAECC1DA}"/>
              </c:ext>
            </c:extLst>
          </c:dPt>
          <c:dPt>
            <c:idx val="4"/>
            <c:bubble3D val="0"/>
            <c:spPr>
              <a:solidFill>
                <a:schemeClr val="accent5"/>
              </a:solidFill>
              <a:ln w="19050">
                <a:noFill/>
              </a:ln>
              <a:effectLst/>
            </c:spPr>
            <c:extLst>
              <c:ext xmlns:c16="http://schemas.microsoft.com/office/drawing/2014/chart" uri="{C3380CC4-5D6E-409C-BE32-E72D297353CC}">
                <c16:uniqueId val="{00000009-6DF5-4F5B-AE8C-D440DAECC1D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'12'!$A$13:$A$17</c:f>
              <c:strCache>
                <c:ptCount val="5"/>
                <c:pt idx="0">
                  <c:v>MSM</c:v>
                </c:pt>
                <c:pt idx="1">
                  <c:v>IDU</c:v>
                </c:pt>
                <c:pt idx="2">
                  <c:v>MSM/IDU</c:v>
                </c:pt>
                <c:pt idx="3">
                  <c:v>Heterosexual</c:v>
                </c:pt>
                <c:pt idx="4">
                  <c:v>Perinatal</c:v>
                </c:pt>
              </c:strCache>
            </c:strRef>
          </c:cat>
          <c:val>
            <c:numRef>
              <c:f>'12'!$C$13:$C$17</c:f>
              <c:numCache>
                <c:formatCode>General</c:formatCode>
                <c:ptCount val="5"/>
                <c:pt idx="0">
                  <c:v>85.13</c:v>
                </c:pt>
                <c:pt idx="1">
                  <c:v>3.51</c:v>
                </c:pt>
                <c:pt idx="2">
                  <c:v>5.87</c:v>
                </c:pt>
                <c:pt idx="3">
                  <c:v>5.37</c:v>
                </c:pt>
                <c:pt idx="4">
                  <c:v>0.12</c:v>
                </c:pt>
              </c:numCache>
            </c:numRef>
          </c:val>
          <c:extLst>
            <c:ext xmlns:c16="http://schemas.microsoft.com/office/drawing/2014/chart" uri="{C3380CC4-5D6E-409C-BE32-E72D297353CC}">
              <c16:uniqueId val="{0000000A-6DF5-4F5B-AE8C-D440DAECC1D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baseline="0" dirty="0"/>
              <a:t>2019</a:t>
            </a:r>
          </a:p>
        </c:rich>
      </c:tx>
      <c:layout>
        <c:manualLayout>
          <c:xMode val="edge"/>
          <c:yMode val="edge"/>
          <c:x val="0.45248899589017777"/>
          <c:y val="1.747498896094338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6825-4A60-BE9C-E8D40C361EB3}"/>
              </c:ext>
            </c:extLst>
          </c:dPt>
          <c:dPt>
            <c:idx val="1"/>
            <c:bubble3D val="0"/>
            <c:spPr>
              <a:solidFill>
                <a:schemeClr val="accent2"/>
              </a:solidFill>
              <a:ln w="19050">
                <a:noFill/>
              </a:ln>
              <a:effectLst/>
            </c:spPr>
            <c:extLst>
              <c:ext xmlns:c16="http://schemas.microsoft.com/office/drawing/2014/chart" uri="{C3380CC4-5D6E-409C-BE32-E72D297353CC}">
                <c16:uniqueId val="{00000003-6825-4A60-BE9C-E8D40C361EB3}"/>
              </c:ext>
            </c:extLst>
          </c:dPt>
          <c:dPt>
            <c:idx val="2"/>
            <c:bubble3D val="0"/>
            <c:spPr>
              <a:solidFill>
                <a:schemeClr val="accent3"/>
              </a:solidFill>
              <a:ln w="19050">
                <a:noFill/>
              </a:ln>
              <a:effectLst/>
            </c:spPr>
            <c:extLst>
              <c:ext xmlns:c16="http://schemas.microsoft.com/office/drawing/2014/chart" uri="{C3380CC4-5D6E-409C-BE32-E72D297353CC}">
                <c16:uniqueId val="{00000005-6825-4A60-BE9C-E8D40C361EB3}"/>
              </c:ext>
            </c:extLst>
          </c:dPt>
          <c:dPt>
            <c:idx val="3"/>
            <c:bubble3D val="0"/>
            <c:spPr>
              <a:solidFill>
                <a:schemeClr val="accent4"/>
              </a:solidFill>
              <a:ln w="19050">
                <a:noFill/>
              </a:ln>
              <a:effectLst/>
            </c:spPr>
            <c:extLst>
              <c:ext xmlns:c16="http://schemas.microsoft.com/office/drawing/2014/chart" uri="{C3380CC4-5D6E-409C-BE32-E72D297353CC}">
                <c16:uniqueId val="{00000007-6825-4A60-BE9C-E8D40C361EB3}"/>
              </c:ext>
            </c:extLst>
          </c:dPt>
          <c:dPt>
            <c:idx val="4"/>
            <c:bubble3D val="0"/>
            <c:spPr>
              <a:solidFill>
                <a:schemeClr val="accent5"/>
              </a:solidFill>
              <a:ln w="19050">
                <a:noFill/>
              </a:ln>
              <a:effectLst/>
            </c:spPr>
            <c:extLst>
              <c:ext xmlns:c16="http://schemas.microsoft.com/office/drawing/2014/chart" uri="{C3380CC4-5D6E-409C-BE32-E72D297353CC}">
                <c16:uniqueId val="{00000009-6825-4A60-BE9C-E8D40C361EB3}"/>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6825-4A60-BE9C-E8D40C361EB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'13'!$J$7:$N$7</c:f>
              <c:strCache>
                <c:ptCount val="5"/>
                <c:pt idx="0">
                  <c:v>White MSM</c:v>
                </c:pt>
                <c:pt idx="1">
                  <c:v>Black MSM</c:v>
                </c:pt>
                <c:pt idx="2">
                  <c:v>Hispanic/Latinx MSM</c:v>
                </c:pt>
                <c:pt idx="3">
                  <c:v>Black Het Female</c:v>
                </c:pt>
                <c:pt idx="4">
                  <c:v>Transgender</c:v>
                </c:pt>
              </c:strCache>
            </c:strRef>
          </c:cat>
          <c:val>
            <c:numRef>
              <c:f>'13'!$J$9:$N$9</c:f>
              <c:numCache>
                <c:formatCode>General</c:formatCode>
                <c:ptCount val="5"/>
                <c:pt idx="0">
                  <c:v>0.17365710080941868</c:v>
                </c:pt>
                <c:pt idx="1">
                  <c:v>0.27536231884057977</c:v>
                </c:pt>
                <c:pt idx="2">
                  <c:v>0.41209968966951405</c:v>
                </c:pt>
                <c:pt idx="3">
                  <c:v>0.11072719710784786</c:v>
                </c:pt>
                <c:pt idx="4">
                  <c:v>2.8153693572639731E-2</c:v>
                </c:pt>
              </c:numCache>
            </c:numRef>
          </c:val>
          <c:extLst>
            <c:ext xmlns:c16="http://schemas.microsoft.com/office/drawing/2014/chart" uri="{C3380CC4-5D6E-409C-BE32-E72D297353CC}">
              <c16:uniqueId val="{0000000A-6825-4A60-BE9C-E8D40C361EB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baseline="0" dirty="0"/>
              <a:t>2010</a:t>
            </a:r>
          </a:p>
        </c:rich>
      </c:tx>
      <c:layout>
        <c:manualLayout>
          <c:xMode val="edge"/>
          <c:yMode val="edge"/>
          <c:x val="0.42517896704669544"/>
          <c:y val="1.0540710798031405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BCDB-4088-9EB4-BFDBD4338574}"/>
              </c:ext>
            </c:extLst>
          </c:dPt>
          <c:dPt>
            <c:idx val="1"/>
            <c:bubble3D val="0"/>
            <c:spPr>
              <a:solidFill>
                <a:schemeClr val="accent2"/>
              </a:solidFill>
              <a:ln w="19050">
                <a:noFill/>
              </a:ln>
              <a:effectLst/>
            </c:spPr>
            <c:extLst>
              <c:ext xmlns:c16="http://schemas.microsoft.com/office/drawing/2014/chart" uri="{C3380CC4-5D6E-409C-BE32-E72D297353CC}">
                <c16:uniqueId val="{00000003-BCDB-4088-9EB4-BFDBD4338574}"/>
              </c:ext>
            </c:extLst>
          </c:dPt>
          <c:dPt>
            <c:idx val="2"/>
            <c:bubble3D val="0"/>
            <c:spPr>
              <a:solidFill>
                <a:schemeClr val="accent3"/>
              </a:solidFill>
              <a:ln w="19050">
                <a:noFill/>
              </a:ln>
              <a:effectLst/>
            </c:spPr>
            <c:extLst>
              <c:ext xmlns:c16="http://schemas.microsoft.com/office/drawing/2014/chart" uri="{C3380CC4-5D6E-409C-BE32-E72D297353CC}">
                <c16:uniqueId val="{00000005-BCDB-4088-9EB4-BFDBD4338574}"/>
              </c:ext>
            </c:extLst>
          </c:dPt>
          <c:dPt>
            <c:idx val="3"/>
            <c:bubble3D val="0"/>
            <c:spPr>
              <a:solidFill>
                <a:schemeClr val="accent4"/>
              </a:solidFill>
              <a:ln w="19050">
                <a:noFill/>
              </a:ln>
              <a:effectLst/>
            </c:spPr>
            <c:extLst>
              <c:ext xmlns:c16="http://schemas.microsoft.com/office/drawing/2014/chart" uri="{C3380CC4-5D6E-409C-BE32-E72D297353CC}">
                <c16:uniqueId val="{00000007-BCDB-4088-9EB4-BFDBD4338574}"/>
              </c:ext>
            </c:extLst>
          </c:dPt>
          <c:dPt>
            <c:idx val="4"/>
            <c:bubble3D val="0"/>
            <c:spPr>
              <a:solidFill>
                <a:schemeClr val="accent5"/>
              </a:solidFill>
              <a:ln w="19050">
                <a:noFill/>
              </a:ln>
              <a:effectLst/>
            </c:spPr>
            <c:extLst>
              <c:ext xmlns:c16="http://schemas.microsoft.com/office/drawing/2014/chart" uri="{C3380CC4-5D6E-409C-BE32-E72D297353CC}">
                <c16:uniqueId val="{00000009-BCDB-4088-9EB4-BFDBD4338574}"/>
              </c:ext>
            </c:extLst>
          </c:dPt>
          <c:dLbls>
            <c:dLbl>
              <c:idx val="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1-BCDB-4088-9EB4-BFDBD4338574}"/>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'13'!$J$7:$N$7</c:f>
              <c:strCache>
                <c:ptCount val="5"/>
                <c:pt idx="0">
                  <c:v>White MSM</c:v>
                </c:pt>
                <c:pt idx="1">
                  <c:v>Black MSM</c:v>
                </c:pt>
                <c:pt idx="2">
                  <c:v>Hispanic/Latinx MSM</c:v>
                </c:pt>
                <c:pt idx="3">
                  <c:v>Black Het Female</c:v>
                </c:pt>
                <c:pt idx="4">
                  <c:v>Transgender</c:v>
                </c:pt>
              </c:strCache>
            </c:strRef>
          </c:cat>
          <c:val>
            <c:numRef>
              <c:f>'13'!$J$8:$N$8</c:f>
              <c:numCache>
                <c:formatCode>General</c:formatCode>
                <c:ptCount val="5"/>
                <c:pt idx="0">
                  <c:v>0.19819531549980801</c:v>
                </c:pt>
                <c:pt idx="1">
                  <c:v>0.26571099449635222</c:v>
                </c:pt>
                <c:pt idx="2">
                  <c:v>0.36436068091642138</c:v>
                </c:pt>
                <c:pt idx="3">
                  <c:v>0.15637399206450789</c:v>
                </c:pt>
                <c:pt idx="4">
                  <c:v>1.5359017022910535E-2</c:v>
                </c:pt>
              </c:numCache>
            </c:numRef>
          </c:val>
          <c:extLst>
            <c:ext xmlns:c16="http://schemas.microsoft.com/office/drawing/2014/chart" uri="{C3380CC4-5D6E-409C-BE32-E72D297353CC}">
              <c16:uniqueId val="{0000000A-BCDB-4088-9EB4-BFDBD433857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MSM</c:v>
          </c:tx>
          <c:spPr>
            <a:solidFill>
              <a:schemeClr val="accent1"/>
            </a:solidFill>
            <a:ln>
              <a:noFill/>
            </a:ln>
            <a:effectLst/>
          </c:spPr>
          <c:invertIfNegative val="0"/>
          <c:cat>
            <c:strRef>
              <c:f>'14'!$B$7:$L$7</c:f>
              <c:strCache>
                <c:ptCount val="8"/>
                <c:pt idx="0">
                  <c:v>Austin TGA</c:v>
                </c:pt>
                <c:pt idx="1">
                  <c:v>Dallas EMA</c:v>
                </c:pt>
                <c:pt idx="2">
                  <c:v>Fort Worth TGA</c:v>
                </c:pt>
                <c:pt idx="3">
                  <c:v>Houston EMA</c:v>
                </c:pt>
                <c:pt idx="4">
                  <c:v>San Antonio TGA</c:v>
                </c:pt>
                <c:pt idx="5">
                  <c:v>East Texas</c:v>
                </c:pt>
                <c:pt idx="6">
                  <c:v>U.S.-Mexico Border</c:v>
                </c:pt>
                <c:pt idx="7">
                  <c:v>All Other Texas</c:v>
                </c:pt>
              </c:strCache>
            </c:strRef>
          </c:cat>
          <c:val>
            <c:numRef>
              <c:f>'14'!$B$8:$L$8</c:f>
              <c:numCache>
                <c:formatCode>0</c:formatCode>
                <c:ptCount val="8"/>
                <c:pt idx="0">
                  <c:v>180.3</c:v>
                </c:pt>
                <c:pt idx="1">
                  <c:v>658.8</c:v>
                </c:pt>
                <c:pt idx="2">
                  <c:v>201.9</c:v>
                </c:pt>
                <c:pt idx="3">
                  <c:v>928</c:v>
                </c:pt>
                <c:pt idx="4">
                  <c:v>265.7</c:v>
                </c:pt>
                <c:pt idx="5">
                  <c:v>187.2</c:v>
                </c:pt>
                <c:pt idx="6">
                  <c:v>194</c:v>
                </c:pt>
                <c:pt idx="7">
                  <c:v>245.6</c:v>
                </c:pt>
              </c:numCache>
            </c:numRef>
          </c:val>
          <c:extLst>
            <c:ext xmlns:c16="http://schemas.microsoft.com/office/drawing/2014/chart" uri="{C3380CC4-5D6E-409C-BE32-E72D297353CC}">
              <c16:uniqueId val="{00000000-9D14-43D7-8802-E4A79DEF6F42}"/>
            </c:ext>
          </c:extLst>
        </c:ser>
        <c:ser>
          <c:idx val="1"/>
          <c:order val="1"/>
          <c:tx>
            <c:v>IDU</c:v>
          </c:tx>
          <c:spPr>
            <a:solidFill>
              <a:schemeClr val="accent2"/>
            </a:solidFill>
            <a:ln>
              <a:noFill/>
            </a:ln>
            <a:effectLst/>
          </c:spPr>
          <c:invertIfNegative val="0"/>
          <c:cat>
            <c:strRef>
              <c:f>'14'!$B$7:$L$7</c:f>
              <c:strCache>
                <c:ptCount val="8"/>
                <c:pt idx="0">
                  <c:v>Austin TGA</c:v>
                </c:pt>
                <c:pt idx="1">
                  <c:v>Dallas EMA</c:v>
                </c:pt>
                <c:pt idx="2">
                  <c:v>Fort Worth TGA</c:v>
                </c:pt>
                <c:pt idx="3">
                  <c:v>Houston EMA</c:v>
                </c:pt>
                <c:pt idx="4">
                  <c:v>San Antonio TGA</c:v>
                </c:pt>
                <c:pt idx="5">
                  <c:v>East Texas</c:v>
                </c:pt>
                <c:pt idx="6">
                  <c:v>U.S.-Mexico Border</c:v>
                </c:pt>
                <c:pt idx="7">
                  <c:v>All Other Texas</c:v>
                </c:pt>
              </c:strCache>
            </c:strRef>
          </c:cat>
          <c:val>
            <c:numRef>
              <c:f>'14'!$B$9:$L$9</c:f>
              <c:numCache>
                <c:formatCode>0</c:formatCode>
                <c:ptCount val="8"/>
                <c:pt idx="0">
                  <c:v>11.8</c:v>
                </c:pt>
                <c:pt idx="1">
                  <c:v>60.7</c:v>
                </c:pt>
                <c:pt idx="2">
                  <c:v>28.2</c:v>
                </c:pt>
                <c:pt idx="3">
                  <c:v>63.6</c:v>
                </c:pt>
                <c:pt idx="4">
                  <c:v>16.2</c:v>
                </c:pt>
                <c:pt idx="5">
                  <c:v>20.6</c:v>
                </c:pt>
                <c:pt idx="6">
                  <c:v>10.1</c:v>
                </c:pt>
                <c:pt idx="7">
                  <c:v>25.8</c:v>
                </c:pt>
              </c:numCache>
            </c:numRef>
          </c:val>
          <c:extLst>
            <c:ext xmlns:c16="http://schemas.microsoft.com/office/drawing/2014/chart" uri="{C3380CC4-5D6E-409C-BE32-E72D297353CC}">
              <c16:uniqueId val="{00000001-9D14-43D7-8802-E4A79DEF6F42}"/>
            </c:ext>
          </c:extLst>
        </c:ser>
        <c:ser>
          <c:idx val="2"/>
          <c:order val="2"/>
          <c:tx>
            <c:v>MSM/IDU</c:v>
          </c:tx>
          <c:spPr>
            <a:solidFill>
              <a:schemeClr val="accent3"/>
            </a:solidFill>
            <a:ln>
              <a:noFill/>
            </a:ln>
            <a:effectLst/>
          </c:spPr>
          <c:invertIfNegative val="0"/>
          <c:cat>
            <c:strRef>
              <c:f>'14'!$B$7:$L$7</c:f>
              <c:strCache>
                <c:ptCount val="8"/>
                <c:pt idx="0">
                  <c:v>Austin TGA</c:v>
                </c:pt>
                <c:pt idx="1">
                  <c:v>Dallas EMA</c:v>
                </c:pt>
                <c:pt idx="2">
                  <c:v>Fort Worth TGA</c:v>
                </c:pt>
                <c:pt idx="3">
                  <c:v>Houston EMA</c:v>
                </c:pt>
                <c:pt idx="4">
                  <c:v>San Antonio TGA</c:v>
                </c:pt>
                <c:pt idx="5">
                  <c:v>East Texas</c:v>
                </c:pt>
                <c:pt idx="6">
                  <c:v>U.S.-Mexico Border</c:v>
                </c:pt>
                <c:pt idx="7">
                  <c:v>All Other Texas</c:v>
                </c:pt>
              </c:strCache>
            </c:strRef>
          </c:cat>
          <c:val>
            <c:numRef>
              <c:f>'14'!$B$10:$L$10</c:f>
              <c:numCache>
                <c:formatCode>0</c:formatCode>
                <c:ptCount val="8"/>
                <c:pt idx="0">
                  <c:v>18.5</c:v>
                </c:pt>
                <c:pt idx="1">
                  <c:v>47.8</c:v>
                </c:pt>
                <c:pt idx="2">
                  <c:v>14.5</c:v>
                </c:pt>
                <c:pt idx="3">
                  <c:v>29.8</c:v>
                </c:pt>
                <c:pt idx="4">
                  <c:v>28.1</c:v>
                </c:pt>
                <c:pt idx="5">
                  <c:v>19.5</c:v>
                </c:pt>
                <c:pt idx="6">
                  <c:v>8.3000000000000007</c:v>
                </c:pt>
                <c:pt idx="7">
                  <c:v>25.5</c:v>
                </c:pt>
              </c:numCache>
            </c:numRef>
          </c:val>
          <c:extLst>
            <c:ext xmlns:c16="http://schemas.microsoft.com/office/drawing/2014/chart" uri="{C3380CC4-5D6E-409C-BE32-E72D297353CC}">
              <c16:uniqueId val="{00000002-9D14-43D7-8802-E4A79DEF6F42}"/>
            </c:ext>
          </c:extLst>
        </c:ser>
        <c:ser>
          <c:idx val="3"/>
          <c:order val="3"/>
          <c:tx>
            <c:v>Heterosexual</c:v>
          </c:tx>
          <c:spPr>
            <a:solidFill>
              <a:schemeClr val="accent4"/>
            </a:solidFill>
            <a:ln>
              <a:noFill/>
            </a:ln>
            <a:effectLst/>
          </c:spPr>
          <c:invertIfNegative val="0"/>
          <c:cat>
            <c:strRef>
              <c:f>'14'!$B$7:$L$7</c:f>
              <c:strCache>
                <c:ptCount val="8"/>
                <c:pt idx="0">
                  <c:v>Austin TGA</c:v>
                </c:pt>
                <c:pt idx="1">
                  <c:v>Dallas EMA</c:v>
                </c:pt>
                <c:pt idx="2">
                  <c:v>Fort Worth TGA</c:v>
                </c:pt>
                <c:pt idx="3">
                  <c:v>Houston EMA</c:v>
                </c:pt>
                <c:pt idx="4">
                  <c:v>San Antonio TGA</c:v>
                </c:pt>
                <c:pt idx="5">
                  <c:v>East Texas</c:v>
                </c:pt>
                <c:pt idx="6">
                  <c:v>U.S.-Mexico Border</c:v>
                </c:pt>
                <c:pt idx="7">
                  <c:v>All Other Texas</c:v>
                </c:pt>
              </c:strCache>
            </c:strRef>
          </c:cat>
          <c:val>
            <c:numRef>
              <c:f>'14'!$B$11:$L$11</c:f>
              <c:numCache>
                <c:formatCode>0</c:formatCode>
                <c:ptCount val="8"/>
                <c:pt idx="0">
                  <c:v>36.4</c:v>
                </c:pt>
                <c:pt idx="1">
                  <c:v>171.7</c:v>
                </c:pt>
                <c:pt idx="2">
                  <c:v>67.400000000000006</c:v>
                </c:pt>
                <c:pt idx="3">
                  <c:v>290.60000000000002</c:v>
                </c:pt>
                <c:pt idx="4">
                  <c:v>45</c:v>
                </c:pt>
                <c:pt idx="5">
                  <c:v>82.7</c:v>
                </c:pt>
                <c:pt idx="6">
                  <c:v>32.6</c:v>
                </c:pt>
                <c:pt idx="7">
                  <c:v>69.099999999999994</c:v>
                </c:pt>
              </c:numCache>
            </c:numRef>
          </c:val>
          <c:extLst>
            <c:ext xmlns:c16="http://schemas.microsoft.com/office/drawing/2014/chart" uri="{C3380CC4-5D6E-409C-BE32-E72D297353CC}">
              <c16:uniqueId val="{00000003-9D14-43D7-8802-E4A79DEF6F42}"/>
            </c:ext>
          </c:extLst>
        </c:ser>
        <c:ser>
          <c:idx val="4"/>
          <c:order val="4"/>
          <c:tx>
            <c:v>Perinatal</c:v>
          </c:tx>
          <c:spPr>
            <a:solidFill>
              <a:schemeClr val="accent5"/>
            </a:solidFill>
            <a:ln>
              <a:noFill/>
            </a:ln>
            <a:effectLst/>
          </c:spPr>
          <c:invertIfNegative val="0"/>
          <c:cat>
            <c:strRef>
              <c:f>'14'!$B$7:$L$7</c:f>
              <c:strCache>
                <c:ptCount val="8"/>
                <c:pt idx="0">
                  <c:v>Austin TGA</c:v>
                </c:pt>
                <c:pt idx="1">
                  <c:v>Dallas EMA</c:v>
                </c:pt>
                <c:pt idx="2">
                  <c:v>Fort Worth TGA</c:v>
                </c:pt>
                <c:pt idx="3">
                  <c:v>Houston EMA</c:v>
                </c:pt>
                <c:pt idx="4">
                  <c:v>San Antonio TGA</c:v>
                </c:pt>
                <c:pt idx="5">
                  <c:v>East Texas</c:v>
                </c:pt>
                <c:pt idx="6">
                  <c:v>U.S.-Mexico Border</c:v>
                </c:pt>
                <c:pt idx="7">
                  <c:v>All Other Texas</c:v>
                </c:pt>
              </c:strCache>
            </c:strRef>
          </c:cat>
          <c:val>
            <c:numRef>
              <c:f>'14'!$B$12:$L$12</c:f>
              <c:numCache>
                <c:formatCode>0</c:formatCode>
                <c:ptCount val="8"/>
                <c:pt idx="0">
                  <c:v>0</c:v>
                </c:pt>
                <c:pt idx="1">
                  <c:v>1</c:v>
                </c:pt>
                <c:pt idx="2">
                  <c:v>3</c:v>
                </c:pt>
                <c:pt idx="3">
                  <c:v>1</c:v>
                </c:pt>
                <c:pt idx="4">
                  <c:v>0</c:v>
                </c:pt>
                <c:pt idx="5">
                  <c:v>0</c:v>
                </c:pt>
                <c:pt idx="6">
                  <c:v>0</c:v>
                </c:pt>
                <c:pt idx="7">
                  <c:v>2</c:v>
                </c:pt>
              </c:numCache>
            </c:numRef>
          </c:val>
          <c:extLst>
            <c:ext xmlns:c16="http://schemas.microsoft.com/office/drawing/2014/chart" uri="{C3380CC4-5D6E-409C-BE32-E72D297353CC}">
              <c16:uniqueId val="{00000004-9D14-43D7-8802-E4A79DEF6F42}"/>
            </c:ext>
          </c:extLst>
        </c:ser>
        <c:dLbls>
          <c:showLegendKey val="0"/>
          <c:showVal val="0"/>
          <c:showCatName val="0"/>
          <c:showSerName val="0"/>
          <c:showPercent val="0"/>
          <c:showBubbleSize val="0"/>
        </c:dLbls>
        <c:gapWidth val="219"/>
        <c:axId val="1936602016"/>
        <c:axId val="1876879296"/>
      </c:barChart>
      <c:catAx>
        <c:axId val="193660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876879296"/>
        <c:crosses val="autoZero"/>
        <c:auto val="1"/>
        <c:lblAlgn val="ctr"/>
        <c:lblOffset val="100"/>
        <c:noMultiLvlLbl val="0"/>
      </c:catAx>
      <c:valAx>
        <c:axId val="187687929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400" b="1"/>
                  <a:t>New Diagnoses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36602016"/>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000" b="0" i="0" u="none" strike="noStrike" kern="1200" baseline="0">
                <a:solidFill>
                  <a:schemeClr val="tx1"/>
                </a:solidFill>
                <a:latin typeface="+mn-lt"/>
                <a:ea typeface="+mn-ea"/>
                <a:cs typeface="+mn-cs"/>
              </a:defRPr>
            </a:pPr>
            <a:endParaRPr lang="en-US"/>
          </a:p>
        </c:txPr>
      </c:dTable>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'18 with graph'!$E$4</c:f>
              <c:strCache>
                <c:ptCount val="1"/>
                <c:pt idx="0">
                  <c:v>Persons</c:v>
                </c:pt>
              </c:strCache>
            </c:strRef>
          </c:tx>
          <c:spPr>
            <a:solidFill>
              <a:schemeClr val="accent1"/>
            </a:solidFill>
            <a:ln>
              <a:noFill/>
            </a:ln>
            <a:effectLst/>
          </c:spPr>
          <c:invertIfNegative val="0"/>
          <c:cat>
            <c:strRef>
              <c:f>'18 with graph'!$F$3:$G$3</c:f>
              <c:strCache>
                <c:ptCount val="2"/>
                <c:pt idx="0">
                  <c:v>Female</c:v>
                </c:pt>
                <c:pt idx="1">
                  <c:v>Male</c:v>
                </c:pt>
              </c:strCache>
            </c:strRef>
          </c:cat>
          <c:val>
            <c:numRef>
              <c:f>'18 with graph'!$F$4:$G$4</c:f>
              <c:numCache>
                <c:formatCode>#,##0</c:formatCode>
                <c:ptCount val="2"/>
                <c:pt idx="0">
                  <c:v>20480</c:v>
                </c:pt>
                <c:pt idx="1">
                  <c:v>77364</c:v>
                </c:pt>
              </c:numCache>
            </c:numRef>
          </c:val>
          <c:extLst>
            <c:ext xmlns:c16="http://schemas.microsoft.com/office/drawing/2014/chart" uri="{C3380CC4-5D6E-409C-BE32-E72D297353CC}">
              <c16:uniqueId val="{00000000-F538-46FB-AFE8-C7326084B0F0}"/>
            </c:ext>
          </c:extLst>
        </c:ser>
        <c:dLbls>
          <c:showLegendKey val="0"/>
          <c:showVal val="0"/>
          <c:showCatName val="0"/>
          <c:showSerName val="0"/>
          <c:showPercent val="0"/>
          <c:showBubbleSize val="0"/>
        </c:dLbls>
        <c:gapWidth val="219"/>
        <c:overlap val="-27"/>
        <c:axId val="1012485695"/>
        <c:axId val="1010779807"/>
      </c:barChart>
      <c:lineChart>
        <c:grouping val="standard"/>
        <c:varyColors val="0"/>
        <c:ser>
          <c:idx val="1"/>
          <c:order val="1"/>
          <c:tx>
            <c:strRef>
              <c:f>'18 with graph'!$E$5</c:f>
              <c:strCache>
                <c:ptCount val="1"/>
                <c:pt idx="0">
                  <c:v>Rate per 100,000</c:v>
                </c:pt>
              </c:strCache>
            </c:strRef>
          </c:tx>
          <c:spPr>
            <a:ln w="28575" cap="rnd">
              <a:noFill/>
              <a:round/>
            </a:ln>
            <a:effectLst/>
          </c:spPr>
          <c:marker>
            <c:symbol val="circle"/>
            <c:size val="5"/>
            <c:spPr>
              <a:solidFill>
                <a:schemeClr val="accent2"/>
              </a:solidFill>
              <a:ln w="9525">
                <a:solidFill>
                  <a:schemeClr val="accent2"/>
                </a:solidFill>
              </a:ln>
              <a:effectLst/>
            </c:spPr>
          </c:marker>
          <c:dPt>
            <c:idx val="0"/>
            <c:marker>
              <c:symbol val="circle"/>
              <c:size val="5"/>
              <c:spPr>
                <a:solidFill>
                  <a:schemeClr val="accent2"/>
                </a:solidFill>
                <a:ln w="25400">
                  <a:solidFill>
                    <a:schemeClr val="accent2"/>
                  </a:solidFill>
                </a:ln>
                <a:effectLst/>
              </c:spPr>
            </c:marker>
            <c:bubble3D val="0"/>
            <c:extLst>
              <c:ext xmlns:c16="http://schemas.microsoft.com/office/drawing/2014/chart" uri="{C3380CC4-5D6E-409C-BE32-E72D297353CC}">
                <c16:uniqueId val="{00000001-D896-48F4-8515-AE0DF42FF392}"/>
              </c:ext>
            </c:extLst>
          </c:dPt>
          <c:dPt>
            <c:idx val="1"/>
            <c:marker>
              <c:symbol val="circle"/>
              <c:size val="5"/>
              <c:spPr>
                <a:solidFill>
                  <a:schemeClr val="accent2"/>
                </a:solidFill>
                <a:ln w="25400">
                  <a:solidFill>
                    <a:schemeClr val="accent2"/>
                  </a:solidFill>
                </a:ln>
                <a:effectLst/>
              </c:spPr>
            </c:marker>
            <c:bubble3D val="0"/>
            <c:extLst>
              <c:ext xmlns:c16="http://schemas.microsoft.com/office/drawing/2014/chart" uri="{C3380CC4-5D6E-409C-BE32-E72D297353CC}">
                <c16:uniqueId val="{00000000-D896-48F4-8515-AE0DF42FF392}"/>
              </c:ext>
            </c:extLst>
          </c:dPt>
          <c:cat>
            <c:strRef>
              <c:f>'18 with graph'!$F$3:$G$3</c:f>
              <c:strCache>
                <c:ptCount val="2"/>
                <c:pt idx="0">
                  <c:v>Female</c:v>
                </c:pt>
                <c:pt idx="1">
                  <c:v>Male</c:v>
                </c:pt>
              </c:strCache>
            </c:strRef>
          </c:cat>
          <c:val>
            <c:numRef>
              <c:f>'18 with graph'!$F$5:$G$5</c:f>
              <c:numCache>
                <c:formatCode>General</c:formatCode>
                <c:ptCount val="2"/>
                <c:pt idx="0">
                  <c:v>140.30000000000001</c:v>
                </c:pt>
                <c:pt idx="1">
                  <c:v>537.1</c:v>
                </c:pt>
              </c:numCache>
            </c:numRef>
          </c:val>
          <c:smooth val="0"/>
          <c:extLst>
            <c:ext xmlns:c16="http://schemas.microsoft.com/office/drawing/2014/chart" uri="{C3380CC4-5D6E-409C-BE32-E72D297353CC}">
              <c16:uniqueId val="{00000001-F538-46FB-AFE8-C7326084B0F0}"/>
            </c:ext>
          </c:extLst>
        </c:ser>
        <c:dLbls>
          <c:showLegendKey val="0"/>
          <c:showVal val="0"/>
          <c:showCatName val="0"/>
          <c:showSerName val="0"/>
          <c:showPercent val="0"/>
          <c:showBubbleSize val="0"/>
        </c:dLbls>
        <c:marker val="1"/>
        <c:smooth val="0"/>
        <c:axId val="1012482783"/>
        <c:axId val="1010782831"/>
      </c:lineChart>
      <c:catAx>
        <c:axId val="101248569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Sex at Birth</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0779807"/>
        <c:crosses val="autoZero"/>
        <c:auto val="1"/>
        <c:lblAlgn val="ctr"/>
        <c:lblOffset val="100"/>
        <c:noMultiLvlLbl val="0"/>
      </c:catAx>
      <c:valAx>
        <c:axId val="1010779807"/>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sz="1200" b="1" i="0" baseline="0">
                    <a:solidFill>
                      <a:schemeClr val="tx1"/>
                    </a:solidFill>
                  </a:rPr>
                  <a:t>Persons</a:t>
                </a:r>
              </a:p>
            </c:rich>
          </c:tx>
          <c:layout>
            <c:manualLayout>
              <c:xMode val="edge"/>
              <c:yMode val="edge"/>
              <c:x val="7.7815214422213327E-2"/>
              <c:y val="0.27921003466942029"/>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12485695"/>
        <c:crosses val="autoZero"/>
        <c:crossBetween val="between"/>
      </c:valAx>
      <c:valAx>
        <c:axId val="1010782831"/>
        <c:scaling>
          <c:orientation val="minMax"/>
          <c:max val="1000"/>
        </c:scaling>
        <c:delete val="0"/>
        <c:axPos val="r"/>
        <c:title>
          <c:tx>
            <c:rich>
              <a:bodyPr rot="5400000" spcFirstLastPara="1" vertOverflow="ellipsis" wrap="square" anchor="ctr" anchorCtr="1"/>
              <a:lstStyle/>
              <a:p>
                <a:pPr>
                  <a:defRPr sz="1200" b="1" i="0" u="none" strike="noStrike" kern="1200" baseline="0">
                    <a:solidFill>
                      <a:schemeClr val="tx1"/>
                    </a:solidFill>
                    <a:latin typeface="+mn-lt"/>
                    <a:ea typeface="+mn-ea"/>
                    <a:cs typeface="+mn-cs"/>
                  </a:defRPr>
                </a:pPr>
                <a:r>
                  <a:rPr lang="en-US" sz="1200" b="1" i="0" baseline="0">
                    <a:solidFill>
                      <a:schemeClr val="tx1"/>
                    </a:solidFill>
                  </a:rPr>
                  <a:t>Rate per 100,000</a:t>
                </a:r>
              </a:p>
            </c:rich>
          </c:tx>
          <c:layout>
            <c:manualLayout>
              <c:xMode val="edge"/>
              <c:yMode val="edge"/>
              <c:x val="0.96187523790368823"/>
              <c:y val="0.25158879065014705"/>
            </c:manualLayout>
          </c:layout>
          <c:overlay val="0"/>
          <c:spPr>
            <a:noFill/>
            <a:ln>
              <a:noFill/>
            </a:ln>
            <a:effectLst/>
          </c:spPr>
          <c:txPr>
            <a:bodyPr rot="54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12482783"/>
        <c:crosses val="max"/>
        <c:crossBetween val="between"/>
      </c:valAx>
      <c:catAx>
        <c:axId val="1012482783"/>
        <c:scaling>
          <c:orientation val="minMax"/>
        </c:scaling>
        <c:delete val="1"/>
        <c:axPos val="b"/>
        <c:numFmt formatCode="General" sourceLinked="1"/>
        <c:majorTickMark val="out"/>
        <c:minorTickMark val="none"/>
        <c:tickLblPos val="nextTo"/>
        <c:crossAx val="1010782831"/>
        <c:crosses val="autoZero"/>
        <c:auto val="1"/>
        <c:lblAlgn val="ctr"/>
        <c:lblOffset val="100"/>
        <c:noMultiLvlLbl val="0"/>
      </c:cat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1"/>
          <c:order val="1"/>
          <c:tx>
            <c:strRef>
              <c:f>'Deaths-4'!$K$3</c:f>
              <c:strCache>
                <c:ptCount val="1"/>
                <c:pt idx="0">
                  <c:v>HIV/AIDS Related</c:v>
                </c:pt>
              </c:strCache>
            </c:strRef>
          </c:tx>
          <c:spPr>
            <a:solidFill>
              <a:srgbClr val="003087"/>
            </a:solidFill>
            <a:ln>
              <a:noFill/>
            </a:ln>
            <a:effectLst/>
          </c:spPr>
          <c:invertIfNegative val="0"/>
          <c:cat>
            <c:numRef>
              <c:f>'Deaths-4'!$I$4:$I$22</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'Deaths-4'!$K$4:$K$22</c:f>
              <c:numCache>
                <c:formatCode>#,##0</c:formatCode>
                <c:ptCount val="19"/>
                <c:pt idx="0">
                  <c:v>1008</c:v>
                </c:pt>
                <c:pt idx="1">
                  <c:v>1071</c:v>
                </c:pt>
                <c:pt idx="2">
                  <c:v>1025</c:v>
                </c:pt>
                <c:pt idx="3">
                  <c:v>1042</c:v>
                </c:pt>
                <c:pt idx="4">
                  <c:v>1014</c:v>
                </c:pt>
                <c:pt idx="5">
                  <c:v>1007</c:v>
                </c:pt>
                <c:pt idx="6">
                  <c:v>958</c:v>
                </c:pt>
                <c:pt idx="7">
                  <c:v>986</c:v>
                </c:pt>
                <c:pt idx="8">
                  <c:v>980</c:v>
                </c:pt>
                <c:pt idx="9">
                  <c:v>851</c:v>
                </c:pt>
                <c:pt idx="10">
                  <c:v>889</c:v>
                </c:pt>
                <c:pt idx="11">
                  <c:v>795</c:v>
                </c:pt>
                <c:pt idx="12">
                  <c:v>752</c:v>
                </c:pt>
                <c:pt idx="13">
                  <c:v>744</c:v>
                </c:pt>
                <c:pt idx="14">
                  <c:v>595</c:v>
                </c:pt>
                <c:pt idx="15">
                  <c:v>743</c:v>
                </c:pt>
                <c:pt idx="16">
                  <c:v>703</c:v>
                </c:pt>
                <c:pt idx="17">
                  <c:v>678</c:v>
                </c:pt>
                <c:pt idx="18">
                  <c:v>699</c:v>
                </c:pt>
              </c:numCache>
            </c:numRef>
          </c:val>
          <c:extLst>
            <c:ext xmlns:c16="http://schemas.microsoft.com/office/drawing/2014/chart" uri="{C3380CC4-5D6E-409C-BE32-E72D297353CC}">
              <c16:uniqueId val="{00000000-C301-483F-A461-16D71ABFAD15}"/>
            </c:ext>
          </c:extLst>
        </c:ser>
        <c:ser>
          <c:idx val="2"/>
          <c:order val="2"/>
          <c:tx>
            <c:strRef>
              <c:f>'Deaths-4'!$L$3</c:f>
              <c:strCache>
                <c:ptCount val="1"/>
                <c:pt idx="0">
                  <c:v>Non-HIV/AIDS Related</c:v>
                </c:pt>
              </c:strCache>
            </c:strRef>
          </c:tx>
          <c:spPr>
            <a:solidFill>
              <a:schemeClr val="accent3"/>
            </a:solidFill>
            <a:ln>
              <a:noFill/>
            </a:ln>
            <a:effectLst/>
          </c:spPr>
          <c:invertIfNegative val="0"/>
          <c:cat>
            <c:numRef>
              <c:f>'Deaths-4'!$I$4:$I$22</c:f>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f>'Deaths-4'!$L$4:$L$22</c:f>
              <c:numCache>
                <c:formatCode>#,##0</c:formatCode>
                <c:ptCount val="19"/>
                <c:pt idx="0">
                  <c:v>369</c:v>
                </c:pt>
                <c:pt idx="1">
                  <c:v>357</c:v>
                </c:pt>
                <c:pt idx="2">
                  <c:v>465</c:v>
                </c:pt>
                <c:pt idx="3">
                  <c:v>482</c:v>
                </c:pt>
                <c:pt idx="4">
                  <c:v>487</c:v>
                </c:pt>
                <c:pt idx="5">
                  <c:v>560</c:v>
                </c:pt>
                <c:pt idx="6">
                  <c:v>578</c:v>
                </c:pt>
                <c:pt idx="7">
                  <c:v>644</c:v>
                </c:pt>
                <c:pt idx="8">
                  <c:v>615</c:v>
                </c:pt>
                <c:pt idx="9">
                  <c:v>578</c:v>
                </c:pt>
                <c:pt idx="10">
                  <c:v>667</c:v>
                </c:pt>
                <c:pt idx="11">
                  <c:v>645</c:v>
                </c:pt>
                <c:pt idx="12">
                  <c:v>648</c:v>
                </c:pt>
                <c:pt idx="13">
                  <c:v>691</c:v>
                </c:pt>
                <c:pt idx="14">
                  <c:v>686</c:v>
                </c:pt>
                <c:pt idx="15">
                  <c:v>747</c:v>
                </c:pt>
                <c:pt idx="16">
                  <c:v>780</c:v>
                </c:pt>
                <c:pt idx="17">
                  <c:v>846</c:v>
                </c:pt>
                <c:pt idx="18">
                  <c:v>934</c:v>
                </c:pt>
              </c:numCache>
            </c:numRef>
          </c:val>
          <c:extLst>
            <c:ext xmlns:c16="http://schemas.microsoft.com/office/drawing/2014/chart" uri="{C3380CC4-5D6E-409C-BE32-E72D297353CC}">
              <c16:uniqueId val="{00000001-C301-483F-A461-16D71ABFAD15}"/>
            </c:ext>
          </c:extLst>
        </c:ser>
        <c:dLbls>
          <c:showLegendKey val="0"/>
          <c:showVal val="0"/>
          <c:showCatName val="0"/>
          <c:showSerName val="0"/>
          <c:showPercent val="0"/>
          <c:showBubbleSize val="0"/>
        </c:dLbls>
        <c:gapWidth val="55"/>
        <c:overlap val="100"/>
        <c:axId val="345683311"/>
        <c:axId val="343307871"/>
        <c:extLst>
          <c:ext xmlns:c15="http://schemas.microsoft.com/office/drawing/2012/chart" uri="{02D57815-91ED-43cb-92C2-25804820EDAC}">
            <c15:filteredBarSeries>
              <c15:ser>
                <c:idx val="0"/>
                <c:order val="0"/>
                <c:tx>
                  <c:strRef>
                    <c:extLst>
                      <c:ext uri="{02D57815-91ED-43cb-92C2-25804820EDAC}">
                        <c15:formulaRef>
                          <c15:sqref>'Deaths-4'!$J$3</c15:sqref>
                        </c15:formulaRef>
                      </c:ext>
                    </c:extLst>
                    <c:strCache>
                      <c:ptCount val="1"/>
                      <c:pt idx="0">
                        <c:v>Deaths from All Causes</c:v>
                      </c:pt>
                    </c:strCache>
                  </c:strRef>
                </c:tx>
                <c:spPr>
                  <a:solidFill>
                    <a:schemeClr val="accent1"/>
                  </a:solidFill>
                  <a:ln>
                    <a:noFill/>
                  </a:ln>
                  <a:effectLst/>
                </c:spPr>
                <c:invertIfNegative val="0"/>
                <c:cat>
                  <c:numRef>
                    <c:extLst>
                      <c:ext uri="{02D57815-91ED-43cb-92C2-25804820EDAC}">
                        <c15:formulaRef>
                          <c15:sqref>'Deaths-4'!$I$4:$I$22</c15:sqref>
                        </c15:formulaRef>
                      </c:ext>
                    </c:extLst>
                    <c:numCache>
                      <c:formatCode>General</c:formatCode>
                      <c:ptCount val="19"/>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numCache>
                  </c:numRef>
                </c:cat>
                <c:val>
                  <c:numRef>
                    <c:extLst>
                      <c:ext uri="{02D57815-91ED-43cb-92C2-25804820EDAC}">
                        <c15:formulaRef>
                          <c15:sqref>'Deaths-4'!$J$4:$J$22</c15:sqref>
                        </c15:formulaRef>
                      </c:ext>
                    </c:extLst>
                    <c:numCache>
                      <c:formatCode>#,##0</c:formatCode>
                      <c:ptCount val="19"/>
                      <c:pt idx="0">
                        <c:v>1377</c:v>
                      </c:pt>
                      <c:pt idx="1">
                        <c:v>1428</c:v>
                      </c:pt>
                      <c:pt idx="2">
                        <c:v>1490</c:v>
                      </c:pt>
                      <c:pt idx="3">
                        <c:v>1524</c:v>
                      </c:pt>
                      <c:pt idx="4">
                        <c:v>1501</c:v>
                      </c:pt>
                      <c:pt idx="5">
                        <c:v>1567</c:v>
                      </c:pt>
                      <c:pt idx="6">
                        <c:v>1536</c:v>
                      </c:pt>
                      <c:pt idx="7">
                        <c:v>1630</c:v>
                      </c:pt>
                      <c:pt idx="8">
                        <c:v>1595</c:v>
                      </c:pt>
                      <c:pt idx="9">
                        <c:v>1429</c:v>
                      </c:pt>
                      <c:pt idx="10">
                        <c:v>1556</c:v>
                      </c:pt>
                      <c:pt idx="11">
                        <c:v>1440</c:v>
                      </c:pt>
                      <c:pt idx="12">
                        <c:v>1400</c:v>
                      </c:pt>
                      <c:pt idx="13">
                        <c:v>1435</c:v>
                      </c:pt>
                      <c:pt idx="14">
                        <c:v>1281</c:v>
                      </c:pt>
                      <c:pt idx="15">
                        <c:v>1490</c:v>
                      </c:pt>
                      <c:pt idx="16">
                        <c:v>1483</c:v>
                      </c:pt>
                      <c:pt idx="17">
                        <c:v>1524</c:v>
                      </c:pt>
                      <c:pt idx="18">
                        <c:v>1633</c:v>
                      </c:pt>
                    </c:numCache>
                  </c:numRef>
                </c:val>
                <c:extLst>
                  <c:ext xmlns:c16="http://schemas.microsoft.com/office/drawing/2014/chart" uri="{C3380CC4-5D6E-409C-BE32-E72D297353CC}">
                    <c16:uniqueId val="{00000002-C301-483F-A461-16D71ABFAD15}"/>
                  </c:ext>
                </c:extLst>
              </c15:ser>
            </c15:filteredBarSeries>
          </c:ext>
        </c:extLst>
      </c:barChart>
      <c:catAx>
        <c:axId val="345683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343307871"/>
        <c:crosses val="autoZero"/>
        <c:auto val="1"/>
        <c:lblAlgn val="ctr"/>
        <c:lblOffset val="100"/>
        <c:noMultiLvlLbl val="0"/>
      </c:catAx>
      <c:valAx>
        <c:axId val="343307871"/>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dirty="0">
                    <a:solidFill>
                      <a:schemeClr val="tx1"/>
                    </a:solidFill>
                  </a:rPr>
                  <a:t>Percent of Total Deaths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345683311"/>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1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65490711218699"/>
          <c:y val="3.7518337544664063E-2"/>
          <c:w val="0.61881425266447854"/>
          <c:h val="0.64106414684093371"/>
        </c:manualLayout>
      </c:layout>
      <c:barChart>
        <c:barDir val="col"/>
        <c:grouping val="clustered"/>
        <c:varyColors val="0"/>
        <c:ser>
          <c:idx val="0"/>
          <c:order val="0"/>
          <c:tx>
            <c:strRef>
              <c:f>'19 with graph'!$D$6</c:f>
              <c:strCache>
                <c:ptCount val="1"/>
                <c:pt idx="0">
                  <c:v>Persons</c:v>
                </c:pt>
              </c:strCache>
            </c:strRef>
          </c:tx>
          <c:spPr>
            <a:solidFill>
              <a:schemeClr val="accent1"/>
            </a:solidFill>
            <a:ln>
              <a:noFill/>
            </a:ln>
            <a:effectLst/>
          </c:spPr>
          <c:invertIfNegative val="0"/>
          <c:cat>
            <c:strRef>
              <c:f>'19 with graph'!$E$5:$K$5</c:f>
              <c:strCache>
                <c:ptCount val="7"/>
                <c:pt idx="0">
                  <c:v>White</c:v>
                </c:pt>
                <c:pt idx="1">
                  <c:v>Black</c:v>
                </c:pt>
                <c:pt idx="2">
                  <c:v>Hispanic/Latinx</c:v>
                </c:pt>
                <c:pt idx="3">
                  <c:v>Asian</c:v>
                </c:pt>
                <c:pt idx="4">
                  <c:v>NHPI*</c:v>
                </c:pt>
                <c:pt idx="5">
                  <c:v>AIAN**</c:v>
                </c:pt>
                <c:pt idx="6">
                  <c:v>Multi-race</c:v>
                </c:pt>
              </c:strCache>
            </c:strRef>
          </c:cat>
          <c:val>
            <c:numRef>
              <c:f>'19 with graph'!$E$6:$K$6</c:f>
              <c:numCache>
                <c:formatCode>#,##0</c:formatCode>
                <c:ptCount val="7"/>
                <c:pt idx="0">
                  <c:v>23209</c:v>
                </c:pt>
                <c:pt idx="1">
                  <c:v>35834</c:v>
                </c:pt>
                <c:pt idx="2">
                  <c:v>33530</c:v>
                </c:pt>
                <c:pt idx="3">
                  <c:v>1075</c:v>
                </c:pt>
                <c:pt idx="4">
                  <c:v>25</c:v>
                </c:pt>
                <c:pt idx="5">
                  <c:v>42</c:v>
                </c:pt>
                <c:pt idx="6">
                  <c:v>4129</c:v>
                </c:pt>
              </c:numCache>
            </c:numRef>
          </c:val>
          <c:extLst>
            <c:ext xmlns:c16="http://schemas.microsoft.com/office/drawing/2014/chart" uri="{C3380CC4-5D6E-409C-BE32-E72D297353CC}">
              <c16:uniqueId val="{00000000-7C12-4E99-A9B9-D84524A5952A}"/>
            </c:ext>
          </c:extLst>
        </c:ser>
        <c:dLbls>
          <c:showLegendKey val="0"/>
          <c:showVal val="0"/>
          <c:showCatName val="0"/>
          <c:showSerName val="0"/>
          <c:showPercent val="0"/>
          <c:showBubbleSize val="0"/>
        </c:dLbls>
        <c:gapWidth val="219"/>
        <c:overlap val="-27"/>
        <c:axId val="1012449919"/>
        <c:axId val="1013475503"/>
      </c:barChart>
      <c:lineChart>
        <c:grouping val="standard"/>
        <c:varyColors val="0"/>
        <c:ser>
          <c:idx val="1"/>
          <c:order val="1"/>
          <c:tx>
            <c:strRef>
              <c:f>'19 with graph'!$D$7</c:f>
              <c:strCache>
                <c:ptCount val="1"/>
                <c:pt idx="0">
                  <c:v>Rate per 100,000</c:v>
                </c:pt>
              </c:strCache>
            </c:strRef>
          </c:tx>
          <c:spPr>
            <a:ln w="28575" cap="rnd">
              <a:noFill/>
              <a:round/>
            </a:ln>
            <a:effectLst/>
          </c:spPr>
          <c:marker>
            <c:symbol val="circle"/>
            <c:size val="5"/>
            <c:spPr>
              <a:solidFill>
                <a:schemeClr val="accent2"/>
              </a:solidFill>
              <a:ln w="25400">
                <a:solidFill>
                  <a:schemeClr val="accent2"/>
                </a:solidFill>
              </a:ln>
              <a:effectLst/>
            </c:spPr>
          </c:marker>
          <c:cat>
            <c:strRef>
              <c:f>'19 with graph'!$E$5:$K$5</c:f>
              <c:strCache>
                <c:ptCount val="7"/>
                <c:pt idx="0">
                  <c:v>White</c:v>
                </c:pt>
                <c:pt idx="1">
                  <c:v>Black</c:v>
                </c:pt>
                <c:pt idx="2">
                  <c:v>Hispanic/Latinx</c:v>
                </c:pt>
                <c:pt idx="3">
                  <c:v>Asian</c:v>
                </c:pt>
                <c:pt idx="4">
                  <c:v>NHPI*</c:v>
                </c:pt>
                <c:pt idx="5">
                  <c:v>AIAN**</c:v>
                </c:pt>
                <c:pt idx="6">
                  <c:v>Multi-race</c:v>
                </c:pt>
              </c:strCache>
            </c:strRef>
          </c:cat>
          <c:val>
            <c:numRef>
              <c:f>'19 with graph'!$E$7:$K$7</c:f>
              <c:numCache>
                <c:formatCode>0.0</c:formatCode>
                <c:ptCount val="7"/>
                <c:pt idx="0">
                  <c:v>194.2</c:v>
                </c:pt>
                <c:pt idx="1">
                  <c:v>1023.4</c:v>
                </c:pt>
                <c:pt idx="2">
                  <c:v>290.89999999999998</c:v>
                </c:pt>
                <c:pt idx="3">
                  <c:v>73.8</c:v>
                </c:pt>
                <c:pt idx="4">
                  <c:v>96.7</c:v>
                </c:pt>
                <c:pt idx="5">
                  <c:v>44.6</c:v>
                </c:pt>
                <c:pt idx="6">
                  <c:v>937.7</c:v>
                </c:pt>
              </c:numCache>
            </c:numRef>
          </c:val>
          <c:smooth val="0"/>
          <c:extLst>
            <c:ext xmlns:c16="http://schemas.microsoft.com/office/drawing/2014/chart" uri="{C3380CC4-5D6E-409C-BE32-E72D297353CC}">
              <c16:uniqueId val="{00000001-7C12-4E99-A9B9-D84524A5952A}"/>
            </c:ext>
          </c:extLst>
        </c:ser>
        <c:dLbls>
          <c:showLegendKey val="0"/>
          <c:showVal val="0"/>
          <c:showCatName val="0"/>
          <c:showSerName val="0"/>
          <c:showPercent val="0"/>
          <c:showBubbleSize val="0"/>
        </c:dLbls>
        <c:marker val="1"/>
        <c:smooth val="0"/>
        <c:axId val="1012460319"/>
        <c:axId val="1013467295"/>
      </c:lineChart>
      <c:catAx>
        <c:axId val="1012449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13475503"/>
        <c:crosses val="autoZero"/>
        <c:auto val="1"/>
        <c:lblAlgn val="ctr"/>
        <c:lblOffset val="100"/>
        <c:noMultiLvlLbl val="0"/>
      </c:catAx>
      <c:valAx>
        <c:axId val="1013475503"/>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b="1" i="0" baseline="0">
                    <a:solidFill>
                      <a:schemeClr val="tx1"/>
                    </a:solidFill>
                  </a:rPr>
                  <a:t>Persons</a:t>
                </a:r>
              </a:p>
            </c:rich>
          </c:tx>
          <c:layout>
            <c:manualLayout>
              <c:xMode val="edge"/>
              <c:yMode val="edge"/>
              <c:x val="0.13010300432758179"/>
              <c:y val="0.2637016935035209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12449919"/>
        <c:crosses val="autoZero"/>
        <c:crossBetween val="between"/>
      </c:valAx>
      <c:valAx>
        <c:axId val="1013467295"/>
        <c:scaling>
          <c:orientation val="minMax"/>
        </c:scaling>
        <c:delete val="0"/>
        <c:axPos val="r"/>
        <c:title>
          <c:tx>
            <c:rich>
              <a:bodyPr rot="5400000" spcFirstLastPara="1" vertOverflow="ellipsis" wrap="square" anchor="ctr" anchorCtr="1"/>
              <a:lstStyle/>
              <a:p>
                <a:pPr>
                  <a:defRPr sz="1200" b="1" i="0" u="none" strike="noStrike" kern="1200" baseline="0">
                    <a:solidFill>
                      <a:schemeClr val="tx1"/>
                    </a:solidFill>
                    <a:latin typeface="+mn-lt"/>
                    <a:ea typeface="+mn-ea"/>
                    <a:cs typeface="+mn-cs"/>
                  </a:defRPr>
                </a:pPr>
                <a:r>
                  <a:rPr lang="en-US" b="1" i="0" baseline="0" dirty="0">
                    <a:solidFill>
                      <a:schemeClr val="tx1"/>
                    </a:solidFill>
                  </a:rPr>
                  <a:t>Rate per 100,000</a:t>
                </a:r>
              </a:p>
            </c:rich>
          </c:tx>
          <c:layout>
            <c:manualLayout>
              <c:xMode val="edge"/>
              <c:yMode val="edge"/>
              <c:x val="0.8905289405397796"/>
              <c:y val="0.21091310623636"/>
            </c:manualLayout>
          </c:layout>
          <c:overlay val="0"/>
          <c:spPr>
            <a:noFill/>
            <a:ln>
              <a:noFill/>
            </a:ln>
            <a:effectLst/>
          </c:spPr>
          <c:txPr>
            <a:bodyPr rot="54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012460319"/>
        <c:crosses val="max"/>
        <c:crossBetween val="between"/>
      </c:valAx>
      <c:catAx>
        <c:axId val="1012460319"/>
        <c:scaling>
          <c:orientation val="minMax"/>
        </c:scaling>
        <c:delete val="1"/>
        <c:axPos val="b"/>
        <c:numFmt formatCode="General" sourceLinked="1"/>
        <c:majorTickMark val="out"/>
        <c:minorTickMark val="none"/>
        <c:tickLblPos val="nextTo"/>
        <c:crossAx val="1013467295"/>
        <c:crosses val="autoZero"/>
        <c:auto val="1"/>
        <c:lblAlgn val="ctr"/>
        <c:lblOffset val="100"/>
        <c:noMultiLvlLbl val="0"/>
      </c:cat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20863204484318"/>
          <c:y val="5.3796267213852458E-2"/>
          <c:w val="0.7202468942304221"/>
          <c:h val="0.76410485480985102"/>
        </c:manualLayout>
      </c:layout>
      <c:barChart>
        <c:barDir val="col"/>
        <c:grouping val="clustered"/>
        <c:varyColors val="0"/>
        <c:ser>
          <c:idx val="0"/>
          <c:order val="0"/>
          <c:tx>
            <c:strRef>
              <c:f>'20 with graph'!$D$6</c:f>
              <c:strCache>
                <c:ptCount val="1"/>
                <c:pt idx="0">
                  <c:v>Persons</c:v>
                </c:pt>
              </c:strCache>
            </c:strRef>
          </c:tx>
          <c:spPr>
            <a:solidFill>
              <a:schemeClr val="accent1"/>
            </a:solidFill>
            <a:ln>
              <a:noFill/>
            </a:ln>
            <a:effectLst/>
          </c:spPr>
          <c:invertIfNegative val="0"/>
          <c:cat>
            <c:strRef>
              <c:f>'20 with graph'!$E$5:$Q$5</c:f>
              <c:strCache>
                <c:ptCount val="13"/>
                <c:pt idx="0">
                  <c:v> 0-9</c:v>
                </c:pt>
                <c:pt idx="1">
                  <c:v>10-14</c:v>
                </c:pt>
                <c:pt idx="2">
                  <c:v>15-19</c:v>
                </c:pt>
                <c:pt idx="3">
                  <c:v>20-24</c:v>
                </c:pt>
                <c:pt idx="4">
                  <c:v>25-29</c:v>
                </c:pt>
                <c:pt idx="5">
                  <c:v>30-34</c:v>
                </c:pt>
                <c:pt idx="6">
                  <c:v>35-39</c:v>
                </c:pt>
                <c:pt idx="7">
                  <c:v>40-44</c:v>
                </c:pt>
                <c:pt idx="8">
                  <c:v>45-49</c:v>
                </c:pt>
                <c:pt idx="9">
                  <c:v>50-54</c:v>
                </c:pt>
                <c:pt idx="10">
                  <c:v>55-59</c:v>
                </c:pt>
                <c:pt idx="11">
                  <c:v>60-64</c:v>
                </c:pt>
                <c:pt idx="12">
                  <c:v>65+</c:v>
                </c:pt>
              </c:strCache>
            </c:strRef>
          </c:cat>
          <c:val>
            <c:numRef>
              <c:f>'20 with graph'!$E$6:$Q$6</c:f>
              <c:numCache>
                <c:formatCode>#,##0</c:formatCode>
                <c:ptCount val="13"/>
                <c:pt idx="0">
                  <c:v>83</c:v>
                </c:pt>
                <c:pt idx="1">
                  <c:v>109</c:v>
                </c:pt>
                <c:pt idx="2">
                  <c:v>530</c:v>
                </c:pt>
                <c:pt idx="3">
                  <c:v>3198</c:v>
                </c:pt>
                <c:pt idx="4">
                  <c:v>8674</c:v>
                </c:pt>
                <c:pt idx="5">
                  <c:v>11209</c:v>
                </c:pt>
                <c:pt idx="6">
                  <c:v>11155</c:v>
                </c:pt>
                <c:pt idx="7">
                  <c:v>10942</c:v>
                </c:pt>
                <c:pt idx="8">
                  <c:v>11789</c:v>
                </c:pt>
                <c:pt idx="9">
                  <c:v>12985</c:v>
                </c:pt>
                <c:pt idx="10">
                  <c:v>12444</c:v>
                </c:pt>
                <c:pt idx="11">
                  <c:v>7777</c:v>
                </c:pt>
                <c:pt idx="12">
                  <c:v>6949</c:v>
                </c:pt>
              </c:numCache>
            </c:numRef>
          </c:val>
          <c:extLst>
            <c:ext xmlns:c16="http://schemas.microsoft.com/office/drawing/2014/chart" uri="{C3380CC4-5D6E-409C-BE32-E72D297353CC}">
              <c16:uniqueId val="{00000000-7E30-4BEA-A40F-D4E847512658}"/>
            </c:ext>
          </c:extLst>
        </c:ser>
        <c:dLbls>
          <c:showLegendKey val="0"/>
          <c:showVal val="0"/>
          <c:showCatName val="0"/>
          <c:showSerName val="0"/>
          <c:showPercent val="0"/>
          <c:showBubbleSize val="0"/>
        </c:dLbls>
        <c:gapWidth val="219"/>
        <c:overlap val="-27"/>
        <c:axId val="799554448"/>
        <c:axId val="806403184"/>
      </c:barChart>
      <c:lineChart>
        <c:grouping val="standard"/>
        <c:varyColors val="0"/>
        <c:ser>
          <c:idx val="1"/>
          <c:order val="1"/>
          <c:tx>
            <c:strRef>
              <c:f>'20 with graph'!$D$7</c:f>
              <c:strCache>
                <c:ptCount val="1"/>
                <c:pt idx="0">
                  <c:v>Rate per 100,000</c:v>
                </c:pt>
              </c:strCache>
            </c:strRef>
          </c:tx>
          <c:spPr>
            <a:ln w="28575" cap="rnd">
              <a:noFill/>
              <a:round/>
            </a:ln>
            <a:effectLst/>
          </c:spPr>
          <c:marker>
            <c:symbol val="circle"/>
            <c:size val="5"/>
            <c:spPr>
              <a:solidFill>
                <a:schemeClr val="accent2"/>
              </a:solidFill>
              <a:ln w="25400">
                <a:solidFill>
                  <a:schemeClr val="accent2"/>
                </a:solidFill>
              </a:ln>
              <a:effectLst/>
            </c:spPr>
          </c:marker>
          <c:cat>
            <c:strRef>
              <c:f>'20 with graph'!$E$5:$Q$5</c:f>
              <c:strCache>
                <c:ptCount val="13"/>
                <c:pt idx="0">
                  <c:v> 0-9</c:v>
                </c:pt>
                <c:pt idx="1">
                  <c:v>10-14</c:v>
                </c:pt>
                <c:pt idx="2">
                  <c:v>15-19</c:v>
                </c:pt>
                <c:pt idx="3">
                  <c:v>20-24</c:v>
                </c:pt>
                <c:pt idx="4">
                  <c:v>25-29</c:v>
                </c:pt>
                <c:pt idx="5">
                  <c:v>30-34</c:v>
                </c:pt>
                <c:pt idx="6">
                  <c:v>35-39</c:v>
                </c:pt>
                <c:pt idx="7">
                  <c:v>40-44</c:v>
                </c:pt>
                <c:pt idx="8">
                  <c:v>45-49</c:v>
                </c:pt>
                <c:pt idx="9">
                  <c:v>50-54</c:v>
                </c:pt>
                <c:pt idx="10">
                  <c:v>55-59</c:v>
                </c:pt>
                <c:pt idx="11">
                  <c:v>60-64</c:v>
                </c:pt>
                <c:pt idx="12">
                  <c:v>65+</c:v>
                </c:pt>
              </c:strCache>
            </c:strRef>
          </c:cat>
          <c:val>
            <c:numRef>
              <c:f>'20 with graph'!$E$7:$Q$7</c:f>
              <c:numCache>
                <c:formatCode>0.0</c:formatCode>
                <c:ptCount val="13"/>
                <c:pt idx="0">
                  <c:v>2</c:v>
                </c:pt>
                <c:pt idx="1">
                  <c:v>5.2</c:v>
                </c:pt>
                <c:pt idx="2">
                  <c:v>25.8</c:v>
                </c:pt>
                <c:pt idx="3">
                  <c:v>159.69999999999999</c:v>
                </c:pt>
                <c:pt idx="4">
                  <c:v>399.3</c:v>
                </c:pt>
                <c:pt idx="5">
                  <c:v>532.6</c:v>
                </c:pt>
                <c:pt idx="6">
                  <c:v>540.20000000000005</c:v>
                </c:pt>
                <c:pt idx="7">
                  <c:v>582.79999999999995</c:v>
                </c:pt>
                <c:pt idx="8">
                  <c:v>636.1</c:v>
                </c:pt>
                <c:pt idx="9">
                  <c:v>763.5</c:v>
                </c:pt>
                <c:pt idx="10">
                  <c:v>722.7</c:v>
                </c:pt>
                <c:pt idx="11">
                  <c:v>500.6</c:v>
                </c:pt>
                <c:pt idx="12">
                  <c:v>186.1</c:v>
                </c:pt>
              </c:numCache>
            </c:numRef>
          </c:val>
          <c:smooth val="0"/>
          <c:extLst>
            <c:ext xmlns:c16="http://schemas.microsoft.com/office/drawing/2014/chart" uri="{C3380CC4-5D6E-409C-BE32-E72D297353CC}">
              <c16:uniqueId val="{00000001-7E30-4BEA-A40F-D4E847512658}"/>
            </c:ext>
          </c:extLst>
        </c:ser>
        <c:dLbls>
          <c:showLegendKey val="0"/>
          <c:showVal val="0"/>
          <c:showCatName val="0"/>
          <c:showSerName val="0"/>
          <c:showPercent val="0"/>
          <c:showBubbleSize val="0"/>
        </c:dLbls>
        <c:marker val="1"/>
        <c:smooth val="0"/>
        <c:axId val="799551536"/>
        <c:axId val="806408368"/>
      </c:lineChart>
      <c:catAx>
        <c:axId val="7995544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Age Group (Years)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6403184"/>
        <c:crosses val="autoZero"/>
        <c:auto val="1"/>
        <c:lblAlgn val="ctr"/>
        <c:lblOffset val="100"/>
        <c:noMultiLvlLbl val="0"/>
      </c:catAx>
      <c:valAx>
        <c:axId val="80640318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200" b="1" i="0" baseline="0" dirty="0">
                    <a:solidFill>
                      <a:schemeClr val="tx1"/>
                    </a:solidFill>
                  </a:rPr>
                  <a:t>Persons</a:t>
                </a:r>
              </a:p>
            </c:rich>
          </c:tx>
          <c:layout>
            <c:manualLayout>
              <c:xMode val="edge"/>
              <c:yMode val="edge"/>
              <c:x val="4.8463576806537297E-2"/>
              <c:y val="0.2821882569972129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99554448"/>
        <c:crosses val="autoZero"/>
        <c:crossBetween val="between"/>
      </c:valAx>
      <c:valAx>
        <c:axId val="806408368"/>
        <c:scaling>
          <c:orientation val="minMax"/>
          <c:max val="1000"/>
        </c:scaling>
        <c:delete val="0"/>
        <c:axPos val="r"/>
        <c:title>
          <c:tx>
            <c:rich>
              <a:bodyPr rot="5400000" spcFirstLastPara="1" vertOverflow="ellipsis" wrap="square" anchor="ctr" anchorCtr="1"/>
              <a:lstStyle/>
              <a:p>
                <a:pPr>
                  <a:defRPr sz="1200" b="1" i="0" u="none" strike="noStrike" kern="1200" baseline="0">
                    <a:solidFill>
                      <a:schemeClr val="tx1"/>
                    </a:solidFill>
                    <a:latin typeface="+mn-lt"/>
                    <a:ea typeface="+mn-ea"/>
                    <a:cs typeface="+mn-cs"/>
                  </a:defRPr>
                </a:pPr>
                <a:r>
                  <a:rPr lang="en-US" sz="1200" b="1" i="0" baseline="0" dirty="0">
                    <a:solidFill>
                      <a:schemeClr val="tx1"/>
                    </a:solidFill>
                  </a:rPr>
                  <a:t>Rate per 100,00</a:t>
                </a:r>
              </a:p>
            </c:rich>
          </c:tx>
          <c:layout>
            <c:manualLayout>
              <c:xMode val="edge"/>
              <c:yMode val="edge"/>
              <c:x val="0.9556164084979758"/>
              <c:y val="0.24116838311403635"/>
            </c:manualLayout>
          </c:layout>
          <c:overlay val="0"/>
          <c:spPr>
            <a:noFill/>
            <a:ln>
              <a:noFill/>
            </a:ln>
            <a:effectLst/>
          </c:spPr>
          <c:txPr>
            <a:bodyPr rot="5400000" spcFirstLastPara="1" vertOverflow="ellipsis" wrap="square" anchor="ctr" anchorCtr="1"/>
            <a:lstStyle/>
            <a:p>
              <a:pPr>
                <a:defRPr sz="1200" b="1"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99551536"/>
        <c:crosses val="max"/>
        <c:crossBetween val="between"/>
      </c:valAx>
      <c:catAx>
        <c:axId val="799551536"/>
        <c:scaling>
          <c:orientation val="minMax"/>
        </c:scaling>
        <c:delete val="1"/>
        <c:axPos val="b"/>
        <c:numFmt formatCode="General" sourceLinked="1"/>
        <c:majorTickMark val="out"/>
        <c:minorTickMark val="none"/>
        <c:tickLblPos val="nextTo"/>
        <c:crossAx val="806408368"/>
        <c:crosses val="autoZero"/>
        <c:auto val="1"/>
        <c:lblAlgn val="ctr"/>
        <c:lblOffset val="100"/>
        <c:noMultiLvlLbl val="0"/>
      </c:cat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1D3-4B70-873F-4A68CB08A0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1D3-4B70-873F-4A68CB08A09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1D3-4B70-873F-4A68CB08A09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1D3-4B70-873F-4A68CB08A09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1D3-4B70-873F-4A68CB08A099}"/>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1D3-4B70-873F-4A68CB08A099}"/>
              </c:ext>
            </c:extLst>
          </c:dPt>
          <c:dLbls>
            <c:dLbl>
              <c:idx val="0"/>
              <c:layout>
                <c:manualLayout>
                  <c:x val="9.0964459679033997E-3"/>
                  <c:y val="-8.62990352206635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D3-4B70-873F-4A68CB08A09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'21 with graph'!$A$13:$A$18</c:f>
              <c:strCache>
                <c:ptCount val="6"/>
                <c:pt idx="0">
                  <c:v>MSM</c:v>
                </c:pt>
                <c:pt idx="1">
                  <c:v>IDU</c:v>
                </c:pt>
                <c:pt idx="2">
                  <c:v>MSM/IDU</c:v>
                </c:pt>
                <c:pt idx="3">
                  <c:v>Heterosexual</c:v>
                </c:pt>
                <c:pt idx="4">
                  <c:v>Perinatal</c:v>
                </c:pt>
                <c:pt idx="5">
                  <c:v>Adult Other</c:v>
                </c:pt>
              </c:strCache>
            </c:strRef>
          </c:cat>
          <c:val>
            <c:numRef>
              <c:f>'21 with graph'!$B$13:$B$18</c:f>
              <c:numCache>
                <c:formatCode>0.0%</c:formatCode>
                <c:ptCount val="6"/>
                <c:pt idx="0">
                  <c:v>0.61780000000000002</c:v>
                </c:pt>
                <c:pt idx="1">
                  <c:v>8.8300000000000003E-2</c:v>
                </c:pt>
                <c:pt idx="2">
                  <c:v>5.6800000000000003E-2</c:v>
                </c:pt>
                <c:pt idx="3">
                  <c:v>0.2268</c:v>
                </c:pt>
                <c:pt idx="4">
                  <c:v>9.2999999999999992E-3</c:v>
                </c:pt>
                <c:pt idx="5">
                  <c:v>1E-3</c:v>
                </c:pt>
              </c:numCache>
            </c:numRef>
          </c:val>
          <c:extLst>
            <c:ext xmlns:c16="http://schemas.microsoft.com/office/drawing/2014/chart" uri="{C3380CC4-5D6E-409C-BE32-E72D297353CC}">
              <c16:uniqueId val="{0000000C-C1D3-4B70-873F-4A68CB08A09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i="0" u="none" strike="noStrike" baseline="0">
                <a:effectLst/>
              </a:rPr>
              <a:t>People Living With HIV, 2019</a:t>
            </a:r>
            <a:endParaRPr lang="en-US" sz="1600" baseline="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2A94-4B88-B494-2BCFD2D6EDDA}"/>
              </c:ext>
            </c:extLst>
          </c:dPt>
          <c:dPt>
            <c:idx val="1"/>
            <c:bubble3D val="0"/>
            <c:spPr>
              <a:solidFill>
                <a:schemeClr val="accent2"/>
              </a:solidFill>
              <a:ln w="19050">
                <a:noFill/>
              </a:ln>
              <a:effectLst/>
            </c:spPr>
            <c:extLst>
              <c:ext xmlns:c16="http://schemas.microsoft.com/office/drawing/2014/chart" uri="{C3380CC4-5D6E-409C-BE32-E72D297353CC}">
                <c16:uniqueId val="{00000003-2A94-4B88-B494-2BCFD2D6EDDA}"/>
              </c:ext>
            </c:extLst>
          </c:dPt>
          <c:dPt>
            <c:idx val="2"/>
            <c:bubble3D val="0"/>
            <c:spPr>
              <a:solidFill>
                <a:schemeClr val="accent3"/>
              </a:solidFill>
              <a:ln w="19050">
                <a:noFill/>
              </a:ln>
              <a:effectLst/>
            </c:spPr>
            <c:extLst>
              <c:ext xmlns:c16="http://schemas.microsoft.com/office/drawing/2014/chart" uri="{C3380CC4-5D6E-409C-BE32-E72D297353CC}">
                <c16:uniqueId val="{00000005-2A94-4B88-B494-2BCFD2D6EDDA}"/>
              </c:ext>
            </c:extLst>
          </c:dPt>
          <c:dPt>
            <c:idx val="3"/>
            <c:bubble3D val="0"/>
            <c:spPr>
              <a:solidFill>
                <a:schemeClr val="accent4"/>
              </a:solidFill>
              <a:ln w="19050">
                <a:noFill/>
              </a:ln>
              <a:effectLst/>
            </c:spPr>
            <c:extLst>
              <c:ext xmlns:c16="http://schemas.microsoft.com/office/drawing/2014/chart" uri="{C3380CC4-5D6E-409C-BE32-E72D297353CC}">
                <c16:uniqueId val="{00000007-2A94-4B88-B494-2BCFD2D6EDDA}"/>
              </c:ext>
            </c:extLst>
          </c:dPt>
          <c:dPt>
            <c:idx val="4"/>
            <c:bubble3D val="0"/>
            <c:spPr>
              <a:solidFill>
                <a:schemeClr val="accent5"/>
              </a:solidFill>
              <a:ln w="19050">
                <a:noFill/>
              </a:ln>
              <a:effectLst/>
            </c:spPr>
            <c:extLst>
              <c:ext xmlns:c16="http://schemas.microsoft.com/office/drawing/2014/chart" uri="{C3380CC4-5D6E-409C-BE32-E72D297353CC}">
                <c16:uniqueId val="{00000009-2A94-4B88-B494-2BCFD2D6EDDA}"/>
              </c:ext>
            </c:extLst>
          </c:dPt>
          <c:dPt>
            <c:idx val="5"/>
            <c:bubble3D val="0"/>
            <c:spPr>
              <a:solidFill>
                <a:schemeClr val="accent6"/>
              </a:solidFill>
              <a:ln w="19050">
                <a:noFill/>
              </a:ln>
              <a:effectLst/>
            </c:spPr>
            <c:extLst>
              <c:ext xmlns:c16="http://schemas.microsoft.com/office/drawing/2014/chart" uri="{C3380CC4-5D6E-409C-BE32-E72D297353CC}">
                <c16:uniqueId val="{0000000B-2A94-4B88-B494-2BCFD2D6EDD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'22'!$A$14:$A$19</c:f>
              <c:strCache>
                <c:ptCount val="6"/>
                <c:pt idx="0">
                  <c:v>All Other PLWH</c:v>
                </c:pt>
                <c:pt idx="1">
                  <c:v>White MSM</c:v>
                </c:pt>
                <c:pt idx="2">
                  <c:v>Black MSM</c:v>
                </c:pt>
                <c:pt idx="3">
                  <c:v>Hispanic/Latinx MSM</c:v>
                </c:pt>
                <c:pt idx="4">
                  <c:v>Black Het Female</c:v>
                </c:pt>
                <c:pt idx="5">
                  <c:v>Transgender</c:v>
                </c:pt>
              </c:strCache>
            </c:strRef>
          </c:cat>
          <c:val>
            <c:numRef>
              <c:f>'22'!$C$14:$C$19</c:f>
              <c:numCache>
                <c:formatCode>0.0%</c:formatCode>
                <c:ptCount val="6"/>
                <c:pt idx="0">
                  <c:v>0.31759999999999999</c:v>
                </c:pt>
                <c:pt idx="1">
                  <c:v>0.17130000000000001</c:v>
                </c:pt>
                <c:pt idx="2">
                  <c:v>0.17230000000000001</c:v>
                </c:pt>
                <c:pt idx="3">
                  <c:v>0.2326</c:v>
                </c:pt>
                <c:pt idx="4">
                  <c:v>9.5500000000000002E-2</c:v>
                </c:pt>
                <c:pt idx="5">
                  <c:v>1.0800000000000001E-2</c:v>
                </c:pt>
              </c:numCache>
            </c:numRef>
          </c:val>
          <c:extLst>
            <c:ext xmlns:c16="http://schemas.microsoft.com/office/drawing/2014/chart" uri="{C3380CC4-5D6E-409C-BE32-E72D297353CC}">
              <c16:uniqueId val="{0000000C-2A94-4B88-B494-2BCFD2D6EDD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baseline="0"/>
              <a:t>People Living With HIV, 2010</a:t>
            </a:r>
          </a:p>
        </c:rich>
      </c:tx>
      <c:layout>
        <c:manualLayout>
          <c:xMode val="edge"/>
          <c:yMode val="edge"/>
          <c:x val="0.29791782790142085"/>
          <c:y val="6.1054962446390618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5019-4A2B-A244-4D49ED5DD2FA}"/>
              </c:ext>
            </c:extLst>
          </c:dPt>
          <c:dPt>
            <c:idx val="1"/>
            <c:bubble3D val="0"/>
            <c:spPr>
              <a:solidFill>
                <a:schemeClr val="accent2"/>
              </a:solidFill>
              <a:ln w="19050">
                <a:noFill/>
              </a:ln>
              <a:effectLst/>
            </c:spPr>
            <c:extLst>
              <c:ext xmlns:c16="http://schemas.microsoft.com/office/drawing/2014/chart" uri="{C3380CC4-5D6E-409C-BE32-E72D297353CC}">
                <c16:uniqueId val="{00000003-5019-4A2B-A244-4D49ED5DD2FA}"/>
              </c:ext>
            </c:extLst>
          </c:dPt>
          <c:dPt>
            <c:idx val="2"/>
            <c:bubble3D val="0"/>
            <c:spPr>
              <a:solidFill>
                <a:schemeClr val="accent3"/>
              </a:solidFill>
              <a:ln w="19050">
                <a:noFill/>
              </a:ln>
              <a:effectLst/>
            </c:spPr>
            <c:extLst>
              <c:ext xmlns:c16="http://schemas.microsoft.com/office/drawing/2014/chart" uri="{C3380CC4-5D6E-409C-BE32-E72D297353CC}">
                <c16:uniqueId val="{00000005-5019-4A2B-A244-4D49ED5DD2FA}"/>
              </c:ext>
            </c:extLst>
          </c:dPt>
          <c:dPt>
            <c:idx val="3"/>
            <c:bubble3D val="0"/>
            <c:spPr>
              <a:solidFill>
                <a:schemeClr val="accent4"/>
              </a:solidFill>
              <a:ln w="19050">
                <a:noFill/>
              </a:ln>
              <a:effectLst/>
            </c:spPr>
            <c:extLst>
              <c:ext xmlns:c16="http://schemas.microsoft.com/office/drawing/2014/chart" uri="{C3380CC4-5D6E-409C-BE32-E72D297353CC}">
                <c16:uniqueId val="{00000007-5019-4A2B-A244-4D49ED5DD2FA}"/>
              </c:ext>
            </c:extLst>
          </c:dPt>
          <c:dPt>
            <c:idx val="4"/>
            <c:bubble3D val="0"/>
            <c:spPr>
              <a:solidFill>
                <a:schemeClr val="accent5"/>
              </a:solidFill>
              <a:ln w="19050">
                <a:noFill/>
              </a:ln>
              <a:effectLst/>
            </c:spPr>
            <c:extLst>
              <c:ext xmlns:c16="http://schemas.microsoft.com/office/drawing/2014/chart" uri="{C3380CC4-5D6E-409C-BE32-E72D297353CC}">
                <c16:uniqueId val="{00000009-5019-4A2B-A244-4D49ED5DD2FA}"/>
              </c:ext>
            </c:extLst>
          </c:dPt>
          <c:dPt>
            <c:idx val="5"/>
            <c:bubble3D val="0"/>
            <c:spPr>
              <a:solidFill>
                <a:schemeClr val="accent6"/>
              </a:solidFill>
              <a:ln w="19050">
                <a:noFill/>
              </a:ln>
              <a:effectLst/>
            </c:spPr>
            <c:extLst>
              <c:ext xmlns:c16="http://schemas.microsoft.com/office/drawing/2014/chart" uri="{C3380CC4-5D6E-409C-BE32-E72D297353CC}">
                <c16:uniqueId val="{0000000B-5019-4A2B-A244-4D49ED5DD2F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'22'!$A$4:$A$9</c:f>
              <c:strCache>
                <c:ptCount val="6"/>
                <c:pt idx="0">
                  <c:v>All Other PLWH</c:v>
                </c:pt>
                <c:pt idx="1">
                  <c:v>White MSM</c:v>
                </c:pt>
                <c:pt idx="2">
                  <c:v>Black MSM</c:v>
                </c:pt>
                <c:pt idx="3">
                  <c:v>Hispanic/Latinx MSM</c:v>
                </c:pt>
                <c:pt idx="4">
                  <c:v>Black Het Female</c:v>
                </c:pt>
                <c:pt idx="5">
                  <c:v>Transgender</c:v>
                </c:pt>
              </c:strCache>
            </c:strRef>
          </c:cat>
          <c:val>
            <c:numRef>
              <c:f>'22'!$C$4:$C$9</c:f>
              <c:numCache>
                <c:formatCode>0.0%</c:formatCode>
                <c:ptCount val="6"/>
                <c:pt idx="0">
                  <c:v>0.374</c:v>
                </c:pt>
                <c:pt idx="1">
                  <c:v>0.20830000000000001</c:v>
                </c:pt>
                <c:pt idx="2">
                  <c:v>0.13569999999999999</c:v>
                </c:pt>
                <c:pt idx="3">
                  <c:v>0.17979999999999999</c:v>
                </c:pt>
                <c:pt idx="4">
                  <c:v>9.4500000000000001E-2</c:v>
                </c:pt>
                <c:pt idx="5">
                  <c:v>7.7000000000000002E-3</c:v>
                </c:pt>
              </c:numCache>
            </c:numRef>
          </c:val>
          <c:extLst>
            <c:ext xmlns:c16="http://schemas.microsoft.com/office/drawing/2014/chart" uri="{C3380CC4-5D6E-409C-BE32-E72D297353CC}">
              <c16:uniqueId val="{0000000C-5019-4A2B-A244-4D49ED5DD2F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'6'!$B$3</c:f>
              <c:strCache>
                <c:ptCount val="1"/>
                <c:pt idx="0">
                  <c:v>New Diagnoses</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0-6537-41FC-B5AA-1EF44C7D2392}"/>
              </c:ext>
            </c:extLst>
          </c:dPt>
          <c:dPt>
            <c:idx val="1"/>
            <c:invertIfNegative val="0"/>
            <c:bubble3D val="0"/>
            <c:spPr>
              <a:solidFill>
                <a:srgbClr val="002060"/>
              </a:solidFill>
              <a:ln>
                <a:noFill/>
              </a:ln>
              <a:effectLst/>
            </c:spPr>
            <c:extLst>
              <c:ext xmlns:c16="http://schemas.microsoft.com/office/drawing/2014/chart" uri="{C3380CC4-5D6E-409C-BE32-E72D297353CC}">
                <c16:uniqueId val="{00000001-6537-41FC-B5AA-1EF44C7D2392}"/>
              </c:ext>
            </c:extLst>
          </c:dPt>
          <c:dPt>
            <c:idx val="2"/>
            <c:invertIfNegative val="0"/>
            <c:bubble3D val="0"/>
            <c:spPr>
              <a:solidFill>
                <a:srgbClr val="002060"/>
              </a:solidFill>
              <a:ln>
                <a:noFill/>
              </a:ln>
              <a:effectLst/>
            </c:spPr>
            <c:extLst>
              <c:ext xmlns:c16="http://schemas.microsoft.com/office/drawing/2014/chart" uri="{C3380CC4-5D6E-409C-BE32-E72D297353CC}">
                <c16:uniqueId val="{00000002-6537-41FC-B5AA-1EF44C7D2392}"/>
              </c:ext>
            </c:extLst>
          </c:dPt>
          <c:dPt>
            <c:idx val="3"/>
            <c:invertIfNegative val="0"/>
            <c:bubble3D val="0"/>
            <c:spPr>
              <a:solidFill>
                <a:srgbClr val="002060"/>
              </a:solidFill>
              <a:ln>
                <a:noFill/>
              </a:ln>
              <a:effectLst/>
            </c:spPr>
            <c:extLst>
              <c:ext xmlns:c16="http://schemas.microsoft.com/office/drawing/2014/chart" uri="{C3380CC4-5D6E-409C-BE32-E72D297353CC}">
                <c16:uniqueId val="{00000003-6537-41FC-B5AA-1EF44C7D2392}"/>
              </c:ext>
            </c:extLst>
          </c:dPt>
          <c:dPt>
            <c:idx val="4"/>
            <c:invertIfNegative val="0"/>
            <c:bubble3D val="0"/>
            <c:spPr>
              <a:solidFill>
                <a:srgbClr val="002060"/>
              </a:solidFill>
              <a:ln>
                <a:noFill/>
              </a:ln>
              <a:effectLst/>
            </c:spPr>
            <c:extLst>
              <c:ext xmlns:c16="http://schemas.microsoft.com/office/drawing/2014/chart" uri="{C3380CC4-5D6E-409C-BE32-E72D297353CC}">
                <c16:uniqueId val="{00000004-6537-41FC-B5AA-1EF44C7D2392}"/>
              </c:ext>
            </c:extLst>
          </c:dPt>
          <c:dPt>
            <c:idx val="5"/>
            <c:invertIfNegative val="0"/>
            <c:bubble3D val="0"/>
            <c:spPr>
              <a:solidFill>
                <a:srgbClr val="002060"/>
              </a:solidFill>
              <a:ln>
                <a:noFill/>
              </a:ln>
              <a:effectLst/>
            </c:spPr>
            <c:extLst>
              <c:ext xmlns:c16="http://schemas.microsoft.com/office/drawing/2014/chart" uri="{C3380CC4-5D6E-409C-BE32-E72D297353CC}">
                <c16:uniqueId val="{00000005-6537-41FC-B5AA-1EF44C7D2392}"/>
              </c:ext>
            </c:extLst>
          </c:dPt>
          <c:dPt>
            <c:idx val="6"/>
            <c:invertIfNegative val="0"/>
            <c:bubble3D val="0"/>
            <c:spPr>
              <a:solidFill>
                <a:srgbClr val="002060"/>
              </a:solidFill>
              <a:ln>
                <a:noFill/>
              </a:ln>
              <a:effectLst/>
            </c:spPr>
            <c:extLst>
              <c:ext xmlns:c16="http://schemas.microsoft.com/office/drawing/2014/chart" uri="{C3380CC4-5D6E-409C-BE32-E72D297353CC}">
                <c16:uniqueId val="{00000006-6537-41FC-B5AA-1EF44C7D2392}"/>
              </c:ext>
            </c:extLst>
          </c:dPt>
          <c:dPt>
            <c:idx val="7"/>
            <c:invertIfNegative val="0"/>
            <c:bubble3D val="0"/>
            <c:spPr>
              <a:solidFill>
                <a:srgbClr val="002060"/>
              </a:solidFill>
              <a:ln>
                <a:noFill/>
              </a:ln>
              <a:effectLst/>
            </c:spPr>
            <c:extLst>
              <c:ext xmlns:c16="http://schemas.microsoft.com/office/drawing/2014/chart" uri="{C3380CC4-5D6E-409C-BE32-E72D297353CC}">
                <c16:uniqueId val="{00000007-6537-41FC-B5AA-1EF44C7D2392}"/>
              </c:ext>
            </c:extLst>
          </c:dPt>
          <c:dPt>
            <c:idx val="8"/>
            <c:invertIfNegative val="0"/>
            <c:bubble3D val="0"/>
            <c:spPr>
              <a:solidFill>
                <a:srgbClr val="002060"/>
              </a:solidFill>
              <a:ln>
                <a:noFill/>
              </a:ln>
              <a:effectLst/>
            </c:spPr>
            <c:extLst>
              <c:ext xmlns:c16="http://schemas.microsoft.com/office/drawing/2014/chart" uri="{C3380CC4-5D6E-409C-BE32-E72D297353CC}">
                <c16:uniqueId val="{00000008-6537-41FC-B5AA-1EF44C7D2392}"/>
              </c:ext>
            </c:extLst>
          </c:dPt>
          <c:dPt>
            <c:idx val="9"/>
            <c:invertIfNegative val="0"/>
            <c:bubble3D val="0"/>
            <c:spPr>
              <a:solidFill>
                <a:srgbClr val="002060"/>
              </a:solidFill>
              <a:ln>
                <a:noFill/>
              </a:ln>
              <a:effectLst/>
            </c:spPr>
            <c:extLst>
              <c:ext xmlns:c16="http://schemas.microsoft.com/office/drawing/2014/chart" uri="{C3380CC4-5D6E-409C-BE32-E72D297353CC}">
                <c16:uniqueId val="{00000009-6537-41FC-B5AA-1EF44C7D2392}"/>
              </c:ext>
            </c:extLst>
          </c:dPt>
          <c:cat>
            <c:numRef>
              <c:f>'6'!$A$4:$A$13</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'6'!$B$4:$B$13</c:f>
              <c:numCache>
                <c:formatCode>#,##0</c:formatCode>
                <c:ptCount val="10"/>
                <c:pt idx="0">
                  <c:v>4482</c:v>
                </c:pt>
                <c:pt idx="1">
                  <c:v>4326</c:v>
                </c:pt>
                <c:pt idx="2">
                  <c:v>4372</c:v>
                </c:pt>
                <c:pt idx="3">
                  <c:v>4384</c:v>
                </c:pt>
                <c:pt idx="4">
                  <c:v>4462</c:v>
                </c:pt>
                <c:pt idx="5">
                  <c:v>4551</c:v>
                </c:pt>
                <c:pt idx="6">
                  <c:v>4548</c:v>
                </c:pt>
                <c:pt idx="7">
                  <c:v>4368</c:v>
                </c:pt>
                <c:pt idx="8">
                  <c:v>4419</c:v>
                </c:pt>
                <c:pt idx="9">
                  <c:v>4203</c:v>
                </c:pt>
              </c:numCache>
            </c:numRef>
          </c:val>
          <c:extLst>
            <c:ext xmlns:c16="http://schemas.microsoft.com/office/drawing/2014/chart" uri="{C3380CC4-5D6E-409C-BE32-E72D297353CC}">
              <c16:uniqueId val="{00000000-7810-4670-86D3-5A4433B19CC5}"/>
            </c:ext>
          </c:extLst>
        </c:ser>
        <c:dLbls>
          <c:showLegendKey val="0"/>
          <c:showVal val="0"/>
          <c:showCatName val="0"/>
          <c:showSerName val="0"/>
          <c:showPercent val="0"/>
          <c:showBubbleSize val="0"/>
        </c:dLbls>
        <c:gapWidth val="150"/>
        <c:axId val="976598783"/>
        <c:axId val="974504047"/>
      </c:barChart>
      <c:lineChart>
        <c:grouping val="standard"/>
        <c:varyColors val="0"/>
        <c:ser>
          <c:idx val="2"/>
          <c:order val="1"/>
          <c:tx>
            <c:strRef>
              <c:f>'6'!$C$3</c:f>
              <c:strCache>
                <c:ptCount val="1"/>
                <c:pt idx="0">
                  <c:v>Rate</c:v>
                </c:pt>
              </c:strCache>
            </c:strRef>
          </c:tx>
          <c:spPr>
            <a:ln w="63500" cap="rnd">
              <a:solidFill>
                <a:srgbClr val="FFC000"/>
              </a:solidFill>
              <a:round/>
            </a:ln>
            <a:effectLst/>
          </c:spPr>
          <c:marker>
            <c:symbol val="none"/>
          </c:marker>
          <c:val>
            <c:numRef>
              <c:f>'6'!$C$4:$C$13</c:f>
              <c:numCache>
                <c:formatCode>General</c:formatCode>
                <c:ptCount val="10"/>
                <c:pt idx="0">
                  <c:v>17.8</c:v>
                </c:pt>
                <c:pt idx="1">
                  <c:v>16.899999999999999</c:v>
                </c:pt>
                <c:pt idx="2">
                  <c:v>16.8</c:v>
                </c:pt>
                <c:pt idx="3">
                  <c:v>16.600000000000001</c:v>
                </c:pt>
                <c:pt idx="4">
                  <c:v>16.5</c:v>
                </c:pt>
                <c:pt idx="5">
                  <c:v>16.600000000000001</c:v>
                </c:pt>
                <c:pt idx="6">
                  <c:v>16.3</c:v>
                </c:pt>
                <c:pt idx="7">
                  <c:v>15.4</c:v>
                </c:pt>
                <c:pt idx="8">
                  <c:v>15.4</c:v>
                </c:pt>
                <c:pt idx="9">
                  <c:v>14.5</c:v>
                </c:pt>
              </c:numCache>
            </c:numRef>
          </c:val>
          <c:smooth val="0"/>
          <c:extLst>
            <c:ext xmlns:c16="http://schemas.microsoft.com/office/drawing/2014/chart" uri="{C3380CC4-5D6E-409C-BE32-E72D297353CC}">
              <c16:uniqueId val="{00000001-7810-4670-86D3-5A4433B19CC5}"/>
            </c:ext>
          </c:extLst>
        </c:ser>
        <c:dLbls>
          <c:showLegendKey val="0"/>
          <c:showVal val="0"/>
          <c:showCatName val="0"/>
          <c:showSerName val="0"/>
          <c:showPercent val="0"/>
          <c:showBubbleSize val="0"/>
        </c:dLbls>
        <c:marker val="1"/>
        <c:smooth val="0"/>
        <c:axId val="1068342111"/>
        <c:axId val="1062201023"/>
      </c:lineChart>
      <c:catAx>
        <c:axId val="976598783"/>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r>
                  <a:rPr lang="en-US" sz="1200" b="1" dirty="0">
                    <a:solidFill>
                      <a:schemeClr val="tx1"/>
                    </a:solidFill>
                    <a:latin typeface="+mn-lt"/>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974504047"/>
        <c:crosses val="autoZero"/>
        <c:auto val="1"/>
        <c:lblAlgn val="ctr"/>
        <c:lblOffset val="100"/>
        <c:noMultiLvlLbl val="0"/>
      </c:catAx>
      <c:valAx>
        <c:axId val="974504047"/>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Verdana" panose="020B0604030504040204" pitchFamily="34" charset="0"/>
                    <a:cs typeface="Verdana" panose="020B0604030504040204" pitchFamily="34" charset="0"/>
                  </a:defRPr>
                </a:pPr>
                <a:r>
                  <a:rPr lang="en-US" sz="1200" b="1" baseline="0">
                    <a:latin typeface="+mn-lt"/>
                  </a:rPr>
                  <a:t>New Diagnoses</a:t>
                </a:r>
              </a:p>
            </c:rich>
          </c:tx>
          <c:layout>
            <c:manualLayout>
              <c:xMode val="edge"/>
              <c:yMode val="edge"/>
              <c:x val="8.1597211067747824E-2"/>
              <c:y val="0.3242005705808512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Verdana" panose="020B0604030504040204" pitchFamily="34" charset="0"/>
                  <a:cs typeface="Verdana" panose="020B0604030504040204" pitchFamily="34" charset="0"/>
                </a:defRPr>
              </a:pPr>
              <a:endParaRPr lang="en-US"/>
            </a:p>
          </c:txPr>
        </c:title>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Verdana" panose="020B0604030504040204" pitchFamily="34" charset="0"/>
                <a:cs typeface="Verdana" panose="020B0604030504040204" pitchFamily="34" charset="0"/>
              </a:defRPr>
            </a:pPr>
            <a:endParaRPr lang="en-US"/>
          </a:p>
        </c:txPr>
        <c:crossAx val="976598783"/>
        <c:crosses val="autoZero"/>
        <c:crossBetween val="between"/>
      </c:valAx>
      <c:valAx>
        <c:axId val="1062201023"/>
        <c:scaling>
          <c:orientation val="minMax"/>
        </c:scaling>
        <c:delete val="0"/>
        <c:axPos val="r"/>
        <c:title>
          <c:tx>
            <c:rich>
              <a:bodyPr rot="5400000" spcFirstLastPara="1" vertOverflow="ellipsis" wrap="square" anchor="ctr" anchorCtr="1"/>
              <a:lstStyle/>
              <a:p>
                <a:pPr>
                  <a:defRPr sz="1200" b="0" i="0" u="none" strike="noStrike" kern="1200" baseline="0">
                    <a:solidFill>
                      <a:sysClr val="windowText" lastClr="000000"/>
                    </a:solidFill>
                    <a:latin typeface="+mn-lt"/>
                    <a:ea typeface="Verdana" panose="020B0604030504040204" pitchFamily="34" charset="0"/>
                    <a:cs typeface="Verdana" panose="020B0604030504040204" pitchFamily="34" charset="0"/>
                  </a:defRPr>
                </a:pPr>
                <a:r>
                  <a:rPr lang="en-US" sz="1200" b="1" baseline="0" dirty="0">
                    <a:latin typeface="+mn-lt"/>
                  </a:rPr>
                  <a:t>Rate per 100,000</a:t>
                </a:r>
              </a:p>
            </c:rich>
          </c:tx>
          <c:layout>
            <c:manualLayout>
              <c:xMode val="edge"/>
              <c:yMode val="edge"/>
              <c:x val="0.96790994549493992"/>
              <c:y val="0.29192553013873446"/>
            </c:manualLayout>
          </c:layout>
          <c:overlay val="0"/>
          <c:spPr>
            <a:noFill/>
            <a:ln>
              <a:noFill/>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Verdana" panose="020B0604030504040204" pitchFamily="34" charset="0"/>
                  <a:cs typeface="Verdana" panose="020B060403050404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j-lt"/>
                <a:ea typeface="Verdana" panose="020B0604030504040204" pitchFamily="34" charset="0"/>
                <a:cs typeface="Verdana" panose="020B0604030504040204" pitchFamily="34" charset="0"/>
              </a:defRPr>
            </a:pPr>
            <a:endParaRPr lang="en-US"/>
          </a:p>
        </c:txPr>
        <c:crossAx val="1068342111"/>
        <c:crosses val="max"/>
        <c:crossBetween val="between"/>
      </c:valAx>
      <c:catAx>
        <c:axId val="1068342111"/>
        <c:scaling>
          <c:orientation val="minMax"/>
        </c:scaling>
        <c:delete val="1"/>
        <c:axPos val="b"/>
        <c:majorTickMark val="out"/>
        <c:minorTickMark val="none"/>
        <c:tickLblPos val="nextTo"/>
        <c:crossAx val="1062201023"/>
        <c:crosses val="autoZero"/>
        <c:auto val="1"/>
        <c:lblAlgn val="ctr"/>
        <c:lblOffset val="100"/>
        <c:noMultiLvlLbl val="0"/>
      </c:cat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200" b="0" i="0" u="none" strike="noStrike" kern="1200" baseline="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'7'!$B$3:$B$4</c:f>
              <c:strCache>
                <c:ptCount val="2"/>
                <c:pt idx="0">
                  <c:v>Females</c:v>
                </c:pt>
              </c:strCache>
            </c:strRef>
          </c:tx>
          <c:spPr>
            <a:solidFill>
              <a:srgbClr val="002060"/>
            </a:solidFill>
            <a:ln w="63500">
              <a:solidFill>
                <a:srgbClr val="002060"/>
              </a:solidFill>
            </a:ln>
            <a:effectLst/>
          </c:spPr>
          <c:invertIfNegative val="0"/>
          <c:cat>
            <c:numRef>
              <c:f>'7'!$A$5:$A$14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'7'!$B$5:$B$14</c:f>
              <c:numCache>
                <c:formatCode>General</c:formatCode>
                <c:ptCount val="10"/>
                <c:pt idx="0">
                  <c:v>986</c:v>
                </c:pt>
                <c:pt idx="1">
                  <c:v>889</c:v>
                </c:pt>
                <c:pt idx="2">
                  <c:v>838</c:v>
                </c:pt>
                <c:pt idx="3">
                  <c:v>823</c:v>
                </c:pt>
                <c:pt idx="4">
                  <c:v>834</c:v>
                </c:pt>
                <c:pt idx="5">
                  <c:v>840</c:v>
                </c:pt>
                <c:pt idx="6">
                  <c:v>805</c:v>
                </c:pt>
                <c:pt idx="7">
                  <c:v>753</c:v>
                </c:pt>
                <c:pt idx="8">
                  <c:v>778</c:v>
                </c:pt>
                <c:pt idx="9">
                  <c:v>763</c:v>
                </c:pt>
              </c:numCache>
            </c:numRef>
          </c:val>
          <c:extLst>
            <c:ext xmlns:c16="http://schemas.microsoft.com/office/drawing/2014/chart" uri="{C3380CC4-5D6E-409C-BE32-E72D297353CC}">
              <c16:uniqueId val="{00000000-C9B9-4339-A50A-4ECF915239D9}"/>
            </c:ext>
          </c:extLst>
        </c:ser>
        <c:ser>
          <c:idx val="3"/>
          <c:order val="3"/>
          <c:tx>
            <c:strRef>
              <c:f>'7'!$D$3:$D$4</c:f>
              <c:strCache>
                <c:ptCount val="2"/>
                <c:pt idx="0">
                  <c:v>Males</c:v>
                </c:pt>
              </c:strCache>
            </c:strRef>
          </c:tx>
          <c:spPr>
            <a:solidFill>
              <a:schemeClr val="accent4"/>
            </a:solidFill>
            <a:ln w="63500">
              <a:solidFill>
                <a:schemeClr val="accent4"/>
              </a:solidFill>
            </a:ln>
            <a:effectLst/>
          </c:spPr>
          <c:invertIfNegative val="0"/>
          <c:cat>
            <c:numRef>
              <c:f>'7'!$A$5:$A$14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'7'!$D$5:$D$14</c:f>
              <c:numCache>
                <c:formatCode>#,##0</c:formatCode>
                <c:ptCount val="10"/>
                <c:pt idx="0">
                  <c:v>3496</c:v>
                </c:pt>
                <c:pt idx="1">
                  <c:v>3437</c:v>
                </c:pt>
                <c:pt idx="2">
                  <c:v>3534</c:v>
                </c:pt>
                <c:pt idx="3">
                  <c:v>3561</c:v>
                </c:pt>
                <c:pt idx="4">
                  <c:v>3628</c:v>
                </c:pt>
                <c:pt idx="5">
                  <c:v>3711</c:v>
                </c:pt>
                <c:pt idx="6">
                  <c:v>3743</c:v>
                </c:pt>
                <c:pt idx="7">
                  <c:v>3615</c:v>
                </c:pt>
                <c:pt idx="8">
                  <c:v>3641</c:v>
                </c:pt>
                <c:pt idx="9">
                  <c:v>3440</c:v>
                </c:pt>
              </c:numCache>
            </c:numRef>
          </c:val>
          <c:extLst>
            <c:ext xmlns:c16="http://schemas.microsoft.com/office/drawing/2014/chart" uri="{C3380CC4-5D6E-409C-BE32-E72D297353CC}">
              <c16:uniqueId val="{00000001-C9B9-4339-A50A-4ECF915239D9}"/>
            </c:ext>
          </c:extLst>
        </c:ser>
        <c:dLbls>
          <c:showLegendKey val="0"/>
          <c:showVal val="0"/>
          <c:showCatName val="0"/>
          <c:showSerName val="0"/>
          <c:showPercent val="0"/>
          <c:showBubbleSize val="0"/>
        </c:dLbls>
        <c:gapWidth val="150"/>
        <c:overlap val="100"/>
        <c:axId val="1934015744"/>
        <c:axId val="1930042912"/>
        <c:extLst>
          <c:ext xmlns:c15="http://schemas.microsoft.com/office/drawing/2012/chart" uri="{02D57815-91ED-43cb-92C2-25804820EDAC}">
            <c15:filteredBarSeries>
              <c15:ser>
                <c:idx val="0"/>
                <c:order val="0"/>
                <c:tx>
                  <c:strRef>
                    <c:extLst>
                      <c:ext uri="{02D57815-91ED-43cb-92C2-25804820EDAC}">
                        <c15:formulaRef>
                          <c15:sqref>'7'!$A$3:$A$4</c15:sqref>
                        </c15:formulaRef>
                      </c:ext>
                    </c:extLst>
                    <c:strCache>
                      <c:ptCount val="2"/>
                    </c:strCache>
                  </c:strRef>
                </c:tx>
                <c:spPr>
                  <a:solidFill>
                    <a:schemeClr val="accent1"/>
                  </a:solidFill>
                  <a:ln>
                    <a:noFill/>
                  </a:ln>
                  <a:effectLst/>
                </c:spPr>
                <c:invertIfNegative val="0"/>
                <c:cat>
                  <c:numRef>
                    <c:extLst>
                      <c:ext uri="{02D57815-91ED-43cb-92C2-25804820EDAC}">
                        <c15:formulaRef>
                          <c15:sqref>'7'!$A$5:$A$14</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extLst>
                      <c:ext uri="{02D57815-91ED-43cb-92C2-25804820EDAC}">
                        <c15:formulaRef>
                          <c15:sqref>'7'!$A$5:$A$14</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val>
                <c:extLst>
                  <c:ext xmlns:c16="http://schemas.microsoft.com/office/drawing/2014/chart" uri="{C3380CC4-5D6E-409C-BE32-E72D297353CC}">
                    <c16:uniqueId val="{00000002-C9B9-4339-A50A-4ECF915239D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'7'!$C$3:$C$4</c15:sqref>
                        </c15:formulaRef>
                      </c:ext>
                    </c:extLst>
                    <c:strCache>
                      <c:ptCount val="2"/>
                      <c:pt idx="0">
                        <c:v>Females</c:v>
                      </c:pt>
                      <c:pt idx="1">
                        <c:v>rate</c:v>
                      </c:pt>
                    </c:strCache>
                  </c:strRef>
                </c:tx>
                <c:spPr>
                  <a:solidFill>
                    <a:schemeClr val="accent3"/>
                  </a:solidFill>
                  <a:ln>
                    <a:noFill/>
                  </a:ln>
                  <a:effectLst/>
                </c:spPr>
                <c:invertIfNegative val="0"/>
                <c:cat>
                  <c:numRef>
                    <c:extLst xmlns:c15="http://schemas.microsoft.com/office/drawing/2012/chart">
                      <c:ext xmlns:c15="http://schemas.microsoft.com/office/drawing/2012/chart" uri="{02D57815-91ED-43cb-92C2-25804820EDAC}">
                        <c15:formulaRef>
                          <c15:sqref>'7'!$A$5:$A$14</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extLst xmlns:c15="http://schemas.microsoft.com/office/drawing/2012/chart">
                      <c:ext xmlns:c15="http://schemas.microsoft.com/office/drawing/2012/chart" uri="{02D57815-91ED-43cb-92C2-25804820EDAC}">
                        <c15:formulaRef>
                          <c15:sqref>'7'!$C$5:$C$14</c15:sqref>
                        </c15:formulaRef>
                      </c:ext>
                    </c:extLst>
                    <c:numCache>
                      <c:formatCode>General</c:formatCode>
                      <c:ptCount val="10"/>
                      <c:pt idx="0">
                        <c:v>7.8</c:v>
                      </c:pt>
                      <c:pt idx="1">
                        <c:v>6.9</c:v>
                      </c:pt>
                      <c:pt idx="2">
                        <c:v>6.4</c:v>
                      </c:pt>
                      <c:pt idx="3">
                        <c:v>6.2</c:v>
                      </c:pt>
                      <c:pt idx="4">
                        <c:v>6.1</c:v>
                      </c:pt>
                      <c:pt idx="5">
                        <c:v>6.1</c:v>
                      </c:pt>
                      <c:pt idx="6">
                        <c:v>5.7</c:v>
                      </c:pt>
                      <c:pt idx="7">
                        <c:v>5.3</c:v>
                      </c:pt>
                      <c:pt idx="8">
                        <c:v>5.4</c:v>
                      </c:pt>
                      <c:pt idx="9">
                        <c:v>5.2</c:v>
                      </c:pt>
                    </c:numCache>
                  </c:numRef>
                </c:val>
                <c:extLst xmlns:c15="http://schemas.microsoft.com/office/drawing/2012/chart">
                  <c:ext xmlns:c16="http://schemas.microsoft.com/office/drawing/2014/chart" uri="{C3380CC4-5D6E-409C-BE32-E72D297353CC}">
                    <c16:uniqueId val="{00000003-C9B9-4339-A50A-4ECF915239D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'7'!$E$3:$E$4</c15:sqref>
                        </c15:formulaRef>
                      </c:ext>
                    </c:extLst>
                    <c:strCache>
                      <c:ptCount val="2"/>
                      <c:pt idx="0">
                        <c:v>Males</c:v>
                      </c:pt>
                      <c:pt idx="1">
                        <c:v>rate</c:v>
                      </c:pt>
                    </c:strCache>
                  </c:strRef>
                </c:tx>
                <c:spPr>
                  <a:solidFill>
                    <a:schemeClr val="accent5"/>
                  </a:solidFill>
                  <a:ln>
                    <a:noFill/>
                  </a:ln>
                  <a:effectLst/>
                </c:spPr>
                <c:invertIfNegative val="0"/>
                <c:cat>
                  <c:numRef>
                    <c:extLst xmlns:c15="http://schemas.microsoft.com/office/drawing/2012/chart">
                      <c:ext xmlns:c15="http://schemas.microsoft.com/office/drawing/2012/chart" uri="{02D57815-91ED-43cb-92C2-25804820EDAC}">
                        <c15:formulaRef>
                          <c15:sqref>'7'!$A$5:$A$14</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extLst xmlns:c15="http://schemas.microsoft.com/office/drawing/2012/chart">
                      <c:ext xmlns:c15="http://schemas.microsoft.com/office/drawing/2012/chart" uri="{02D57815-91ED-43cb-92C2-25804820EDAC}">
                        <c15:formulaRef>
                          <c15:sqref>'7'!$E$5:$E$14</c15:sqref>
                        </c15:formulaRef>
                      </c:ext>
                    </c:extLst>
                    <c:numCache>
                      <c:formatCode>General</c:formatCode>
                      <c:ptCount val="10"/>
                      <c:pt idx="0">
                        <c:v>27.9</c:v>
                      </c:pt>
                      <c:pt idx="1">
                        <c:v>27</c:v>
                      </c:pt>
                      <c:pt idx="2">
                        <c:v>27.3</c:v>
                      </c:pt>
                      <c:pt idx="3">
                        <c:v>27.1</c:v>
                      </c:pt>
                      <c:pt idx="4">
                        <c:v>27.1</c:v>
                      </c:pt>
                      <c:pt idx="5">
                        <c:v>27.2</c:v>
                      </c:pt>
                      <c:pt idx="6">
                        <c:v>27</c:v>
                      </c:pt>
                      <c:pt idx="7">
                        <c:v>25.7</c:v>
                      </c:pt>
                      <c:pt idx="8">
                        <c:v>25.6</c:v>
                      </c:pt>
                      <c:pt idx="9">
                        <c:v>23.9</c:v>
                      </c:pt>
                    </c:numCache>
                  </c:numRef>
                </c:val>
                <c:extLst xmlns:c15="http://schemas.microsoft.com/office/drawing/2012/chart">
                  <c:ext xmlns:c16="http://schemas.microsoft.com/office/drawing/2014/chart" uri="{C3380CC4-5D6E-409C-BE32-E72D297353CC}">
                    <c16:uniqueId val="{00000004-C9B9-4339-A50A-4ECF915239D9}"/>
                  </c:ext>
                </c:extLst>
              </c15:ser>
            </c15:filteredBarSeries>
          </c:ext>
        </c:extLst>
      </c:barChart>
      <c:catAx>
        <c:axId val="193401574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930042912"/>
        <c:crosses val="autoZero"/>
        <c:auto val="1"/>
        <c:lblAlgn val="ctr"/>
        <c:lblOffset val="100"/>
        <c:noMultiLvlLbl val="0"/>
      </c:catAx>
      <c:valAx>
        <c:axId val="193004291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New</a:t>
                </a:r>
                <a:r>
                  <a:rPr lang="en-US" sz="1200" b="1" baseline="0" dirty="0">
                    <a:solidFill>
                      <a:schemeClr val="tx1"/>
                    </a:solidFill>
                  </a:rPr>
                  <a:t> Diagnoses</a:t>
                </a:r>
                <a:endParaRPr lang="en-US" sz="1200" b="1" dirty="0">
                  <a:solidFill>
                    <a:schemeClr val="tx1"/>
                  </a:solidFill>
                </a:endParaRPr>
              </a:p>
            </c:rich>
          </c:tx>
          <c:layout>
            <c:manualLayout>
              <c:xMode val="edge"/>
              <c:yMode val="edge"/>
              <c:x val="2.4459360267358142E-2"/>
              <c:y val="0.352328568923184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934015744"/>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en-US"/>
          </a:p>
        </c:txPr>
      </c:dTable>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Female</c:v>
          </c:tx>
          <c:spPr>
            <a:ln w="63500" cap="rnd">
              <a:solidFill>
                <a:schemeClr val="accent1"/>
              </a:solidFill>
              <a:round/>
            </a:ln>
            <a:effectLst/>
          </c:spPr>
          <c:marker>
            <c:symbol val="circle"/>
            <c:size val="5"/>
            <c:spPr>
              <a:solidFill>
                <a:schemeClr val="accent1"/>
              </a:solidFill>
              <a:ln w="9525">
                <a:solidFill>
                  <a:schemeClr val="accent1"/>
                </a:solidFill>
              </a:ln>
              <a:effectLst/>
            </c:spPr>
          </c:marker>
          <c:cat>
            <c:numRef>
              <c:f>'[1]7'!$A$5:$A$14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'[1]7'!$C$5:$C$14</c:f>
              <c:numCache>
                <c:formatCode>0.0</c:formatCode>
                <c:ptCount val="10"/>
                <c:pt idx="0">
                  <c:v>7.8</c:v>
                </c:pt>
                <c:pt idx="1">
                  <c:v>6.9</c:v>
                </c:pt>
                <c:pt idx="2">
                  <c:v>6.4</c:v>
                </c:pt>
                <c:pt idx="3">
                  <c:v>6.2</c:v>
                </c:pt>
                <c:pt idx="4">
                  <c:v>6.1</c:v>
                </c:pt>
                <c:pt idx="5">
                  <c:v>6.1</c:v>
                </c:pt>
                <c:pt idx="6">
                  <c:v>5.7</c:v>
                </c:pt>
                <c:pt idx="7">
                  <c:v>5.3</c:v>
                </c:pt>
                <c:pt idx="8">
                  <c:v>5.4</c:v>
                </c:pt>
                <c:pt idx="9">
                  <c:v>5.2</c:v>
                </c:pt>
              </c:numCache>
            </c:numRef>
          </c:val>
          <c:smooth val="0"/>
          <c:extLst>
            <c:ext xmlns:c16="http://schemas.microsoft.com/office/drawing/2014/chart" uri="{C3380CC4-5D6E-409C-BE32-E72D297353CC}">
              <c16:uniqueId val="{00000000-BCB4-4ECF-890E-267B2A94D700}"/>
            </c:ext>
          </c:extLst>
        </c:ser>
        <c:ser>
          <c:idx val="1"/>
          <c:order val="1"/>
          <c:tx>
            <c:v>Male</c:v>
          </c:tx>
          <c:spPr>
            <a:ln w="63500" cap="rnd">
              <a:solidFill>
                <a:schemeClr val="accent2"/>
              </a:solidFill>
              <a:round/>
            </a:ln>
            <a:effectLst/>
          </c:spPr>
          <c:marker>
            <c:symbol val="circle"/>
            <c:size val="5"/>
            <c:spPr>
              <a:solidFill>
                <a:schemeClr val="accent2"/>
              </a:solidFill>
              <a:ln w="9525">
                <a:solidFill>
                  <a:schemeClr val="accent2"/>
                </a:solidFill>
              </a:ln>
              <a:effectLst/>
            </c:spPr>
          </c:marker>
          <c:cat>
            <c:numRef>
              <c:f>'[1]7'!$A$5:$A$14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'[1]7'!$E$5:$E$14</c:f>
              <c:numCache>
                <c:formatCode>0.0</c:formatCode>
                <c:ptCount val="10"/>
                <c:pt idx="0">
                  <c:v>27.9</c:v>
                </c:pt>
                <c:pt idx="1">
                  <c:v>27</c:v>
                </c:pt>
                <c:pt idx="2">
                  <c:v>27.3</c:v>
                </c:pt>
                <c:pt idx="3">
                  <c:v>27.1</c:v>
                </c:pt>
                <c:pt idx="4">
                  <c:v>27.1</c:v>
                </c:pt>
                <c:pt idx="5">
                  <c:v>27.2</c:v>
                </c:pt>
                <c:pt idx="6">
                  <c:v>27</c:v>
                </c:pt>
                <c:pt idx="7">
                  <c:v>25.7</c:v>
                </c:pt>
                <c:pt idx="8">
                  <c:v>25.6</c:v>
                </c:pt>
                <c:pt idx="9">
                  <c:v>23.9</c:v>
                </c:pt>
              </c:numCache>
            </c:numRef>
          </c:val>
          <c:smooth val="0"/>
          <c:extLst>
            <c:ext xmlns:c16="http://schemas.microsoft.com/office/drawing/2014/chart" uri="{C3380CC4-5D6E-409C-BE32-E72D297353CC}">
              <c16:uniqueId val="{00000001-BCB4-4ECF-890E-267B2A94D700}"/>
            </c:ext>
          </c:extLst>
        </c:ser>
        <c:dLbls>
          <c:showLegendKey val="0"/>
          <c:showVal val="0"/>
          <c:showCatName val="0"/>
          <c:showSerName val="0"/>
          <c:showPercent val="0"/>
          <c:showBubbleSize val="0"/>
        </c:dLbls>
        <c:marker val="1"/>
        <c:smooth val="0"/>
        <c:axId val="1068942815"/>
        <c:axId val="1062202751"/>
      </c:lineChart>
      <c:catAx>
        <c:axId val="1068942815"/>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200" b="1" dirty="0">
                    <a:solidFill>
                      <a:schemeClr val="tx1"/>
                    </a:solidFill>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062202751"/>
        <c:crosses val="autoZero"/>
        <c:auto val="1"/>
        <c:lblAlgn val="ctr"/>
        <c:lblOffset val="100"/>
        <c:noMultiLvlLbl val="0"/>
      </c:catAx>
      <c:valAx>
        <c:axId val="106220275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200" b="1" baseline="0" dirty="0">
                    <a:solidFill>
                      <a:sysClr val="windowText" lastClr="000000"/>
                    </a:solidFill>
                  </a:rPr>
                  <a:t>Rate per 100,000</a:t>
                </a:r>
              </a:p>
            </c:rich>
          </c:tx>
          <c:layout>
            <c:manualLayout>
              <c:xMode val="edge"/>
              <c:yMode val="edge"/>
              <c:x val="2.0627159943303976E-2"/>
              <c:y val="0.2320704636332229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068942815"/>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2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'Counts-8'!$B$17</c:f>
              <c:strCache>
                <c:ptCount val="1"/>
                <c:pt idx="0">
                  <c:v>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'Counts-8'!$A$18:$A$27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'Counts-8'!$B$18:$B$27</c:f>
              <c:numCache>
                <c:formatCode>General</c:formatCode>
                <c:ptCount val="10"/>
                <c:pt idx="0">
                  <c:v>861</c:v>
                </c:pt>
                <c:pt idx="1">
                  <c:v>832</c:v>
                </c:pt>
                <c:pt idx="2">
                  <c:v>853</c:v>
                </c:pt>
                <c:pt idx="3">
                  <c:v>875</c:v>
                </c:pt>
                <c:pt idx="4">
                  <c:v>852</c:v>
                </c:pt>
                <c:pt idx="5">
                  <c:v>863</c:v>
                </c:pt>
                <c:pt idx="6">
                  <c:v>869</c:v>
                </c:pt>
                <c:pt idx="7">
                  <c:v>775</c:v>
                </c:pt>
                <c:pt idx="8">
                  <c:v>858</c:v>
                </c:pt>
                <c:pt idx="9">
                  <c:v>785</c:v>
                </c:pt>
              </c:numCache>
            </c:numRef>
          </c:val>
          <c:smooth val="0"/>
          <c:extLst>
            <c:ext xmlns:c16="http://schemas.microsoft.com/office/drawing/2014/chart" uri="{C3380CC4-5D6E-409C-BE32-E72D297353CC}">
              <c16:uniqueId val="{00000000-BAB3-48BE-ABBF-8EBEB07863EF}"/>
            </c:ext>
          </c:extLst>
        </c:ser>
        <c:ser>
          <c:idx val="1"/>
          <c:order val="1"/>
          <c:tx>
            <c:strRef>
              <c:f>'Counts-8'!$C$17</c:f>
              <c:strCache>
                <c:ptCount val="1"/>
                <c:pt idx="0">
                  <c:v>Black</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'Counts-8'!$A$18:$A$27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'Counts-8'!$C$18:$C$27</c:f>
              <c:numCache>
                <c:formatCode>#,##0</c:formatCode>
                <c:ptCount val="10"/>
                <c:pt idx="0">
                  <c:v>1703</c:v>
                </c:pt>
                <c:pt idx="1">
                  <c:v>1555</c:v>
                </c:pt>
                <c:pt idx="2">
                  <c:v>1542</c:v>
                </c:pt>
                <c:pt idx="3">
                  <c:v>1558</c:v>
                </c:pt>
                <c:pt idx="4">
                  <c:v>1589</c:v>
                </c:pt>
                <c:pt idx="5">
                  <c:v>1591</c:v>
                </c:pt>
                <c:pt idx="6">
                  <c:v>1564</c:v>
                </c:pt>
                <c:pt idx="7">
                  <c:v>1577</c:v>
                </c:pt>
                <c:pt idx="8">
                  <c:v>1525</c:v>
                </c:pt>
                <c:pt idx="9">
                  <c:v>1498</c:v>
                </c:pt>
              </c:numCache>
            </c:numRef>
          </c:val>
          <c:smooth val="0"/>
          <c:extLst>
            <c:ext xmlns:c16="http://schemas.microsoft.com/office/drawing/2014/chart" uri="{C3380CC4-5D6E-409C-BE32-E72D297353CC}">
              <c16:uniqueId val="{00000001-BAB3-48BE-ABBF-8EBEB07863EF}"/>
            </c:ext>
          </c:extLst>
        </c:ser>
        <c:ser>
          <c:idx val="2"/>
          <c:order val="2"/>
          <c:tx>
            <c:strRef>
              <c:f>'Counts-8'!$D$17</c:f>
              <c:strCache>
                <c:ptCount val="1"/>
                <c:pt idx="0">
                  <c:v>Hispanic/Latinx</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'Counts-8'!$A$18:$A$27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'Counts-8'!$D$18:$D$27</c:f>
              <c:numCache>
                <c:formatCode>#,##0</c:formatCode>
                <c:ptCount val="10"/>
                <c:pt idx="0">
                  <c:v>1629</c:v>
                </c:pt>
                <c:pt idx="1">
                  <c:v>1644</c:v>
                </c:pt>
                <c:pt idx="2">
                  <c:v>1703</c:v>
                </c:pt>
                <c:pt idx="3">
                  <c:v>1681</c:v>
                </c:pt>
                <c:pt idx="4">
                  <c:v>1761</c:v>
                </c:pt>
                <c:pt idx="5">
                  <c:v>1838</c:v>
                </c:pt>
                <c:pt idx="6">
                  <c:v>1844</c:v>
                </c:pt>
                <c:pt idx="7">
                  <c:v>1816</c:v>
                </c:pt>
                <c:pt idx="8">
                  <c:v>1823</c:v>
                </c:pt>
                <c:pt idx="9">
                  <c:v>1698</c:v>
                </c:pt>
              </c:numCache>
            </c:numRef>
          </c:val>
          <c:smooth val="0"/>
          <c:extLst>
            <c:ext xmlns:c16="http://schemas.microsoft.com/office/drawing/2014/chart" uri="{C3380CC4-5D6E-409C-BE32-E72D297353CC}">
              <c16:uniqueId val="{00000002-BAB3-48BE-ABBF-8EBEB07863EF}"/>
            </c:ext>
          </c:extLst>
        </c:ser>
        <c:ser>
          <c:idx val="3"/>
          <c:order val="3"/>
          <c:tx>
            <c:strRef>
              <c:f>'Counts-8'!$E$17</c:f>
              <c:strCache>
                <c:ptCount val="1"/>
                <c:pt idx="0">
                  <c:v>Other Race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'Counts-8'!$A$18:$A$27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'Counts-8'!$E$18:$E$27</c:f>
              <c:numCache>
                <c:formatCode>General</c:formatCode>
                <c:ptCount val="10"/>
                <c:pt idx="0">
                  <c:v>48</c:v>
                </c:pt>
                <c:pt idx="1">
                  <c:v>65</c:v>
                </c:pt>
                <c:pt idx="2">
                  <c:v>58</c:v>
                </c:pt>
                <c:pt idx="3">
                  <c:v>72</c:v>
                </c:pt>
                <c:pt idx="4">
                  <c:v>68</c:v>
                </c:pt>
                <c:pt idx="5">
                  <c:v>81</c:v>
                </c:pt>
                <c:pt idx="6">
                  <c:v>72</c:v>
                </c:pt>
                <c:pt idx="7">
                  <c:v>61</c:v>
                </c:pt>
                <c:pt idx="8">
                  <c:v>79</c:v>
                </c:pt>
                <c:pt idx="9">
                  <c:v>65</c:v>
                </c:pt>
              </c:numCache>
            </c:numRef>
          </c:val>
          <c:smooth val="0"/>
          <c:extLst>
            <c:ext xmlns:c16="http://schemas.microsoft.com/office/drawing/2014/chart" uri="{C3380CC4-5D6E-409C-BE32-E72D297353CC}">
              <c16:uniqueId val="{00000003-BAB3-48BE-ABBF-8EBEB07863EF}"/>
            </c:ext>
          </c:extLst>
        </c:ser>
        <c:ser>
          <c:idx val="4"/>
          <c:order val="4"/>
          <c:tx>
            <c:strRef>
              <c:f>'Counts-8'!$F$17</c:f>
              <c:strCache>
                <c:ptCount val="1"/>
                <c:pt idx="0">
                  <c:v>Multi-race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'Counts-8'!$A$18:$A$27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'Counts-8'!$F$18:$F$27</c:f>
              <c:numCache>
                <c:formatCode>General</c:formatCode>
                <c:ptCount val="10"/>
                <c:pt idx="0">
                  <c:v>241</c:v>
                </c:pt>
                <c:pt idx="1">
                  <c:v>230</c:v>
                </c:pt>
                <c:pt idx="2">
                  <c:v>216</c:v>
                </c:pt>
                <c:pt idx="3">
                  <c:v>198</c:v>
                </c:pt>
                <c:pt idx="4">
                  <c:v>192</c:v>
                </c:pt>
                <c:pt idx="5">
                  <c:v>178</c:v>
                </c:pt>
                <c:pt idx="6">
                  <c:v>199</c:v>
                </c:pt>
                <c:pt idx="7">
                  <c:v>139</c:v>
                </c:pt>
                <c:pt idx="8">
                  <c:v>134</c:v>
                </c:pt>
                <c:pt idx="9">
                  <c:v>157</c:v>
                </c:pt>
              </c:numCache>
            </c:numRef>
          </c:val>
          <c:smooth val="0"/>
          <c:extLst>
            <c:ext xmlns:c16="http://schemas.microsoft.com/office/drawing/2014/chart" uri="{C3380CC4-5D6E-409C-BE32-E72D297353CC}">
              <c16:uniqueId val="{00000004-BAB3-48BE-ABBF-8EBEB07863EF}"/>
            </c:ext>
          </c:extLst>
        </c:ser>
        <c:dLbls>
          <c:showLegendKey val="0"/>
          <c:showVal val="0"/>
          <c:showCatName val="0"/>
          <c:showSerName val="0"/>
          <c:showPercent val="0"/>
          <c:showBubbleSize val="0"/>
        </c:dLbls>
        <c:marker val="1"/>
        <c:smooth val="0"/>
        <c:axId val="1065942000"/>
        <c:axId val="1007547760"/>
      </c:lineChart>
      <c:catAx>
        <c:axId val="106594200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b="1" dirty="0">
                    <a:solidFill>
                      <a:schemeClr val="tx1"/>
                    </a:solidFill>
                  </a:rPr>
                  <a:t>Year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7547760"/>
        <c:crosses val="autoZero"/>
        <c:auto val="1"/>
        <c:lblAlgn val="ctr"/>
        <c:lblOffset val="100"/>
        <c:noMultiLvlLbl val="0"/>
      </c:catAx>
      <c:valAx>
        <c:axId val="100754776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b="1" dirty="0">
                    <a:solidFill>
                      <a:schemeClr val="tx1"/>
                    </a:solidFill>
                  </a:rPr>
                  <a:t>New HIV Diagnoses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065942000"/>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200" b="0" i="0" u="none" strike="noStrike" kern="1200" baseline="0">
                <a:solidFill>
                  <a:sysClr val="windowText" lastClr="000000"/>
                </a:solidFill>
                <a:latin typeface="+mn-lt"/>
                <a:ea typeface="+mn-ea"/>
                <a:cs typeface="+mn-cs"/>
              </a:defRPr>
            </a:pPr>
            <a:endParaRPr lang="en-US"/>
          </a:p>
        </c:txPr>
      </c:dTable>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200" baseline="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25851791890502"/>
          <c:y val="2.407026655743616E-2"/>
          <c:w val="0.65603114520710615"/>
          <c:h val="0.6355424321959755"/>
        </c:manualLayout>
      </c:layout>
      <c:lineChart>
        <c:grouping val="standard"/>
        <c:varyColors val="0"/>
        <c:ser>
          <c:idx val="1"/>
          <c:order val="1"/>
          <c:tx>
            <c:strRef>
              <c:f>'8'!$C$3:$C$4</c:f>
              <c:strCache>
                <c:ptCount val="2"/>
                <c:pt idx="0">
                  <c:v>White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'8'!$A$5:$A$14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'8'!$C$5:$C$14</c:f>
              <c:numCache>
                <c:formatCode>General</c:formatCode>
                <c:ptCount val="10"/>
                <c:pt idx="0">
                  <c:v>7.5</c:v>
                </c:pt>
                <c:pt idx="1">
                  <c:v>7.2</c:v>
                </c:pt>
                <c:pt idx="2">
                  <c:v>7.4</c:v>
                </c:pt>
                <c:pt idx="3">
                  <c:v>7.5</c:v>
                </c:pt>
                <c:pt idx="4">
                  <c:v>7.3</c:v>
                </c:pt>
                <c:pt idx="5">
                  <c:v>7.3</c:v>
                </c:pt>
                <c:pt idx="6">
                  <c:v>7.3</c:v>
                </c:pt>
                <c:pt idx="7">
                  <c:v>6.5</c:v>
                </c:pt>
                <c:pt idx="8">
                  <c:v>7.2</c:v>
                </c:pt>
                <c:pt idx="9">
                  <c:v>6.6</c:v>
                </c:pt>
              </c:numCache>
            </c:numRef>
          </c:val>
          <c:smooth val="0"/>
          <c:extLst>
            <c:ext xmlns:c16="http://schemas.microsoft.com/office/drawing/2014/chart" uri="{C3380CC4-5D6E-409C-BE32-E72D297353CC}">
              <c16:uniqueId val="{00000000-9BA3-486F-85AB-094017604C1C}"/>
            </c:ext>
          </c:extLst>
        </c:ser>
        <c:ser>
          <c:idx val="3"/>
          <c:order val="3"/>
          <c:tx>
            <c:strRef>
              <c:f>'8'!$E$3:$E$4</c:f>
              <c:strCache>
                <c:ptCount val="2"/>
                <c:pt idx="0">
                  <c:v>Black</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'8'!$A$5:$A$14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'8'!$E$5:$E$14</c:f>
              <c:numCache>
                <c:formatCode>0.0</c:formatCode>
                <c:ptCount val="10"/>
                <c:pt idx="0">
                  <c:v>58.5</c:v>
                </c:pt>
                <c:pt idx="1">
                  <c:v>52.5</c:v>
                </c:pt>
                <c:pt idx="2">
                  <c:v>51</c:v>
                </c:pt>
                <c:pt idx="3">
                  <c:v>50.5</c:v>
                </c:pt>
                <c:pt idx="4">
                  <c:v>50.4</c:v>
                </c:pt>
                <c:pt idx="5">
                  <c:v>49.2</c:v>
                </c:pt>
                <c:pt idx="6">
                  <c:v>47.3</c:v>
                </c:pt>
                <c:pt idx="7">
                  <c:v>46.8</c:v>
                </c:pt>
                <c:pt idx="8">
                  <c:v>44.4</c:v>
                </c:pt>
                <c:pt idx="9">
                  <c:v>42.8</c:v>
                </c:pt>
              </c:numCache>
            </c:numRef>
          </c:val>
          <c:smooth val="0"/>
          <c:extLst>
            <c:ext xmlns:c16="http://schemas.microsoft.com/office/drawing/2014/chart" uri="{C3380CC4-5D6E-409C-BE32-E72D297353CC}">
              <c16:uniqueId val="{00000001-9BA3-486F-85AB-094017604C1C}"/>
            </c:ext>
          </c:extLst>
        </c:ser>
        <c:ser>
          <c:idx val="5"/>
          <c:order val="5"/>
          <c:tx>
            <c:strRef>
              <c:f>'8'!$G$3:$G$4</c:f>
              <c:strCache>
                <c:ptCount val="2"/>
                <c:pt idx="0">
                  <c:v>Hispanic/Latinx</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'8'!$A$5:$A$14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'8'!$G$5:$G$14</c:f>
              <c:numCache>
                <c:formatCode>General</c:formatCode>
                <c:ptCount val="10"/>
                <c:pt idx="0">
                  <c:v>17.100000000000001</c:v>
                </c:pt>
                <c:pt idx="1">
                  <c:v>16.899999999999999</c:v>
                </c:pt>
                <c:pt idx="2">
                  <c:v>17.100000000000001</c:v>
                </c:pt>
                <c:pt idx="3">
                  <c:v>16.5</c:v>
                </c:pt>
                <c:pt idx="4">
                  <c:v>16.899999999999999</c:v>
                </c:pt>
                <c:pt idx="5">
                  <c:v>17.2</c:v>
                </c:pt>
                <c:pt idx="6">
                  <c:v>16.899999999999999</c:v>
                </c:pt>
                <c:pt idx="7">
                  <c:v>16.3</c:v>
                </c:pt>
                <c:pt idx="8">
                  <c:v>16.100000000000001</c:v>
                </c:pt>
                <c:pt idx="9">
                  <c:v>14.7</c:v>
                </c:pt>
              </c:numCache>
            </c:numRef>
          </c:val>
          <c:smooth val="0"/>
          <c:extLst>
            <c:ext xmlns:c16="http://schemas.microsoft.com/office/drawing/2014/chart" uri="{C3380CC4-5D6E-409C-BE32-E72D297353CC}">
              <c16:uniqueId val="{00000002-9BA3-486F-85AB-094017604C1C}"/>
            </c:ext>
          </c:extLst>
        </c:ser>
        <c:ser>
          <c:idx val="7"/>
          <c:order val="7"/>
          <c:tx>
            <c:strRef>
              <c:f>'8'!$I$3:$I$4</c:f>
              <c:strCache>
                <c:ptCount val="2"/>
                <c:pt idx="0">
                  <c:v>Other Race</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'8'!$A$5:$A$14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'8'!$I$5:$I$14</c:f>
              <c:numCache>
                <c:formatCode>0.0</c:formatCode>
                <c:ptCount val="10"/>
                <c:pt idx="0">
                  <c:v>4.5</c:v>
                </c:pt>
                <c:pt idx="1">
                  <c:v>5.8</c:v>
                </c:pt>
                <c:pt idx="2">
                  <c:v>5</c:v>
                </c:pt>
                <c:pt idx="3">
                  <c:v>5.9</c:v>
                </c:pt>
                <c:pt idx="4">
                  <c:v>5.3</c:v>
                </c:pt>
                <c:pt idx="5">
                  <c:v>5.9</c:v>
                </c:pt>
                <c:pt idx="6">
                  <c:v>5</c:v>
                </c:pt>
                <c:pt idx="7">
                  <c:v>4.0999999999999996</c:v>
                </c:pt>
                <c:pt idx="8">
                  <c:v>5.2</c:v>
                </c:pt>
                <c:pt idx="9">
                  <c:v>4.0999999999999996</c:v>
                </c:pt>
              </c:numCache>
            </c:numRef>
          </c:val>
          <c:smooth val="0"/>
          <c:extLst>
            <c:ext xmlns:c16="http://schemas.microsoft.com/office/drawing/2014/chart" uri="{C3380CC4-5D6E-409C-BE32-E72D297353CC}">
              <c16:uniqueId val="{00000003-9BA3-486F-85AB-094017604C1C}"/>
            </c:ext>
          </c:extLst>
        </c:ser>
        <c:ser>
          <c:idx val="9"/>
          <c:order val="9"/>
          <c:tx>
            <c:strRef>
              <c:f>'8'!$K$3:$K$4</c:f>
              <c:strCache>
                <c:ptCount val="2"/>
                <c:pt idx="0">
                  <c:v>Multi-race</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'8'!$A$5:$A$14</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'8'!$K$5:$K$14</c:f>
              <c:numCache>
                <c:formatCode>General</c:formatCode>
                <c:ptCount val="10"/>
                <c:pt idx="0">
                  <c:v>80.7</c:v>
                </c:pt>
                <c:pt idx="1">
                  <c:v>73.400000000000006</c:v>
                </c:pt>
                <c:pt idx="2">
                  <c:v>65.599999999999994</c:v>
                </c:pt>
                <c:pt idx="3">
                  <c:v>57.6</c:v>
                </c:pt>
                <c:pt idx="4">
                  <c:v>53.2</c:v>
                </c:pt>
                <c:pt idx="5">
                  <c:v>46.9</c:v>
                </c:pt>
                <c:pt idx="6">
                  <c:v>50.2</c:v>
                </c:pt>
                <c:pt idx="7">
                  <c:v>33.700000000000003</c:v>
                </c:pt>
                <c:pt idx="8">
                  <c:v>31.5</c:v>
                </c:pt>
                <c:pt idx="9">
                  <c:v>35.700000000000003</c:v>
                </c:pt>
              </c:numCache>
            </c:numRef>
          </c:val>
          <c:smooth val="0"/>
          <c:extLst>
            <c:ext xmlns:c16="http://schemas.microsoft.com/office/drawing/2014/chart" uri="{C3380CC4-5D6E-409C-BE32-E72D297353CC}">
              <c16:uniqueId val="{00000004-9BA3-486F-85AB-094017604C1C}"/>
            </c:ext>
          </c:extLst>
        </c:ser>
        <c:dLbls>
          <c:showLegendKey val="0"/>
          <c:showVal val="0"/>
          <c:showCatName val="0"/>
          <c:showSerName val="0"/>
          <c:showPercent val="0"/>
          <c:showBubbleSize val="0"/>
        </c:dLbls>
        <c:marker val="1"/>
        <c:smooth val="0"/>
        <c:axId val="1932374080"/>
        <c:axId val="1948010656"/>
        <c:extLst>
          <c:ext xmlns:c15="http://schemas.microsoft.com/office/drawing/2012/chart" uri="{02D57815-91ED-43cb-92C2-25804820EDAC}">
            <c15:filteredLineSeries>
              <c15:ser>
                <c:idx val="0"/>
                <c:order val="0"/>
                <c:tx>
                  <c:strRef>
                    <c:extLst>
                      <c:ext uri="{02D57815-91ED-43cb-92C2-25804820EDAC}">
                        <c15:formulaRef>
                          <c15:sqref>'8'!$B$3:$B$4</c15:sqref>
                        </c15:formulaRef>
                      </c:ext>
                    </c:extLst>
                    <c:strCache>
                      <c:ptCount val="2"/>
                      <c:pt idx="0">
                        <c:v>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extLst>
                      <c:ext uri="{02D57815-91ED-43cb-92C2-25804820EDAC}">
                        <c15:formulaRef>
                          <c15:sqref>'8'!$A$5:$A$14</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extLst>
                      <c:ext uri="{02D57815-91ED-43cb-92C2-25804820EDAC}">
                        <c15:formulaRef>
                          <c15:sqref>'8'!$B$5:$B$14</c15:sqref>
                        </c15:formulaRef>
                      </c:ext>
                    </c:extLst>
                    <c:numCache>
                      <c:formatCode>General</c:formatCode>
                      <c:ptCount val="10"/>
                      <c:pt idx="0">
                        <c:v>861</c:v>
                      </c:pt>
                      <c:pt idx="1">
                        <c:v>832</c:v>
                      </c:pt>
                      <c:pt idx="2">
                        <c:v>853</c:v>
                      </c:pt>
                      <c:pt idx="3">
                        <c:v>875</c:v>
                      </c:pt>
                      <c:pt idx="4">
                        <c:v>852</c:v>
                      </c:pt>
                      <c:pt idx="5">
                        <c:v>863</c:v>
                      </c:pt>
                      <c:pt idx="6">
                        <c:v>869</c:v>
                      </c:pt>
                      <c:pt idx="7">
                        <c:v>775</c:v>
                      </c:pt>
                      <c:pt idx="8">
                        <c:v>858</c:v>
                      </c:pt>
                      <c:pt idx="9">
                        <c:v>785</c:v>
                      </c:pt>
                    </c:numCache>
                  </c:numRef>
                </c:val>
                <c:smooth val="0"/>
                <c:extLst>
                  <c:ext xmlns:c16="http://schemas.microsoft.com/office/drawing/2014/chart" uri="{C3380CC4-5D6E-409C-BE32-E72D297353CC}">
                    <c16:uniqueId val="{00000005-9BA3-486F-85AB-094017604C1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'8'!$D$3:$D$4</c15:sqref>
                        </c15:formulaRef>
                      </c:ext>
                    </c:extLst>
                    <c:strCache>
                      <c:ptCount val="2"/>
                      <c:pt idx="0">
                        <c:v>Black</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extLst xmlns:c15="http://schemas.microsoft.com/office/drawing/2012/chart">
                      <c:ext xmlns:c15="http://schemas.microsoft.com/office/drawing/2012/chart" uri="{02D57815-91ED-43cb-92C2-25804820EDAC}">
                        <c15:formulaRef>
                          <c15:sqref>'8'!$A$5:$A$14</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extLst xmlns:c15="http://schemas.microsoft.com/office/drawing/2012/chart">
                      <c:ext xmlns:c15="http://schemas.microsoft.com/office/drawing/2012/chart" uri="{02D57815-91ED-43cb-92C2-25804820EDAC}">
                        <c15:formulaRef>
                          <c15:sqref>'8'!$D$5:$D$14</c15:sqref>
                        </c15:formulaRef>
                      </c:ext>
                    </c:extLst>
                    <c:numCache>
                      <c:formatCode>General</c:formatCode>
                      <c:ptCount val="10"/>
                      <c:pt idx="0">
                        <c:v>1703</c:v>
                      </c:pt>
                      <c:pt idx="1">
                        <c:v>1555</c:v>
                      </c:pt>
                      <c:pt idx="2">
                        <c:v>1542</c:v>
                      </c:pt>
                      <c:pt idx="3">
                        <c:v>1558</c:v>
                      </c:pt>
                      <c:pt idx="4">
                        <c:v>1589</c:v>
                      </c:pt>
                      <c:pt idx="5">
                        <c:v>1591</c:v>
                      </c:pt>
                      <c:pt idx="6">
                        <c:v>1564</c:v>
                      </c:pt>
                      <c:pt idx="7">
                        <c:v>1577</c:v>
                      </c:pt>
                      <c:pt idx="8">
                        <c:v>1525</c:v>
                      </c:pt>
                      <c:pt idx="9">
                        <c:v>1498</c:v>
                      </c:pt>
                    </c:numCache>
                  </c:numRef>
                </c:val>
                <c:smooth val="0"/>
                <c:extLst xmlns:c15="http://schemas.microsoft.com/office/drawing/2012/chart">
                  <c:ext xmlns:c16="http://schemas.microsoft.com/office/drawing/2014/chart" uri="{C3380CC4-5D6E-409C-BE32-E72D297353CC}">
                    <c16:uniqueId val="{00000006-9BA3-486F-85AB-094017604C1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'8'!$F$3:$F$4</c15:sqref>
                        </c15:formulaRef>
                      </c:ext>
                    </c:extLst>
                    <c:strCache>
                      <c:ptCount val="2"/>
                      <c:pt idx="0">
                        <c:v>Hispanic/Latinx</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extLst xmlns:c15="http://schemas.microsoft.com/office/drawing/2012/chart">
                      <c:ext xmlns:c15="http://schemas.microsoft.com/office/drawing/2012/chart" uri="{02D57815-91ED-43cb-92C2-25804820EDAC}">
                        <c15:formulaRef>
                          <c15:sqref>'8'!$A$5:$A$14</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extLst xmlns:c15="http://schemas.microsoft.com/office/drawing/2012/chart">
                      <c:ext xmlns:c15="http://schemas.microsoft.com/office/drawing/2012/chart" uri="{02D57815-91ED-43cb-92C2-25804820EDAC}">
                        <c15:formulaRef>
                          <c15:sqref>'8'!$F$5:$F$14</c15:sqref>
                        </c15:formulaRef>
                      </c:ext>
                    </c:extLst>
                    <c:numCache>
                      <c:formatCode>General</c:formatCode>
                      <c:ptCount val="10"/>
                      <c:pt idx="0">
                        <c:v>1629</c:v>
                      </c:pt>
                      <c:pt idx="1">
                        <c:v>1644</c:v>
                      </c:pt>
                      <c:pt idx="2">
                        <c:v>1703</c:v>
                      </c:pt>
                      <c:pt idx="3">
                        <c:v>1681</c:v>
                      </c:pt>
                      <c:pt idx="4">
                        <c:v>1761</c:v>
                      </c:pt>
                      <c:pt idx="5">
                        <c:v>1838</c:v>
                      </c:pt>
                      <c:pt idx="6">
                        <c:v>1844</c:v>
                      </c:pt>
                      <c:pt idx="7">
                        <c:v>1816</c:v>
                      </c:pt>
                      <c:pt idx="8">
                        <c:v>1823</c:v>
                      </c:pt>
                      <c:pt idx="9">
                        <c:v>1698</c:v>
                      </c:pt>
                    </c:numCache>
                  </c:numRef>
                </c:val>
                <c:smooth val="0"/>
                <c:extLst xmlns:c15="http://schemas.microsoft.com/office/drawing/2012/chart">
                  <c:ext xmlns:c16="http://schemas.microsoft.com/office/drawing/2014/chart" uri="{C3380CC4-5D6E-409C-BE32-E72D297353CC}">
                    <c16:uniqueId val="{00000007-9BA3-486F-85AB-094017604C1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'8'!$H$3:$H$4</c15:sqref>
                        </c15:formulaRef>
                      </c:ext>
                    </c:extLst>
                    <c:strCache>
                      <c:ptCount val="2"/>
                      <c:pt idx="0">
                        <c:v>Other Race</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extLst xmlns:c15="http://schemas.microsoft.com/office/drawing/2012/chart">
                      <c:ext xmlns:c15="http://schemas.microsoft.com/office/drawing/2012/chart" uri="{02D57815-91ED-43cb-92C2-25804820EDAC}">
                        <c15:formulaRef>
                          <c15:sqref>'8'!$A$5:$A$14</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extLst xmlns:c15="http://schemas.microsoft.com/office/drawing/2012/chart">
                      <c:ext xmlns:c15="http://schemas.microsoft.com/office/drawing/2012/chart" uri="{02D57815-91ED-43cb-92C2-25804820EDAC}">
                        <c15:formulaRef>
                          <c15:sqref>'8'!$H$5:$H$14</c15:sqref>
                        </c15:formulaRef>
                      </c:ext>
                    </c:extLst>
                    <c:numCache>
                      <c:formatCode>General</c:formatCode>
                      <c:ptCount val="10"/>
                      <c:pt idx="0">
                        <c:v>48</c:v>
                      </c:pt>
                      <c:pt idx="1">
                        <c:v>65</c:v>
                      </c:pt>
                      <c:pt idx="2">
                        <c:v>58</c:v>
                      </c:pt>
                      <c:pt idx="3">
                        <c:v>72</c:v>
                      </c:pt>
                      <c:pt idx="4">
                        <c:v>68</c:v>
                      </c:pt>
                      <c:pt idx="5">
                        <c:v>81</c:v>
                      </c:pt>
                      <c:pt idx="6">
                        <c:v>72</c:v>
                      </c:pt>
                      <c:pt idx="7">
                        <c:v>61</c:v>
                      </c:pt>
                      <c:pt idx="8">
                        <c:v>79</c:v>
                      </c:pt>
                      <c:pt idx="9">
                        <c:v>65</c:v>
                      </c:pt>
                    </c:numCache>
                  </c:numRef>
                </c:val>
                <c:smooth val="0"/>
                <c:extLst xmlns:c15="http://schemas.microsoft.com/office/drawing/2012/chart">
                  <c:ext xmlns:c16="http://schemas.microsoft.com/office/drawing/2014/chart" uri="{C3380CC4-5D6E-409C-BE32-E72D297353CC}">
                    <c16:uniqueId val="{00000008-9BA3-486F-85AB-094017604C1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'8'!$J$3:$J$4</c15:sqref>
                        </c15:formulaRef>
                      </c:ext>
                    </c:extLst>
                    <c:strCache>
                      <c:ptCount val="2"/>
                      <c:pt idx="0">
                        <c:v>Multi-race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extLst xmlns:c15="http://schemas.microsoft.com/office/drawing/2012/chart">
                      <c:ext xmlns:c15="http://schemas.microsoft.com/office/drawing/2012/chart" uri="{02D57815-91ED-43cb-92C2-25804820EDAC}">
                        <c15:formulaRef>
                          <c15:sqref>'8'!$A$5:$A$14</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extLst xmlns:c15="http://schemas.microsoft.com/office/drawing/2012/chart">
                      <c:ext xmlns:c15="http://schemas.microsoft.com/office/drawing/2012/chart" uri="{02D57815-91ED-43cb-92C2-25804820EDAC}">
                        <c15:formulaRef>
                          <c15:sqref>'8'!$J$5:$J$14</c15:sqref>
                        </c15:formulaRef>
                      </c:ext>
                    </c:extLst>
                    <c:numCache>
                      <c:formatCode>General</c:formatCode>
                      <c:ptCount val="10"/>
                      <c:pt idx="0">
                        <c:v>241</c:v>
                      </c:pt>
                      <c:pt idx="1">
                        <c:v>230</c:v>
                      </c:pt>
                      <c:pt idx="2">
                        <c:v>216</c:v>
                      </c:pt>
                      <c:pt idx="3">
                        <c:v>198</c:v>
                      </c:pt>
                      <c:pt idx="4">
                        <c:v>192</c:v>
                      </c:pt>
                      <c:pt idx="5">
                        <c:v>178</c:v>
                      </c:pt>
                      <c:pt idx="6">
                        <c:v>199</c:v>
                      </c:pt>
                      <c:pt idx="7">
                        <c:v>139</c:v>
                      </c:pt>
                      <c:pt idx="8">
                        <c:v>134</c:v>
                      </c:pt>
                      <c:pt idx="9">
                        <c:v>157</c:v>
                      </c:pt>
                    </c:numCache>
                  </c:numRef>
                </c:val>
                <c:smooth val="0"/>
                <c:extLst xmlns:c15="http://schemas.microsoft.com/office/drawing/2012/chart">
                  <c:ext xmlns:c16="http://schemas.microsoft.com/office/drawing/2014/chart" uri="{C3380CC4-5D6E-409C-BE32-E72D297353CC}">
                    <c16:uniqueId val="{00000009-9BA3-486F-85AB-094017604C1C}"/>
                  </c:ext>
                </c:extLst>
              </c15:ser>
            </c15:filteredLineSeries>
          </c:ext>
        </c:extLst>
      </c:lineChart>
      <c:catAx>
        <c:axId val="19323740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8010656"/>
        <c:crosses val="autoZero"/>
        <c:auto val="1"/>
        <c:lblAlgn val="ctr"/>
        <c:lblOffset val="100"/>
        <c:noMultiLvlLbl val="0"/>
      </c:catAx>
      <c:valAx>
        <c:axId val="194801065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a:solidFill>
                      <a:schemeClr val="tx1"/>
                    </a:solidFill>
                  </a:rPr>
                  <a:t>Rate</a:t>
                </a:r>
                <a:r>
                  <a:rPr lang="en-US" sz="1200" b="1" baseline="0">
                    <a:solidFill>
                      <a:schemeClr val="tx1"/>
                    </a:solidFill>
                  </a:rPr>
                  <a:t> per 100,000</a:t>
                </a:r>
                <a:endParaRPr lang="en-US" sz="1200" b="1">
                  <a:solidFill>
                    <a:schemeClr val="tx1"/>
                  </a:solidFill>
                </a:endParaRPr>
              </a:p>
            </c:rich>
          </c:tx>
          <c:layout>
            <c:manualLayout>
              <c:xMode val="edge"/>
              <c:yMode val="edge"/>
              <c:x val="0.16919528635746728"/>
              <c:y val="0.174388423960094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1932374080"/>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1200" b="0" i="0" u="none" strike="noStrike" kern="1200" baseline="0">
                <a:solidFill>
                  <a:sysClr val="windowText" lastClr="000000"/>
                </a:solidFill>
                <a:latin typeface="+mn-lt"/>
                <a:ea typeface="+mn-ea"/>
                <a:cs typeface="+mn-cs"/>
              </a:defRPr>
            </a:pPr>
            <a:endParaRPr lang="en-US"/>
          </a:p>
        </c:txPr>
      </c:dTable>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08731391547482"/>
          <c:y val="3.6888853381372176E-2"/>
          <c:w val="0.86002166920107959"/>
          <c:h val="0.81040317303576692"/>
        </c:manualLayout>
      </c:layout>
      <c:barChart>
        <c:barDir val="col"/>
        <c:grouping val="clustered"/>
        <c:varyColors val="0"/>
        <c:ser>
          <c:idx val="0"/>
          <c:order val="0"/>
          <c:tx>
            <c:strRef>
              <c:f>'9'!$A$20</c:f>
              <c:strCache>
                <c:ptCount val="1"/>
                <c:pt idx="0">
                  <c:v>New Diganoses</c:v>
                </c:pt>
              </c:strCache>
            </c:strRef>
          </c:tx>
          <c:spPr>
            <a:solidFill>
              <a:srgbClr val="003087"/>
            </a:solidFill>
            <a:ln>
              <a:noFill/>
            </a:ln>
            <a:effectLst/>
          </c:spPr>
          <c:invertIfNegative val="0"/>
          <c:cat>
            <c:strRef>
              <c:f>'9'!$B$18:$Y$19</c:f>
              <c:strCache>
                <c:ptCount val="12"/>
                <c:pt idx="0">
                  <c:v>0-9</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'9'!$B$20:$Y$20</c:f>
              <c:numCache>
                <c:formatCode>General</c:formatCode>
                <c:ptCount val="12"/>
                <c:pt idx="0">
                  <c:v>7</c:v>
                </c:pt>
                <c:pt idx="1">
                  <c:v>249</c:v>
                </c:pt>
                <c:pt idx="2">
                  <c:v>741</c:v>
                </c:pt>
                <c:pt idx="3">
                  <c:v>892</c:v>
                </c:pt>
                <c:pt idx="4">
                  <c:v>635</c:v>
                </c:pt>
                <c:pt idx="5">
                  <c:v>482</c:v>
                </c:pt>
                <c:pt idx="6">
                  <c:v>351</c:v>
                </c:pt>
                <c:pt idx="7">
                  <c:v>289</c:v>
                </c:pt>
                <c:pt idx="8">
                  <c:v>204</c:v>
                </c:pt>
                <c:pt idx="9">
                  <c:v>174</c:v>
                </c:pt>
                <c:pt idx="10">
                  <c:v>108</c:v>
                </c:pt>
                <c:pt idx="11">
                  <c:v>71</c:v>
                </c:pt>
              </c:numCache>
            </c:numRef>
          </c:val>
          <c:extLst>
            <c:ext xmlns:c16="http://schemas.microsoft.com/office/drawing/2014/chart" uri="{C3380CC4-5D6E-409C-BE32-E72D297353CC}">
              <c16:uniqueId val="{00000000-0201-4735-95DF-9488928776AF}"/>
            </c:ext>
          </c:extLst>
        </c:ser>
        <c:dLbls>
          <c:showLegendKey val="0"/>
          <c:showVal val="0"/>
          <c:showCatName val="0"/>
          <c:showSerName val="0"/>
          <c:showPercent val="0"/>
          <c:showBubbleSize val="0"/>
        </c:dLbls>
        <c:gapWidth val="219"/>
        <c:overlap val="-27"/>
        <c:axId val="2092256848"/>
        <c:axId val="1867382912"/>
      </c:barChart>
      <c:catAx>
        <c:axId val="20922568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Age Group</a:t>
                </a:r>
                <a:r>
                  <a:rPr lang="en-US" sz="1200" b="1" baseline="0" dirty="0">
                    <a:solidFill>
                      <a:schemeClr val="tx1"/>
                    </a:solidFill>
                  </a:rPr>
                  <a:t> (Years)*</a:t>
                </a:r>
                <a:endParaRPr lang="en-US" sz="1200" b="1" dirty="0">
                  <a:solidFill>
                    <a:schemeClr val="tx1"/>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7382912"/>
        <c:crosses val="autoZero"/>
        <c:auto val="1"/>
        <c:lblAlgn val="ctr"/>
        <c:lblOffset val="100"/>
        <c:noMultiLvlLbl val="0"/>
      </c:catAx>
      <c:valAx>
        <c:axId val="186738291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1" dirty="0">
                    <a:solidFill>
                      <a:schemeClr val="tx1"/>
                    </a:solidFill>
                  </a:rPr>
                  <a:t>New</a:t>
                </a:r>
                <a:r>
                  <a:rPr lang="en-US" sz="1200" b="1" baseline="0" dirty="0">
                    <a:solidFill>
                      <a:schemeClr val="tx1"/>
                    </a:solidFill>
                  </a:rPr>
                  <a:t> HIV Diagnoses</a:t>
                </a:r>
                <a:endParaRPr lang="en-US" sz="1200" b="1" dirty="0">
                  <a:solidFill>
                    <a:schemeClr val="tx1"/>
                  </a:solidFill>
                </a:endParaRPr>
              </a:p>
            </c:rich>
          </c:tx>
          <c:layout>
            <c:manualLayout>
              <c:xMode val="edge"/>
              <c:yMode val="edge"/>
              <c:x val="3.6111111111111108E-2"/>
              <c:y val="0.3171799358413531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2092256848"/>
        <c:crosses val="autoZero"/>
        <c:crossBetween val="between"/>
      </c:valAx>
      <c:dTable>
        <c:showHorzBorder val="1"/>
        <c:showVertBorder val="1"/>
        <c:showOutline val="1"/>
        <c:showKeys val="0"/>
        <c:spPr>
          <a:noFill/>
          <a:ln w="9525" cap="flat" cmpd="sng" algn="ctr">
            <a:solidFill>
              <a:schemeClr val="tx1"/>
            </a:solidFill>
            <a:round/>
          </a:ln>
          <a:effectLst/>
        </c:spPr>
        <c:txPr>
          <a:bodyPr rot="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en-US"/>
          </a:p>
        </c:txPr>
      </c:dTable>
      <c:spPr>
        <a:solidFill>
          <a:schemeClr val="bg1"/>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Rate</c:v>
          </c:tx>
          <c:spPr>
            <a:solidFill>
              <a:srgbClr val="002060"/>
            </a:solidFill>
            <a:ln>
              <a:noFill/>
            </a:ln>
            <a:effectLst/>
          </c:spPr>
          <c:invertIfNegative val="0"/>
          <c:cat>
            <c:strRef>
              <c:f>'10'!$A$3:$L$3</c:f>
              <c:strCache>
                <c:ptCount val="12"/>
                <c:pt idx="0">
                  <c:v>0-9</c:v>
                </c:pt>
                <c:pt idx="1">
                  <c:v>15-19</c:v>
                </c:pt>
                <c:pt idx="2">
                  <c:v>20-24</c:v>
                </c:pt>
                <c:pt idx="3">
                  <c:v>25-29</c:v>
                </c:pt>
                <c:pt idx="4">
                  <c:v>30-34</c:v>
                </c:pt>
                <c:pt idx="5">
                  <c:v>35-39</c:v>
                </c:pt>
                <c:pt idx="6">
                  <c:v>40-44</c:v>
                </c:pt>
                <c:pt idx="7">
                  <c:v>45-49</c:v>
                </c:pt>
                <c:pt idx="8">
                  <c:v>50-54</c:v>
                </c:pt>
                <c:pt idx="9">
                  <c:v>55-59</c:v>
                </c:pt>
                <c:pt idx="10">
                  <c:v>60-64</c:v>
                </c:pt>
                <c:pt idx="11">
                  <c:v>65+</c:v>
                </c:pt>
              </c:strCache>
            </c:strRef>
          </c:cat>
          <c:val>
            <c:numRef>
              <c:f>'10'!$A$4:$L$4</c:f>
              <c:numCache>
                <c:formatCode>0.0</c:formatCode>
                <c:ptCount val="12"/>
                <c:pt idx="0">
                  <c:v>0.2</c:v>
                </c:pt>
                <c:pt idx="1">
                  <c:v>12.1</c:v>
                </c:pt>
                <c:pt idx="2">
                  <c:v>37</c:v>
                </c:pt>
                <c:pt idx="3">
                  <c:v>41.1</c:v>
                </c:pt>
                <c:pt idx="4">
                  <c:v>30.2</c:v>
                </c:pt>
                <c:pt idx="5">
                  <c:v>23.3</c:v>
                </c:pt>
                <c:pt idx="6">
                  <c:v>18.7</c:v>
                </c:pt>
                <c:pt idx="7">
                  <c:v>15.6</c:v>
                </c:pt>
                <c:pt idx="8">
                  <c:v>12</c:v>
                </c:pt>
                <c:pt idx="9">
                  <c:v>10.1</c:v>
                </c:pt>
                <c:pt idx="10">
                  <c:v>7</c:v>
                </c:pt>
                <c:pt idx="11">
                  <c:v>1.9</c:v>
                </c:pt>
              </c:numCache>
            </c:numRef>
          </c:val>
          <c:extLst>
            <c:ext xmlns:c16="http://schemas.microsoft.com/office/drawing/2014/chart" uri="{C3380CC4-5D6E-409C-BE32-E72D297353CC}">
              <c16:uniqueId val="{00000000-83FC-4231-9DA6-AFAD35E20C17}"/>
            </c:ext>
          </c:extLst>
        </c:ser>
        <c:dLbls>
          <c:showLegendKey val="0"/>
          <c:showVal val="0"/>
          <c:showCatName val="0"/>
          <c:showSerName val="0"/>
          <c:showPercent val="0"/>
          <c:showBubbleSize val="0"/>
        </c:dLbls>
        <c:gapWidth val="219"/>
        <c:overlap val="-27"/>
        <c:axId val="1830829456"/>
        <c:axId val="1876884480"/>
      </c:barChart>
      <c:catAx>
        <c:axId val="183082945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b="1" i="0" baseline="0" dirty="0">
                    <a:effectLst/>
                  </a:rPr>
                  <a:t>Age Group (Years)*</a:t>
                </a:r>
                <a:endParaRPr lang="en-US" sz="1200" dirty="0">
                  <a:effectLst/>
                </a:endParaRPr>
              </a:p>
            </c:rich>
          </c:tx>
          <c:layout>
            <c:manualLayout>
              <c:xMode val="edge"/>
              <c:yMode val="edge"/>
              <c:x val="0.45410920293059598"/>
              <c:y val="0.9348201438848922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76884480"/>
        <c:crosses val="autoZero"/>
        <c:auto val="1"/>
        <c:lblAlgn val="ctr"/>
        <c:lblOffset val="100"/>
        <c:noMultiLvlLbl val="0"/>
      </c:catAx>
      <c:valAx>
        <c:axId val="1876884480"/>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US" b="1" i="0" baseline="0"/>
                  <a:t>Rate per 100,000</a:t>
                </a:r>
              </a:p>
            </c:rich>
          </c:tx>
          <c:layout>
            <c:manualLayout>
              <c:xMode val="edge"/>
              <c:yMode val="edge"/>
              <c:x val="7.4599004693903081E-3"/>
              <c:y val="0.29181283634509714"/>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lgn="ctr" rtl="0">
              <a:defRPr sz="1200" b="1" i="0" u="none" strike="noStrike" kern="1200" baseline="0">
                <a:solidFill>
                  <a:schemeClr val="tx1"/>
                </a:solidFill>
                <a:latin typeface="+mn-lt"/>
                <a:ea typeface="+mn-ea"/>
                <a:cs typeface="+mn-cs"/>
              </a:defRPr>
            </a:pPr>
            <a:endParaRPr lang="en-US"/>
          </a:p>
        </c:txPr>
        <c:crossAx val="1830829456"/>
        <c:crosses val="autoZero"/>
        <c:crossBetween val="between"/>
      </c:valAx>
      <c:dTable>
        <c:showHorzBorder val="1"/>
        <c:showVertBorder val="1"/>
        <c:showOutline val="1"/>
        <c:showKeys val="0"/>
        <c:spPr>
          <a:noFill/>
          <a:ln w="9525" cap="flat" cmpd="sng" algn="ctr">
            <a:solidFill>
              <a:schemeClr val="tx1"/>
            </a:solidFill>
            <a:round/>
          </a:ln>
          <a:effectLst/>
        </c:spPr>
        <c:txPr>
          <a:bodyPr rot="0" spcFirstLastPara="1" vertOverflow="ellipsis" vert="horz" wrap="square" anchor="ctr" anchorCtr="1"/>
          <a:lstStyle/>
          <a:p>
            <a:pPr rtl="0">
              <a:defRPr sz="1200" b="0" i="0" u="none" strike="noStrike" kern="1200" baseline="0">
                <a:solidFill>
                  <a:schemeClr val="tx1"/>
                </a:solidFill>
                <a:latin typeface="+mn-lt"/>
                <a:ea typeface="+mn-ea"/>
                <a:cs typeface="+mn-cs"/>
              </a:defRPr>
            </a:pPr>
            <a:endParaRPr lang="en-US"/>
          </a:p>
        </c:txPr>
      </c:dTable>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200" baseline="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639CC-DAF0-4182-92BF-C590C8B24077}" type="datetimeFigureOut">
              <a:rPr lang="en-US" smtClean="0"/>
              <a:t>5/20/2021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9F9E99-C22F-4041-A539-A34FCC8A1634}" type="slidenum">
              <a:rPr lang="en-US" smtClean="0"/>
              <a:t>‹#›</a:t>
            </a:fld>
            <a:endParaRPr lang="en-US"/>
          </a:p>
        </p:txBody>
      </p:sp>
    </p:spTree>
    <p:extLst>
      <p:ext uri="{BB962C8B-B14F-4D97-AF65-F5344CB8AC3E}">
        <p14:creationId xmlns:p14="http://schemas.microsoft.com/office/powerpoint/2010/main" val="1513168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marL="0" marR="0" lvl="0" indent="0" algn="r" defTabSz="931863" rtl="0" eaLnBrk="1" fontAlgn="auto" latinLnBrk="0" hangingPunct="1">
              <a:lnSpc>
                <a:spcPct val="100000"/>
              </a:lnSpc>
              <a:spcBef>
                <a:spcPct val="0"/>
              </a:spcBef>
              <a:spcAft>
                <a:spcPts val="0"/>
              </a:spcAft>
              <a:buClrTx/>
              <a:buSzTx/>
              <a:buFontTx/>
              <a:buNone/>
              <a:tabLst/>
              <a:defRPr/>
            </a:pPr>
            <a:fld id="{6D52A767-6AB0-4BE7-8FFE-133C262B2326}" type="slidenum">
              <a:rPr kumimoji="0" lang="en-US" alt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1863"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175718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E394CFA-4B41-4668-9BFF-00EEE016BD9B}" type="slidenum">
              <a:rPr kumimoji="0" lang="en-US" altLang="en-US" smtClean="0">
                <a:latin typeface="Times New Roman" pitchFamily="18" charset="0"/>
              </a:rPr>
              <a:pPr eaLnBrk="1" hangingPunct="1">
                <a:spcBef>
                  <a:spcPct val="0"/>
                </a:spcBef>
              </a:pPr>
              <a:t>11</a:t>
            </a:fld>
            <a:endParaRPr kumimoji="0" lang="en-US" altLang="en-US">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 </a:t>
            </a:r>
          </a:p>
          <a:p>
            <a:r>
              <a:rPr lang="en-US" dirty="0"/>
              <a:t>                                                                                                                                                                                                                                                                                                                                                                                                                                                                                                                                                                                                                                                                                                                                                                                                                                                                                                                           </a:t>
            </a:r>
          </a:p>
          <a:p>
            <a:endParaRPr lang="en-US" altLang="en-US" dirty="0">
              <a:latin typeface="Arial" pitchFamily="34" charset="0"/>
            </a:endParaRPr>
          </a:p>
        </p:txBody>
      </p:sp>
    </p:spTree>
    <p:extLst>
      <p:ext uri="{BB962C8B-B14F-4D97-AF65-F5344CB8AC3E}">
        <p14:creationId xmlns:p14="http://schemas.microsoft.com/office/powerpoint/2010/main" val="2910266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E394CFA-4B41-4668-9BFF-00EEE016BD9B}" type="slidenum">
              <a:rPr kumimoji="0" lang="en-US" altLang="en-US" smtClean="0">
                <a:latin typeface="Times New Roman" pitchFamily="18" charset="0"/>
              </a:rPr>
              <a:pPr eaLnBrk="1" hangingPunct="1">
                <a:spcBef>
                  <a:spcPct val="0"/>
                </a:spcBef>
              </a:pPr>
              <a:t>12</a:t>
            </a:fld>
            <a:endParaRPr kumimoji="0" lang="en-US" altLang="en-US">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ysClr val="windowText" lastClr="000000"/>
                </a:solidFill>
              </a:rPr>
              <a:t>Racial</a:t>
            </a:r>
            <a:r>
              <a:rPr lang="en-US" sz="1200" baseline="0" dirty="0">
                <a:solidFill>
                  <a:sysClr val="windowText" lastClr="000000"/>
                </a:solidFill>
              </a:rPr>
              <a:t> disparities in the rate of new HIV diagnoses persist despite the noteworthy decline in the rate of new HIV diagnoses among Black Texans. </a:t>
            </a:r>
          </a:p>
          <a:p>
            <a:r>
              <a:rPr lang="en-US" dirty="0"/>
              <a:t>                                                                                                                                                                                                                                                                                                                                                                                                                                                                                                                                                                                                                                                                                                                                                                                                                                                                                                                           </a:t>
            </a:r>
          </a:p>
          <a:p>
            <a:endParaRPr lang="en-US" altLang="en-US" dirty="0">
              <a:latin typeface="Arial" pitchFamily="34" charset="0"/>
            </a:endParaRPr>
          </a:p>
        </p:txBody>
      </p:sp>
    </p:spTree>
    <p:extLst>
      <p:ext uri="{BB962C8B-B14F-4D97-AF65-F5344CB8AC3E}">
        <p14:creationId xmlns:p14="http://schemas.microsoft.com/office/powerpoint/2010/main" val="1119181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02953D74-E2F9-43D3-874F-AE3E2D68924B}" type="slidenum">
              <a:rPr kumimoji="0" lang="en-US" altLang="en-US" smtClean="0">
                <a:latin typeface="Times New Roman" pitchFamily="18" charset="0"/>
              </a:rPr>
              <a:pPr eaLnBrk="1" hangingPunct="1">
                <a:spcBef>
                  <a:spcPct val="0"/>
                </a:spcBef>
              </a:pPr>
              <a:t>13</a:t>
            </a:fld>
            <a:endParaRPr kumimoji="0" lang="en-US" altLang="en-US">
              <a:latin typeface="Times New Roman" pitchFamily="18" charset="0"/>
            </a:endParaRPr>
          </a:p>
        </p:txBody>
      </p:sp>
      <p:sp>
        <p:nvSpPr>
          <p:cNvPr id="54275" name="Rectangle 2"/>
          <p:cNvSpPr>
            <a:spLocks noGrp="1" noRot="1" noChangeAspect="1" noChangeArrowheads="1" noTextEdit="1"/>
          </p:cNvSpPr>
          <p:nvPr>
            <p:ph type="sldImg"/>
          </p:nvPr>
        </p:nvSpPr>
        <p:spPr>
          <a:xfrm>
            <a:off x="411163" y="700088"/>
            <a:ext cx="6197600" cy="3486150"/>
          </a:xfrm>
          <a:ln w="12700" cap="flat"/>
        </p:spPr>
      </p:sp>
      <p:sp>
        <p:nvSpPr>
          <p:cNvPr id="54276" name="Rectangle 3"/>
          <p:cNvSpPr>
            <a:spLocks noGrp="1" noChangeArrowheads="1"/>
          </p:cNvSpPr>
          <p:nvPr>
            <p:ph type="body" idx="1"/>
          </p:nvPr>
        </p:nvSpPr>
        <p:spPr>
          <a:noFill/>
        </p:spPr>
        <p:txBody>
          <a:bodyPr lIns="92316" tIns="46968" rIns="92316" bIns="46968"/>
          <a:lstStyle/>
          <a:p>
            <a:endParaRPr lang="en-US" altLang="en-US" dirty="0">
              <a:latin typeface="Arial" pitchFamily="34" charset="0"/>
            </a:endParaRPr>
          </a:p>
        </p:txBody>
      </p:sp>
    </p:spTree>
    <p:extLst>
      <p:ext uri="{BB962C8B-B14F-4D97-AF65-F5344CB8AC3E}">
        <p14:creationId xmlns:p14="http://schemas.microsoft.com/office/powerpoint/2010/main" val="2056121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02953D74-E2F9-43D3-874F-AE3E2D68924B}" type="slidenum">
              <a:rPr kumimoji="0" lang="en-US" altLang="en-US" smtClean="0">
                <a:latin typeface="Times New Roman" pitchFamily="18" charset="0"/>
              </a:rPr>
              <a:pPr eaLnBrk="1" hangingPunct="1">
                <a:spcBef>
                  <a:spcPct val="0"/>
                </a:spcBef>
              </a:pPr>
              <a:t>14</a:t>
            </a:fld>
            <a:endParaRPr kumimoji="0" lang="en-US" altLang="en-US">
              <a:latin typeface="Times New Roman" pitchFamily="18" charset="0"/>
            </a:endParaRPr>
          </a:p>
        </p:txBody>
      </p:sp>
      <p:sp>
        <p:nvSpPr>
          <p:cNvPr id="54275" name="Rectangle 2"/>
          <p:cNvSpPr>
            <a:spLocks noGrp="1" noRot="1" noChangeAspect="1" noChangeArrowheads="1" noTextEdit="1"/>
          </p:cNvSpPr>
          <p:nvPr>
            <p:ph type="sldImg"/>
          </p:nvPr>
        </p:nvSpPr>
        <p:spPr>
          <a:xfrm>
            <a:off x="411163" y="700088"/>
            <a:ext cx="6197600" cy="3486150"/>
          </a:xfrm>
          <a:ln w="12700" cap="flat"/>
        </p:spPr>
      </p:sp>
      <p:sp>
        <p:nvSpPr>
          <p:cNvPr id="54276" name="Rectangle 3"/>
          <p:cNvSpPr>
            <a:spLocks noGrp="1" noChangeArrowheads="1"/>
          </p:cNvSpPr>
          <p:nvPr>
            <p:ph type="body" idx="1"/>
          </p:nvPr>
        </p:nvSpPr>
        <p:spPr>
          <a:noFill/>
        </p:spPr>
        <p:txBody>
          <a:bodyPr lIns="92316" tIns="46968" rIns="92316" bIns="46968"/>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higher rates of new HIV diagnosis are among those aged under 40, with 25-29 year-olds having the highest rates.                                                                                                                                                                                                                                                                                                                                                                                                                                                                                                                                                                                                                                                                                                                                                                                                                                                                                                                           </a:t>
            </a:r>
          </a:p>
          <a:p>
            <a:endParaRPr lang="en-US" altLang="en-US" dirty="0">
              <a:latin typeface="Arial" pitchFamily="34" charset="0"/>
            </a:endParaRPr>
          </a:p>
        </p:txBody>
      </p:sp>
    </p:spTree>
    <p:extLst>
      <p:ext uri="{BB962C8B-B14F-4D97-AF65-F5344CB8AC3E}">
        <p14:creationId xmlns:p14="http://schemas.microsoft.com/office/powerpoint/2010/main" val="1496162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02953D74-E2F9-43D3-874F-AE3E2D68924B}" type="slidenum">
              <a:rPr kumimoji="0" lang="en-US" altLang="en-US" smtClean="0">
                <a:latin typeface="Times New Roman" pitchFamily="18" charset="0"/>
              </a:rPr>
              <a:pPr eaLnBrk="1" hangingPunct="1">
                <a:spcBef>
                  <a:spcPct val="0"/>
                </a:spcBef>
              </a:pPr>
              <a:t>15</a:t>
            </a:fld>
            <a:endParaRPr kumimoji="0" lang="en-US" altLang="en-US">
              <a:latin typeface="Times New Roman" pitchFamily="18" charset="0"/>
            </a:endParaRPr>
          </a:p>
        </p:txBody>
      </p:sp>
      <p:sp>
        <p:nvSpPr>
          <p:cNvPr id="54275" name="Rectangle 2"/>
          <p:cNvSpPr>
            <a:spLocks noGrp="1" noRot="1" noChangeAspect="1" noChangeArrowheads="1" noTextEdit="1"/>
          </p:cNvSpPr>
          <p:nvPr>
            <p:ph type="sldImg"/>
          </p:nvPr>
        </p:nvSpPr>
        <p:spPr>
          <a:xfrm>
            <a:off x="411163" y="700088"/>
            <a:ext cx="6197600" cy="3486150"/>
          </a:xfrm>
          <a:ln w="12700" cap="flat"/>
        </p:spPr>
      </p:sp>
      <p:sp>
        <p:nvSpPr>
          <p:cNvPr id="54276" name="Rectangle 3"/>
          <p:cNvSpPr>
            <a:spLocks noGrp="1" noChangeArrowheads="1"/>
          </p:cNvSpPr>
          <p:nvPr>
            <p:ph type="body" idx="1"/>
          </p:nvPr>
        </p:nvSpPr>
        <p:spPr>
          <a:noFill/>
        </p:spPr>
        <p:txBody>
          <a:bodyPr lIns="92316" tIns="46968" rIns="92316" bIns="46968"/>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The majority of persons newly diagnosed with HIV are between the ages of 15-34.  Those 20-29 have the highest rates of new diagnosis.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solidFill>
                <a:sysClr val="windowText" lastClr="000000"/>
              </a:solidFill>
            </a:endParaRPr>
          </a:p>
          <a:p>
            <a:r>
              <a:rPr lang="en-US" dirty="0"/>
              <a:t>                                                                                                                                                                                                                                                                                                                                                                                                                                                                                                                                                                                                                                                                                                                                                                                                                                                                                                                           </a:t>
            </a:r>
          </a:p>
          <a:p>
            <a:endParaRPr lang="en-US" altLang="en-US" dirty="0">
              <a:latin typeface="Arial" pitchFamily="34" charset="0"/>
            </a:endParaRPr>
          </a:p>
        </p:txBody>
      </p:sp>
    </p:spTree>
    <p:extLst>
      <p:ext uri="{BB962C8B-B14F-4D97-AF65-F5344CB8AC3E}">
        <p14:creationId xmlns:p14="http://schemas.microsoft.com/office/powerpoint/2010/main" val="3132869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7ECDE128-967A-48CB-8674-7E6F89D525AF}" type="slidenum">
              <a:rPr kumimoji="0" lang="en-US" altLang="en-US" smtClean="0">
                <a:latin typeface="Times New Roman" pitchFamily="18" charset="0"/>
              </a:rPr>
              <a:pPr eaLnBrk="1" hangingPunct="1">
                <a:spcBef>
                  <a:spcPct val="0"/>
                </a:spcBef>
              </a:pPr>
              <a:t>16</a:t>
            </a:fld>
            <a:endParaRPr kumimoji="0" lang="en-US" altLang="en-US">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itchFamily="34" charset="0"/>
              </a:rPr>
              <a:t> </a:t>
            </a:r>
            <a:r>
              <a:rPr lang="en-US" dirty="0"/>
              <a:t>The percent of late diagnoses has steadily decreased in the past 10 years.                                                                                                                                                                                                                                                                                                                                                                                                                                                                                                                                                                                                                                                                                                                                                                                                                                                                                                                            </a:t>
            </a:r>
          </a:p>
          <a:p>
            <a:endParaRPr lang="en-US" altLang="en-US" dirty="0">
              <a:latin typeface="Arial" pitchFamily="34" charset="0"/>
            </a:endParaRPr>
          </a:p>
        </p:txBody>
      </p:sp>
    </p:spTree>
    <p:extLst>
      <p:ext uri="{BB962C8B-B14F-4D97-AF65-F5344CB8AC3E}">
        <p14:creationId xmlns:p14="http://schemas.microsoft.com/office/powerpoint/2010/main" val="3313578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U.S.-Mexico border region has the highest percent of late diagnosis.                                                                                                                                                                                                                                                                                                                                                                                                                                                                                                                                                                                                                                                                                                                                                                                                                                                                                                                            </a:t>
            </a:r>
          </a:p>
          <a:p>
            <a:endParaRPr lang="en-US" dirty="0"/>
          </a:p>
        </p:txBody>
      </p:sp>
      <p:sp>
        <p:nvSpPr>
          <p:cNvPr id="4" name="Slide Number Placeholder 3"/>
          <p:cNvSpPr>
            <a:spLocks noGrp="1"/>
          </p:cNvSpPr>
          <p:nvPr>
            <p:ph type="sldNum" sz="quarter" idx="10"/>
          </p:nvPr>
        </p:nvSpPr>
        <p:spPr/>
        <p:txBody>
          <a:bodyPr/>
          <a:lstStyle/>
          <a:p>
            <a:fld id="{D29F9E99-C22F-4041-A539-A34FCC8A1634}" type="slidenum">
              <a:rPr lang="en-US" smtClean="0"/>
              <a:t>17</a:t>
            </a:fld>
            <a:endParaRPr lang="en-US"/>
          </a:p>
        </p:txBody>
      </p:sp>
    </p:spTree>
    <p:extLst>
      <p:ext uri="{BB962C8B-B14F-4D97-AF65-F5344CB8AC3E}">
        <p14:creationId xmlns:p14="http://schemas.microsoft.com/office/powerpoint/2010/main" val="1849797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B1B46237-F999-48FE-A813-5D443A8C3A78}" type="slidenum">
              <a:rPr kumimoji="0" lang="en-US" altLang="en-US" smtClean="0">
                <a:latin typeface="Times New Roman" pitchFamily="18" charset="0"/>
              </a:rPr>
              <a:pPr eaLnBrk="1" hangingPunct="1">
                <a:spcBef>
                  <a:spcPct val="0"/>
                </a:spcBef>
              </a:pPr>
              <a:t>18</a:t>
            </a:fld>
            <a:endParaRPr kumimoji="0" lang="en-US" altLang="en-US">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70% of new HIV diagnoses were among MSM. This explains the large rate of HIV diagnosis disparity between Males and Females displayed in slide 11.</a:t>
            </a:r>
          </a:p>
          <a:p>
            <a:endParaRPr lang="en-US" altLang="en-US" dirty="0">
              <a:latin typeface="Arial" pitchFamily="34" charset="0"/>
            </a:endParaRPr>
          </a:p>
        </p:txBody>
      </p:sp>
    </p:spTree>
    <p:extLst>
      <p:ext uri="{BB962C8B-B14F-4D97-AF65-F5344CB8AC3E}">
        <p14:creationId xmlns:p14="http://schemas.microsoft.com/office/powerpoint/2010/main" val="687012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4726975F-FCEE-4C03-B838-9CD644CA8800}" type="slidenum">
              <a:rPr kumimoji="0" lang="en-US" altLang="en-US" smtClean="0">
                <a:latin typeface="Times New Roman" pitchFamily="18" charset="0"/>
              </a:rPr>
              <a:pPr eaLnBrk="1" hangingPunct="1">
                <a:spcBef>
                  <a:spcPct val="0"/>
                </a:spcBef>
              </a:pPr>
              <a:t>19</a:t>
            </a:fld>
            <a:endParaRPr kumimoji="0" lang="en-US" altLang="en-US">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lIns="91673" tIns="45837" rIns="91673" bIns="45837"/>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primary mode of transmission for Males and Females is sexual contact, with MSM representing 85% of new diagnoses among males and sex with males representing 83% of new diagnoses among females. </a:t>
            </a:r>
          </a:p>
          <a:p>
            <a:endParaRPr lang="en-US" altLang="en-US" dirty="0">
              <a:latin typeface="Arial" pitchFamily="34" charset="0"/>
            </a:endParaRPr>
          </a:p>
        </p:txBody>
      </p:sp>
    </p:spTree>
    <p:extLst>
      <p:ext uri="{BB962C8B-B14F-4D97-AF65-F5344CB8AC3E}">
        <p14:creationId xmlns:p14="http://schemas.microsoft.com/office/powerpoint/2010/main" val="3962405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4726975F-FCEE-4C03-B838-9CD644CA8800}" type="slidenum">
              <a:rPr kumimoji="0" lang="en-US" altLang="en-US" smtClean="0">
                <a:latin typeface="Times New Roman" pitchFamily="18" charset="0"/>
              </a:rPr>
              <a:pPr eaLnBrk="1" hangingPunct="1">
                <a:spcBef>
                  <a:spcPct val="0"/>
                </a:spcBef>
              </a:pPr>
              <a:t>20</a:t>
            </a:fld>
            <a:endParaRPr kumimoji="0" lang="en-US" altLang="en-US">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lIns="91673" tIns="45837" rIns="91673" bIns="45837"/>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proportion of new HIV diagnoses among Hispanic MSM increased between 2010 and 2019.                                                                                                                                                                                                                                                                                                                                                                                                                                                                                                                                                                                                                                                                                                                                                                                                                                                                                                                         </a:t>
            </a:r>
          </a:p>
          <a:p>
            <a:endParaRPr lang="en-US" altLang="en-US" dirty="0">
              <a:latin typeface="Arial" pitchFamily="34" charset="0"/>
            </a:endParaRPr>
          </a:p>
        </p:txBody>
      </p:sp>
    </p:spTree>
    <p:extLst>
      <p:ext uri="{BB962C8B-B14F-4D97-AF65-F5344CB8AC3E}">
        <p14:creationId xmlns:p14="http://schemas.microsoft.com/office/powerpoint/2010/main" val="28141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F9E99-C22F-4041-A539-A34FCC8A1634}" type="slidenum">
              <a:rPr lang="en-US" smtClean="0"/>
              <a:t>3</a:t>
            </a:fld>
            <a:endParaRPr lang="en-US"/>
          </a:p>
        </p:txBody>
      </p:sp>
    </p:spTree>
    <p:extLst>
      <p:ext uri="{BB962C8B-B14F-4D97-AF65-F5344CB8AC3E}">
        <p14:creationId xmlns:p14="http://schemas.microsoft.com/office/powerpoint/2010/main" val="2714902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4726975F-FCEE-4C03-B838-9CD644CA8800}" type="slidenum">
              <a:rPr kumimoji="0" lang="en-US" altLang="en-US" smtClean="0">
                <a:latin typeface="Times New Roman" pitchFamily="18" charset="0"/>
              </a:rPr>
              <a:pPr eaLnBrk="1" hangingPunct="1">
                <a:spcBef>
                  <a:spcPct val="0"/>
                </a:spcBef>
              </a:pPr>
              <a:t>21</a:t>
            </a:fld>
            <a:endParaRPr kumimoji="0" lang="en-US" altLang="en-US">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lIns="91673" tIns="45837" rIns="91673" bIns="45837"/>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majority of new HIV diagnoses by mode of transmission is MSM across all EMA/TGAs for 2019.                                                                                                                                                                                                                                                                                                                                                                                                                                                                                                                                                                                                                                                                                                                                                                                                                                                                                                                           </a:t>
            </a:r>
          </a:p>
          <a:p>
            <a:endParaRPr lang="en-US" altLang="en-US" dirty="0">
              <a:latin typeface="Arial" pitchFamily="34" charset="0"/>
            </a:endParaRPr>
          </a:p>
        </p:txBody>
      </p:sp>
    </p:spTree>
    <p:extLst>
      <p:ext uri="{BB962C8B-B14F-4D97-AF65-F5344CB8AC3E}">
        <p14:creationId xmlns:p14="http://schemas.microsoft.com/office/powerpoint/2010/main" val="1259874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i="0" u="none" strike="noStrike" kern="1200" baseline="0" dirty="0">
                <a:solidFill>
                  <a:schemeClr val="tx1"/>
                </a:solidFill>
                <a:latin typeface="+mn-lt"/>
                <a:ea typeface="+mn-ea"/>
                <a:cs typeface="+mn-cs"/>
              </a:rPr>
              <a:t>Federal Poverty Level : 45.1% of the people with new HIV diagnoses lived in census tracts where the percent of the population living in poverty was above the Texas average of 14.7%.</a:t>
            </a:r>
          </a:p>
          <a:p>
            <a:pPr marL="285750" indent="-285750">
              <a:buFont typeface="Arial" panose="020B0604020202020204" pitchFamily="34" charset="0"/>
              <a:buChar char="•"/>
            </a:pPr>
            <a:r>
              <a:rPr lang="en-US" sz="1200" b="0" i="0" u="none" strike="noStrike" kern="1200" baseline="0" dirty="0">
                <a:solidFill>
                  <a:schemeClr val="tx1"/>
                </a:solidFill>
                <a:latin typeface="+mn-lt"/>
                <a:ea typeface="+mn-ea"/>
                <a:cs typeface="+mn-cs"/>
              </a:rPr>
              <a:t>Less than High School Education: 50.6% of the new HIV diagnoses lived in census tracts where the percent of the population 25 years and older without high school diploma was above the Texas average of 16.3%.</a:t>
            </a:r>
          </a:p>
          <a:p>
            <a:pPr marL="285750" indent="-285750">
              <a:buFont typeface="Arial" panose="020B0604020202020204" pitchFamily="34" charset="0"/>
              <a:buChar char="•"/>
            </a:pPr>
            <a:r>
              <a:rPr lang="en-US" sz="1200" b="0" i="0" u="none" strike="noStrike" kern="1200" baseline="0" dirty="0">
                <a:solidFill>
                  <a:schemeClr val="tx1"/>
                </a:solidFill>
                <a:latin typeface="+mn-lt"/>
                <a:ea typeface="+mn-ea"/>
                <a:cs typeface="+mn-cs"/>
              </a:rPr>
              <a:t>Unemployed: 50.2% of the new HIV diagnoses lived in census tracts where the percent of residents in the labor force and unemployed was above the Texas average of 5.1%.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Without Insurance: 66.0% of the new HIV diagnoses lived in census tracts where the percent of residents that do not have health insurance was above the Texas average of 17.2%.</a:t>
            </a:r>
          </a:p>
          <a:p>
            <a:pPr marL="285750" indent="-285750">
              <a:buFont typeface="Arial" panose="020B0604020202020204" pitchFamily="34" charset="0"/>
              <a:buChar char="•"/>
            </a:pPr>
            <a:r>
              <a:rPr lang="en-US" sz="1200" b="0" i="0" u="none" strike="noStrike" kern="1200" baseline="0" dirty="0">
                <a:solidFill>
                  <a:schemeClr val="tx1"/>
                </a:solidFill>
                <a:latin typeface="+mn-lt"/>
                <a:ea typeface="+mn-ea"/>
                <a:cs typeface="+mn-cs"/>
              </a:rPr>
              <a:t>Median Household Income: 65.5% of the new HIV diagnoses lived in census tracts where the median household income was below the Texas annual median household income of $61,874 in 2019 inflation-adjusted dollars.</a:t>
            </a:r>
          </a:p>
          <a:p>
            <a:pPr marL="285750" indent="-2857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29F9E99-C22F-4041-A539-A34FCC8A1634}" type="slidenum">
              <a:rPr lang="en-US" smtClean="0"/>
              <a:t>22</a:t>
            </a:fld>
            <a:endParaRPr lang="en-US"/>
          </a:p>
        </p:txBody>
      </p:sp>
    </p:spTree>
    <p:extLst>
      <p:ext uri="{BB962C8B-B14F-4D97-AF65-F5344CB8AC3E}">
        <p14:creationId xmlns:p14="http://schemas.microsoft.com/office/powerpoint/2010/main" val="119789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0917828-8DB2-4E29-A42C-7B718D004B34}" type="slidenum">
              <a:rPr kumimoji="0" lang="en-US" altLang="en-US" smtClean="0">
                <a:latin typeface="Times New Roman" pitchFamily="18" charset="0"/>
              </a:rPr>
              <a:pPr eaLnBrk="1" hangingPunct="1">
                <a:spcBef>
                  <a:spcPct val="0"/>
                </a:spcBef>
              </a:pPr>
              <a:t>23</a:t>
            </a:fld>
            <a:endParaRPr kumimoji="0" lang="en-US" alt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1968649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around 50,000 more males than females living with HIV.</a:t>
            </a:r>
          </a:p>
          <a:p>
            <a:endParaRPr lang="en-US" dirty="0"/>
          </a:p>
        </p:txBody>
      </p:sp>
      <p:sp>
        <p:nvSpPr>
          <p:cNvPr id="4" name="Slide Number Placeholder 3"/>
          <p:cNvSpPr>
            <a:spLocks noGrp="1"/>
          </p:cNvSpPr>
          <p:nvPr>
            <p:ph type="sldNum" sz="quarter" idx="10"/>
          </p:nvPr>
        </p:nvSpPr>
        <p:spPr/>
        <p:txBody>
          <a:bodyPr/>
          <a:lstStyle/>
          <a:p>
            <a:fld id="{D29F9E99-C22F-4041-A539-A34FCC8A1634}" type="slidenum">
              <a:rPr lang="en-US" smtClean="0"/>
              <a:t>24</a:t>
            </a:fld>
            <a:endParaRPr lang="en-US"/>
          </a:p>
        </p:txBody>
      </p:sp>
    </p:spTree>
    <p:extLst>
      <p:ext uri="{BB962C8B-B14F-4D97-AF65-F5344CB8AC3E}">
        <p14:creationId xmlns:p14="http://schemas.microsoft.com/office/powerpoint/2010/main" val="3871536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more Black Texans living with HIV than any other race/ethnicity.                                                                                                                                                                                                                                                                                                                                                                                                                                                                                                                                                                                                                                                                                                                                                                                                                                                                                                                            </a:t>
            </a:r>
          </a:p>
          <a:p>
            <a:endParaRPr lang="en-US" dirty="0"/>
          </a:p>
        </p:txBody>
      </p:sp>
      <p:sp>
        <p:nvSpPr>
          <p:cNvPr id="4" name="Slide Number Placeholder 3"/>
          <p:cNvSpPr>
            <a:spLocks noGrp="1"/>
          </p:cNvSpPr>
          <p:nvPr>
            <p:ph type="sldNum" sz="quarter" idx="10"/>
          </p:nvPr>
        </p:nvSpPr>
        <p:spPr/>
        <p:txBody>
          <a:bodyPr/>
          <a:lstStyle/>
          <a:p>
            <a:fld id="{D29F9E99-C22F-4041-A539-A34FCC8A1634}" type="slidenum">
              <a:rPr lang="en-US" smtClean="0"/>
              <a:t>25</a:t>
            </a:fld>
            <a:endParaRPr lang="en-US"/>
          </a:p>
        </p:txBody>
      </p:sp>
    </p:spTree>
    <p:extLst>
      <p:ext uri="{BB962C8B-B14F-4D97-AF65-F5344CB8AC3E}">
        <p14:creationId xmlns:p14="http://schemas.microsoft.com/office/powerpoint/2010/main" val="3212722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Due to antiretroviral therapy people are living longer with HIV. The majority of people living with HIV are over 45 years of age.                                                                                                                                                                                                                                                                                                                                                                                                                                                                                                                                                                                                                                                                                                                                                                                                                                                                                                                           </a:t>
            </a:r>
          </a:p>
          <a:p>
            <a:endParaRPr lang="en-US" dirty="0"/>
          </a:p>
        </p:txBody>
      </p:sp>
      <p:sp>
        <p:nvSpPr>
          <p:cNvPr id="4" name="Slide Number Placeholder 3"/>
          <p:cNvSpPr>
            <a:spLocks noGrp="1"/>
          </p:cNvSpPr>
          <p:nvPr>
            <p:ph type="sldNum" sz="quarter" idx="10"/>
          </p:nvPr>
        </p:nvSpPr>
        <p:spPr/>
        <p:txBody>
          <a:bodyPr/>
          <a:lstStyle/>
          <a:p>
            <a:fld id="{D29F9E99-C22F-4041-A539-A34FCC8A1634}" type="slidenum">
              <a:rPr lang="en-US" smtClean="0"/>
              <a:t>26</a:t>
            </a:fld>
            <a:endParaRPr lang="en-US"/>
          </a:p>
        </p:txBody>
      </p:sp>
    </p:spTree>
    <p:extLst>
      <p:ext uri="{BB962C8B-B14F-4D97-AF65-F5344CB8AC3E}">
        <p14:creationId xmlns:p14="http://schemas.microsoft.com/office/powerpoint/2010/main" val="22750654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MSM comprised the majority of PLWH. </a:t>
            </a:r>
          </a:p>
          <a:p>
            <a:endParaRPr lang="en-US" dirty="0"/>
          </a:p>
        </p:txBody>
      </p:sp>
      <p:sp>
        <p:nvSpPr>
          <p:cNvPr id="4" name="Slide Number Placeholder 3"/>
          <p:cNvSpPr>
            <a:spLocks noGrp="1"/>
          </p:cNvSpPr>
          <p:nvPr>
            <p:ph type="sldNum" sz="quarter" idx="10"/>
          </p:nvPr>
        </p:nvSpPr>
        <p:spPr/>
        <p:txBody>
          <a:bodyPr/>
          <a:lstStyle/>
          <a:p>
            <a:fld id="{D29F9E99-C22F-4041-A539-A34FCC8A1634}" type="slidenum">
              <a:rPr lang="en-US" smtClean="0"/>
              <a:t>27</a:t>
            </a:fld>
            <a:endParaRPr lang="en-US"/>
          </a:p>
        </p:txBody>
      </p:sp>
    </p:spTree>
    <p:extLst>
      <p:ext uri="{BB962C8B-B14F-4D97-AF65-F5344CB8AC3E}">
        <p14:creationId xmlns:p14="http://schemas.microsoft.com/office/powerpoint/2010/main" val="414708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proportion of PLWH who are Hispanic/Latinx and Black MSM increased from 2010 but the overall population of PLWH has not changed dramatically in the past 10 years.</a:t>
            </a:r>
          </a:p>
        </p:txBody>
      </p:sp>
      <p:sp>
        <p:nvSpPr>
          <p:cNvPr id="4" name="Slide Number Placeholder 3"/>
          <p:cNvSpPr>
            <a:spLocks noGrp="1"/>
          </p:cNvSpPr>
          <p:nvPr>
            <p:ph type="sldNum" sz="quarter" idx="10"/>
          </p:nvPr>
        </p:nvSpPr>
        <p:spPr/>
        <p:txBody>
          <a:bodyPr/>
          <a:lstStyle/>
          <a:p>
            <a:fld id="{D29F9E99-C22F-4041-A539-A34FCC8A1634}" type="slidenum">
              <a:rPr lang="en-US" smtClean="0"/>
              <a:t>28</a:t>
            </a:fld>
            <a:endParaRPr lang="en-US"/>
          </a:p>
        </p:txBody>
      </p:sp>
    </p:spTree>
    <p:extLst>
      <p:ext uri="{BB962C8B-B14F-4D97-AF65-F5344CB8AC3E}">
        <p14:creationId xmlns:p14="http://schemas.microsoft.com/office/powerpoint/2010/main" val="15364951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0917828-8DB2-4E29-A42C-7B718D004B34}" type="slidenum">
              <a:rPr kumimoji="0" lang="en-US" altLang="en-US" smtClean="0">
                <a:latin typeface="Times New Roman" pitchFamily="18" charset="0"/>
              </a:rPr>
              <a:pPr eaLnBrk="1" hangingPunct="1">
                <a:spcBef>
                  <a:spcPct val="0"/>
                </a:spcBef>
              </a:pPr>
              <a:t>29</a:t>
            </a:fld>
            <a:endParaRPr kumimoji="0" lang="en-US" alt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3278590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0917828-8DB2-4E29-A42C-7B718D004B34}" type="slidenum">
              <a:rPr kumimoji="0" lang="en-US" altLang="en-US" smtClean="0">
                <a:latin typeface="Times New Roman" pitchFamily="18" charset="0"/>
              </a:rPr>
              <a:pPr eaLnBrk="1" hangingPunct="1">
                <a:spcBef>
                  <a:spcPct val="0"/>
                </a:spcBef>
              </a:pPr>
              <a:t>30</a:t>
            </a:fld>
            <a:endParaRPr kumimoji="0" lang="en-US" alt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diagnoses in Texas by county are highest among counties with the most populous cities. </a:t>
            </a:r>
          </a:p>
          <a:p>
            <a:endParaRPr lang="en-US" altLang="en-US" dirty="0">
              <a:latin typeface="Arial" pitchFamily="34" charset="0"/>
            </a:endParaRPr>
          </a:p>
        </p:txBody>
      </p:sp>
    </p:spTree>
    <p:extLst>
      <p:ext uri="{BB962C8B-B14F-4D97-AF65-F5344CB8AC3E}">
        <p14:creationId xmlns:p14="http://schemas.microsoft.com/office/powerpoint/2010/main" val="38352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9F9E99-C22F-4041-A539-A34FCC8A163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0011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0917828-8DB2-4E29-A42C-7B718D004B34}" type="slidenum">
              <a:rPr kumimoji="0" lang="en-US" altLang="en-US" smtClean="0">
                <a:latin typeface="Times New Roman" pitchFamily="18" charset="0"/>
              </a:rPr>
              <a:pPr eaLnBrk="1" hangingPunct="1">
                <a:spcBef>
                  <a:spcPct val="0"/>
                </a:spcBef>
              </a:pPr>
              <a:t>31</a:t>
            </a:fld>
            <a:endParaRPr kumimoji="0" lang="en-US" alt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Rates are highest along the border and east Texas.</a:t>
            </a:r>
          </a:p>
          <a:p>
            <a:endParaRPr lang="en-US" altLang="en-US" dirty="0">
              <a:latin typeface="Arial" pitchFamily="34" charset="0"/>
            </a:endParaRPr>
          </a:p>
        </p:txBody>
      </p:sp>
    </p:spTree>
    <p:extLst>
      <p:ext uri="{BB962C8B-B14F-4D97-AF65-F5344CB8AC3E}">
        <p14:creationId xmlns:p14="http://schemas.microsoft.com/office/powerpoint/2010/main" val="41547104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0917828-8DB2-4E29-A42C-7B718D004B34}" type="slidenum">
              <a:rPr kumimoji="0" lang="en-US" altLang="en-US" smtClean="0">
                <a:latin typeface="Times New Roman" pitchFamily="18" charset="0"/>
              </a:rPr>
              <a:pPr eaLnBrk="1" hangingPunct="1">
                <a:spcBef>
                  <a:spcPct val="0"/>
                </a:spcBef>
              </a:pPr>
              <a:t>32</a:t>
            </a:fld>
            <a:endParaRPr kumimoji="0" lang="en-US" alt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majority of people living with HIV are in the Dallas-Fort Worth area, Houston area, San Antonio area, and Austin area. </a:t>
            </a:r>
          </a:p>
          <a:p>
            <a:endParaRPr lang="en-US" altLang="en-US" dirty="0">
              <a:latin typeface="Arial" pitchFamily="34" charset="0"/>
            </a:endParaRPr>
          </a:p>
        </p:txBody>
      </p:sp>
    </p:spTree>
    <p:extLst>
      <p:ext uri="{BB962C8B-B14F-4D97-AF65-F5344CB8AC3E}">
        <p14:creationId xmlns:p14="http://schemas.microsoft.com/office/powerpoint/2010/main" val="2239795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0917828-8DB2-4E29-A42C-7B718D004B34}" type="slidenum">
              <a:rPr kumimoji="0" lang="en-US" altLang="en-US" smtClean="0">
                <a:latin typeface="Times New Roman" pitchFamily="18" charset="0"/>
              </a:rPr>
              <a:pPr eaLnBrk="1" hangingPunct="1">
                <a:spcBef>
                  <a:spcPct val="0"/>
                </a:spcBef>
              </a:pPr>
              <a:t>33</a:t>
            </a:fld>
            <a:endParaRPr kumimoji="0" lang="en-US" alt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4185219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0917828-8DB2-4E29-A42C-7B718D004B34}" type="slidenum">
              <a:rPr kumimoji="0" lang="en-US" altLang="en-US" smtClean="0">
                <a:latin typeface="Times New Roman" pitchFamily="18" charset="0"/>
              </a:rPr>
              <a:pPr eaLnBrk="1" hangingPunct="1">
                <a:spcBef>
                  <a:spcPct val="0"/>
                </a:spcBef>
              </a:pPr>
              <a:t>34</a:t>
            </a:fld>
            <a:endParaRPr kumimoji="0" lang="en-US" alt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3423567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 of the 97,844 Texans living with HIV by the end of 2019, 77% had at least one doctor’s visit or labs drawn. Out of the 75,048 Texans living with HIV who had at least one visit/lab, 70% were retained in care. And finally, out of the 68,887 Texans living with HIV who were retained in care, more than half (61%) have achieved viral suppression. </a:t>
            </a:r>
          </a:p>
          <a:p>
            <a:endParaRPr lang="en-US" dirty="0"/>
          </a:p>
        </p:txBody>
      </p:sp>
      <p:sp>
        <p:nvSpPr>
          <p:cNvPr id="4" name="Slide Number Placeholder 3"/>
          <p:cNvSpPr>
            <a:spLocks noGrp="1"/>
          </p:cNvSpPr>
          <p:nvPr>
            <p:ph type="sldNum" sz="quarter" idx="10"/>
          </p:nvPr>
        </p:nvSpPr>
        <p:spPr/>
        <p:txBody>
          <a:bodyPr/>
          <a:lstStyle/>
          <a:p>
            <a:fld id="{D29F9E99-C22F-4041-A539-A34FCC8A1634}" type="slidenum">
              <a:rPr lang="en-US" smtClean="0"/>
              <a:t>35</a:t>
            </a:fld>
            <a:endParaRPr lang="en-US"/>
          </a:p>
        </p:txBody>
      </p:sp>
    </p:spTree>
    <p:extLst>
      <p:ext uri="{BB962C8B-B14F-4D97-AF65-F5344CB8AC3E}">
        <p14:creationId xmlns:p14="http://schemas.microsoft.com/office/powerpoint/2010/main" val="1425687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F9E99-C22F-4041-A539-A34FCC8A1634}" type="slidenum">
              <a:rPr lang="en-US" smtClean="0"/>
              <a:t>36</a:t>
            </a:fld>
            <a:endParaRPr lang="en-US"/>
          </a:p>
        </p:txBody>
      </p:sp>
    </p:spTree>
    <p:extLst>
      <p:ext uri="{BB962C8B-B14F-4D97-AF65-F5344CB8AC3E}">
        <p14:creationId xmlns:p14="http://schemas.microsoft.com/office/powerpoint/2010/main" val="4593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E685151E-14CD-4C42-A547-005163FA0B83}" type="slidenum">
              <a:rPr kumimoji="0" lang="en-US" altLang="en-US" smtClean="0">
                <a:latin typeface="Times New Roman" pitchFamily="18" charset="0"/>
              </a:rPr>
              <a:pPr eaLnBrk="1" hangingPunct="1">
                <a:spcBef>
                  <a:spcPct val="0"/>
                </a:spcBef>
              </a:pPr>
              <a:t>5</a:t>
            </a:fld>
            <a:endParaRPr kumimoji="0" lang="en-US" altLang="en-US">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Effective treatment has extended the lifespans of people living with HIV (PLWH). As more persons living with HIV live longer, the number of PLWH continues to increase as additional persons are diagnosed. </a:t>
            </a:r>
            <a:endParaRPr lang="en-US" dirty="0"/>
          </a:p>
          <a:p>
            <a:endParaRPr lang="en-US" altLang="en-US" dirty="0">
              <a:latin typeface="Arial" pitchFamily="34" charset="0"/>
            </a:endParaRPr>
          </a:p>
        </p:txBody>
      </p:sp>
    </p:spTree>
    <p:extLst>
      <p:ext uri="{BB962C8B-B14F-4D97-AF65-F5344CB8AC3E}">
        <p14:creationId xmlns:p14="http://schemas.microsoft.com/office/powerpoint/2010/main" val="4214023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E685151E-14CD-4C42-A547-005163FA0B83}" type="slidenum">
              <a:rPr kumimoji="0" lang="en-US" altLang="en-US" smtClean="0">
                <a:latin typeface="Times New Roman" pitchFamily="18" charset="0"/>
              </a:rPr>
              <a:pPr eaLnBrk="1" hangingPunct="1">
                <a:spcBef>
                  <a:spcPct val="0"/>
                </a:spcBef>
              </a:pPr>
              <a:t>6</a:t>
            </a:fld>
            <a:endParaRPr kumimoji="0" lang="en-US" altLang="en-US">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r>
              <a:rPr lang="en-US" altLang="en-US" dirty="0">
                <a:latin typeface="Arial" pitchFamily="34" charset="0"/>
              </a:rPr>
              <a:t>HIV/AIDS-related deaths have continuously declined in the past 20 years.</a:t>
            </a:r>
          </a:p>
        </p:txBody>
      </p:sp>
    </p:spTree>
    <p:extLst>
      <p:ext uri="{BB962C8B-B14F-4D97-AF65-F5344CB8AC3E}">
        <p14:creationId xmlns:p14="http://schemas.microsoft.com/office/powerpoint/2010/main" val="37162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C0917828-8DB2-4E29-A42C-7B718D004B34}" type="slidenum">
              <a:rPr kumimoji="0" lang="en-US" altLang="en-US" smtClean="0">
                <a:latin typeface="Times New Roman" pitchFamily="18" charset="0"/>
              </a:rPr>
              <a:pPr eaLnBrk="1" hangingPunct="1">
                <a:spcBef>
                  <a:spcPct val="0"/>
                </a:spcBef>
              </a:pPr>
              <a:t>7</a:t>
            </a:fld>
            <a:endParaRPr kumimoji="0" lang="en-US" alt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193069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B75FF8E2-6FAB-4231-8E69-88707B2AC793}" type="slidenum">
              <a:rPr kumimoji="0" lang="en-US" altLang="en-US" smtClean="0">
                <a:latin typeface="Times New Roman" pitchFamily="18" charset="0"/>
              </a:rPr>
              <a:pPr eaLnBrk="1" hangingPunct="1">
                <a:spcBef>
                  <a:spcPct val="0"/>
                </a:spcBef>
              </a:pPr>
              <a:t>8</a:t>
            </a:fld>
            <a:endParaRPr kumimoji="0" lang="en-US" altLang="en-US">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The annual number of newly diagnosed HIV infections has remained constant for the last 10 years with a slight decrease in the rate of new diagnoses. </a:t>
            </a:r>
          </a:p>
          <a:p>
            <a:endParaRPr lang="en-US" altLang="en-US" dirty="0">
              <a:latin typeface="Arial" pitchFamily="34" charset="0"/>
            </a:endParaRPr>
          </a:p>
        </p:txBody>
      </p:sp>
    </p:spTree>
    <p:extLst>
      <p:ext uri="{BB962C8B-B14F-4D97-AF65-F5344CB8AC3E}">
        <p14:creationId xmlns:p14="http://schemas.microsoft.com/office/powerpoint/2010/main" val="2118642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B75FF8E2-6FAB-4231-8E69-88707B2AC793}" type="slidenum">
              <a:rPr kumimoji="0" lang="en-US" altLang="en-US" smtClean="0">
                <a:latin typeface="Times New Roman" pitchFamily="18" charset="0"/>
              </a:rPr>
              <a:pPr eaLnBrk="1" hangingPunct="1">
                <a:spcBef>
                  <a:spcPct val="0"/>
                </a:spcBef>
              </a:pPr>
              <a:t>9</a:t>
            </a:fld>
            <a:endParaRPr kumimoji="0" lang="en-US" altLang="en-US">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endParaRPr lang="en-US" altLang="en-US" dirty="0">
              <a:latin typeface="Arial" pitchFamily="34" charset="0"/>
            </a:endParaRPr>
          </a:p>
        </p:txBody>
      </p:sp>
    </p:spTree>
    <p:extLst>
      <p:ext uri="{BB962C8B-B14F-4D97-AF65-F5344CB8AC3E}">
        <p14:creationId xmlns:p14="http://schemas.microsoft.com/office/powerpoint/2010/main" val="2468041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1863" eaLnBrk="0" hangingPunct="0">
              <a:spcBef>
                <a:spcPct val="30000"/>
              </a:spcBef>
              <a:defRPr kumimoji="1" sz="1200">
                <a:solidFill>
                  <a:schemeClr val="tx1"/>
                </a:solidFill>
                <a:latin typeface="Arial" pitchFamily="34" charset="0"/>
              </a:defRPr>
            </a:lvl1pPr>
            <a:lvl2pPr marL="742950" indent="-285750" defTabSz="931863" eaLnBrk="0" hangingPunct="0">
              <a:spcBef>
                <a:spcPct val="30000"/>
              </a:spcBef>
              <a:defRPr kumimoji="1" sz="1200">
                <a:solidFill>
                  <a:schemeClr val="tx1"/>
                </a:solidFill>
                <a:latin typeface="Arial" pitchFamily="34" charset="0"/>
              </a:defRPr>
            </a:lvl2pPr>
            <a:lvl3pPr marL="1143000" indent="-228600" defTabSz="931863" eaLnBrk="0" hangingPunct="0">
              <a:spcBef>
                <a:spcPct val="30000"/>
              </a:spcBef>
              <a:defRPr kumimoji="1" sz="1200">
                <a:solidFill>
                  <a:schemeClr val="tx1"/>
                </a:solidFill>
                <a:latin typeface="Arial" pitchFamily="34" charset="0"/>
              </a:defRPr>
            </a:lvl3pPr>
            <a:lvl4pPr marL="1600200" indent="-228600" defTabSz="931863" eaLnBrk="0" hangingPunct="0">
              <a:spcBef>
                <a:spcPct val="30000"/>
              </a:spcBef>
              <a:defRPr kumimoji="1" sz="1200">
                <a:solidFill>
                  <a:schemeClr val="tx1"/>
                </a:solidFill>
                <a:latin typeface="Arial" pitchFamily="34" charset="0"/>
              </a:defRPr>
            </a:lvl4pPr>
            <a:lvl5pPr marL="2057400" indent="-228600" defTabSz="931863" eaLnBrk="0" hangingPunct="0">
              <a:spcBef>
                <a:spcPct val="30000"/>
              </a:spcBef>
              <a:defRPr kumimoji="1" sz="1200">
                <a:solidFill>
                  <a:schemeClr val="tx1"/>
                </a:solidFill>
                <a:latin typeface="Arial" pitchFamily="34" charset="0"/>
              </a:defRPr>
            </a:lvl5pPr>
            <a:lvl6pPr marL="2514600" indent="-228600" defTabSz="931863" eaLnBrk="0" fontAlgn="base" hangingPunct="0">
              <a:spcBef>
                <a:spcPct val="30000"/>
              </a:spcBef>
              <a:spcAft>
                <a:spcPct val="0"/>
              </a:spcAft>
              <a:defRPr kumimoji="1" sz="1200">
                <a:solidFill>
                  <a:schemeClr val="tx1"/>
                </a:solidFill>
                <a:latin typeface="Arial" pitchFamily="34" charset="0"/>
              </a:defRPr>
            </a:lvl6pPr>
            <a:lvl7pPr marL="2971800" indent="-228600" defTabSz="931863" eaLnBrk="0" fontAlgn="base" hangingPunct="0">
              <a:spcBef>
                <a:spcPct val="30000"/>
              </a:spcBef>
              <a:spcAft>
                <a:spcPct val="0"/>
              </a:spcAft>
              <a:defRPr kumimoji="1" sz="1200">
                <a:solidFill>
                  <a:schemeClr val="tx1"/>
                </a:solidFill>
                <a:latin typeface="Arial" pitchFamily="34" charset="0"/>
              </a:defRPr>
            </a:lvl7pPr>
            <a:lvl8pPr marL="3429000" indent="-228600" defTabSz="931863" eaLnBrk="0" fontAlgn="base" hangingPunct="0">
              <a:spcBef>
                <a:spcPct val="30000"/>
              </a:spcBef>
              <a:spcAft>
                <a:spcPct val="0"/>
              </a:spcAft>
              <a:defRPr kumimoji="1" sz="1200">
                <a:solidFill>
                  <a:schemeClr val="tx1"/>
                </a:solidFill>
                <a:latin typeface="Arial" pitchFamily="34" charset="0"/>
              </a:defRPr>
            </a:lvl8pPr>
            <a:lvl9pPr marL="3886200" indent="-228600" defTabSz="931863" eaLnBrk="0" fontAlgn="base" hangingPunct="0">
              <a:spcBef>
                <a:spcPct val="30000"/>
              </a:spcBef>
              <a:spcAft>
                <a:spcPct val="0"/>
              </a:spcAft>
              <a:defRPr kumimoji="1" sz="1200">
                <a:solidFill>
                  <a:schemeClr val="tx1"/>
                </a:solidFill>
                <a:latin typeface="Arial" pitchFamily="34" charset="0"/>
              </a:defRPr>
            </a:lvl9pPr>
          </a:lstStyle>
          <a:p>
            <a:pPr eaLnBrk="1" hangingPunct="1">
              <a:spcBef>
                <a:spcPct val="0"/>
              </a:spcBef>
            </a:pPr>
            <a:fld id="{B75FF8E2-6FAB-4231-8E69-88707B2AC793}" type="slidenum">
              <a:rPr kumimoji="0" lang="en-US" altLang="en-US" smtClean="0">
                <a:latin typeface="Times New Roman" pitchFamily="18" charset="0"/>
              </a:rPr>
              <a:pPr eaLnBrk="1" hangingPunct="1">
                <a:spcBef>
                  <a:spcPct val="0"/>
                </a:spcBef>
              </a:pPr>
              <a:t>10</a:t>
            </a:fld>
            <a:endParaRPr kumimoji="0" lang="en-US" altLang="en-US">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rate of new HIV diagnosis for males</a:t>
            </a:r>
            <a:r>
              <a:rPr lang="en-US" baseline="0" dirty="0"/>
              <a:t> </a:t>
            </a:r>
            <a:r>
              <a:rPr lang="en-US" dirty="0"/>
              <a:t>is nearly 5 times higher for males compared to females.                                                                                                                                                                                                                                                                                                                                                                                                                                                                                                                                                                                                                                                           </a:t>
            </a:r>
          </a:p>
          <a:p>
            <a:endParaRPr lang="en-US" altLang="en-US" dirty="0">
              <a:latin typeface="Arial" pitchFamily="34" charset="0"/>
            </a:endParaRPr>
          </a:p>
        </p:txBody>
      </p:sp>
    </p:spTree>
    <p:extLst>
      <p:ext uri="{BB962C8B-B14F-4D97-AF65-F5344CB8AC3E}">
        <p14:creationId xmlns:p14="http://schemas.microsoft.com/office/powerpoint/2010/main" val="35535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dirty="0"/>
          </a:p>
        </p:txBody>
      </p:sp>
    </p:spTree>
    <p:extLst>
      <p:ext uri="{BB962C8B-B14F-4D97-AF65-F5344CB8AC3E}">
        <p14:creationId xmlns:p14="http://schemas.microsoft.com/office/powerpoint/2010/main" val="374379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945894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603463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22234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4098674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517888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2564615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328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765140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2405863" y="1825625"/>
            <a:ext cx="434407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7009728" y="1825625"/>
            <a:ext cx="434407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838200" y="241300"/>
            <a:ext cx="10515600" cy="1325563"/>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838200" y="1690688"/>
            <a:ext cx="525780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6096000" y="1566863"/>
            <a:ext cx="6096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838200" y="2222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862014" y="27225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862014"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DBA92D-FCC2-48A1-8A3D-C92BCE8BE6E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F6F68FA-2583-4B95-8D25-580645123F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95FE495-09D8-428E-9C45-A3BF074E9950}"/>
              </a:ext>
            </a:extLst>
          </p:cNvPr>
          <p:cNvSpPr>
            <a:spLocks noGrp="1"/>
          </p:cNvSpPr>
          <p:nvPr>
            <p:ph type="sldNum" sz="quarter" idx="12"/>
          </p:nvPr>
        </p:nvSpPr>
        <p:spPr/>
        <p:txBody>
          <a:bodyPr/>
          <a:lstStyle/>
          <a:p>
            <a:fld id="{6B6B54E4-5A71-4511-84E9-33A1CA2A9EE3}" type="slidenum">
              <a:rPr lang="en-US" smtClean="0"/>
              <a:t>‹#›</a:t>
            </a:fld>
            <a:endParaRPr lang="en-US"/>
          </a:p>
        </p:txBody>
      </p:sp>
    </p:spTree>
    <p:extLst>
      <p:ext uri="{BB962C8B-B14F-4D97-AF65-F5344CB8AC3E}">
        <p14:creationId xmlns:p14="http://schemas.microsoft.com/office/powerpoint/2010/main" val="2289525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838200" y="180975"/>
            <a:ext cx="105156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839788" y="457200"/>
            <a:ext cx="3932237"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839788" y="1446213"/>
            <a:ext cx="3932237" cy="44227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5183188" y="1438275"/>
            <a:ext cx="617220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839788" y="457200"/>
            <a:ext cx="3932237"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839788" y="18288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5180012" y="16097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679382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3719823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66967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dirty="0"/>
          </a:p>
        </p:txBody>
      </p:sp>
    </p:spTree>
    <p:extLst>
      <p:ext uri="{BB962C8B-B14F-4D97-AF65-F5344CB8AC3E}">
        <p14:creationId xmlns:p14="http://schemas.microsoft.com/office/powerpoint/2010/main" val="282763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2327564" y="1857375"/>
            <a:ext cx="4405946"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2327563" y="2505075"/>
            <a:ext cx="440594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6949440" y="1857375"/>
            <a:ext cx="4405948" cy="647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6949440" y="2505075"/>
            <a:ext cx="440594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Layout">
    <p:bg>
      <p:bgPr>
        <a:gradFill>
          <a:gsLst>
            <a:gs pos="0">
              <a:srgbClr val="556A7E"/>
            </a:gs>
            <a:gs pos="35000">
              <a:srgbClr val="556A7E"/>
            </a:gs>
            <a:gs pos="100000">
              <a:srgbClr val="333333"/>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title="&quot;&quot;">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1762297"/>
            <a:ext cx="10515600" cy="1971503"/>
          </a:xfrm>
          <a:ln w="63500">
            <a:solidFill>
              <a:schemeClr val="bg1"/>
            </a:solidFill>
          </a:ln>
        </p:spPr>
        <p:txBody>
          <a:bodyPr anchor="ctr" anchorCtr="0">
            <a:normAutofit/>
          </a:bodyPr>
          <a:lstStyle>
            <a:lvl1pPr algn="ctr">
              <a:defRPr sz="66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9"/>
            <a:ext cx="10515600" cy="544878"/>
          </a:xfrm>
        </p:spPr>
        <p:txBody>
          <a:bodyPr>
            <a:normAutofit/>
          </a:bodyPr>
          <a:lstStyle>
            <a:lvl1pPr marL="0" indent="0" algn="ctr">
              <a:buNone/>
              <a:defRPr sz="32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ext Placeholder 5">
            <a:extLst>
              <a:ext uri="{FF2B5EF4-FFF2-40B4-BE49-F238E27FC236}">
                <a16:creationId xmlns:a16="http://schemas.microsoft.com/office/drawing/2014/main" id="{DBBC5130-6735-419A-B1B8-C36EA21FC405}"/>
              </a:ext>
            </a:extLst>
          </p:cNvPr>
          <p:cNvSpPr>
            <a:spLocks noGrp="1"/>
          </p:cNvSpPr>
          <p:nvPr>
            <p:ph type="body" sz="quarter" idx="10" hasCustomPrompt="1"/>
          </p:nvPr>
        </p:nvSpPr>
        <p:spPr>
          <a:xfrm>
            <a:off x="838200" y="4432300"/>
            <a:ext cx="10509250" cy="727075"/>
          </a:xfrm>
        </p:spPr>
        <p:txBody>
          <a:bodyPr>
            <a:normAutofit/>
          </a:bodyPr>
          <a:lstStyle>
            <a:lvl1pPr marL="0" indent="0" algn="ctr">
              <a:buNone/>
              <a:defRPr sz="1800" b="1">
                <a:solidFill>
                  <a:schemeClr val="bg1"/>
                </a:solidFill>
              </a:defRPr>
            </a:lvl1pPr>
          </a:lstStyle>
          <a:p>
            <a:pPr lvl="0"/>
            <a:r>
              <a:rPr lang="en-US" dirty="0"/>
              <a:t>Presenter</a:t>
            </a:r>
          </a:p>
        </p:txBody>
      </p:sp>
      <p:cxnSp>
        <p:nvCxnSpPr>
          <p:cNvPr id="10" name="Straight Connector 22" title="&quot; &quot;">
            <a:extLst>
              <a:ext uri="{FF2B5EF4-FFF2-40B4-BE49-F238E27FC236}">
                <a16:creationId xmlns:a16="http://schemas.microsoft.com/office/drawing/2014/main" id="{C518FDB4-615D-4BD8-B84D-E2866EE4D7D0}"/>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641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59"/>
            <a:ext cx="12192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622" y="5979918"/>
            <a:ext cx="3236672"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831850" y="860611"/>
            <a:ext cx="105156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838200" y="3887608"/>
            <a:ext cx="10515600" cy="1500187"/>
          </a:xfrm>
        </p:spPr>
        <p:txBody>
          <a:bodyPr/>
          <a:lstStyle>
            <a:lvl1pPr marL="0" indent="0">
              <a:buNone/>
              <a:defRPr sz="240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7896225" y="6288648"/>
            <a:ext cx="4114800" cy="365125"/>
          </a:xfrm>
        </p:spPr>
        <p:txBody>
          <a:bodyPr anchor="b" anchorCtr="1"/>
          <a:lstStyle>
            <a:lvl1pPr>
              <a:defRPr sz="1800">
                <a:solidFill>
                  <a:schemeClr val="bg1"/>
                </a:solidFill>
              </a:defRPr>
            </a:lvl1pPr>
          </a:lstStyle>
          <a:p>
            <a:endParaRPr lang="en-US" dirty="0"/>
          </a:p>
        </p:txBody>
      </p:sp>
    </p:spTree>
    <p:extLst>
      <p:ext uri="{BB962C8B-B14F-4D97-AF65-F5344CB8AC3E}">
        <p14:creationId xmlns:p14="http://schemas.microsoft.com/office/powerpoint/2010/main" val="1828315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SHS Logo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30FFC8C-FFA4-4B32-A71B-6DF399E157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369" b="8164"/>
          <a:stretch/>
        </p:blipFill>
        <p:spPr>
          <a:xfrm>
            <a:off x="0" y="0"/>
            <a:ext cx="12192000" cy="6858000"/>
          </a:xfrm>
          <a:prstGeom prst="rect">
            <a:avLst/>
          </a:prstGeom>
          <a:ln>
            <a:noFill/>
          </a:ln>
        </p:spPr>
      </p:pic>
      <p:cxnSp>
        <p:nvCxnSpPr>
          <p:cNvPr id="8" name="Straight Connector 22" title="&quot; &quot;">
            <a:extLst>
              <a:ext uri="{FF2B5EF4-FFF2-40B4-BE49-F238E27FC236}">
                <a16:creationId xmlns:a16="http://schemas.microsoft.com/office/drawing/2014/main" id="{B0F96CC1-470A-4CE3-9A55-CB49B5FCDE62}"/>
              </a:ext>
            </a:extLst>
          </p:cNvPr>
          <p:cNvCxnSpPr>
            <a:cxnSpLocks noChangeShapeType="1"/>
          </p:cNvCxnSpPr>
          <p:nvPr userDrawn="1"/>
        </p:nvCxnSpPr>
        <p:spPr bwMode="auto">
          <a:xfrm>
            <a:off x="0" y="171256"/>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10" name="Picture 9" title="Texas Department of State Health Services logo">
            <a:extLst>
              <a:ext uri="{FF2B5EF4-FFF2-40B4-BE49-F238E27FC236}">
                <a16:creationId xmlns:a16="http://schemas.microsoft.com/office/drawing/2014/main" id="{A2B8BECE-B9F2-4BF8-901C-9069CB22B8A5}"/>
              </a:ext>
            </a:extLst>
          </p:cNvPr>
          <p:cNvPicPr>
            <a:picLocks noChangeAspect="1"/>
          </p:cNvPicPr>
          <p:nvPr userDrawn="1"/>
        </p:nvPicPr>
        <p:blipFill>
          <a:blip r:embed="rId3"/>
          <a:stretch>
            <a:fillRect/>
          </a:stretch>
        </p:blipFill>
        <p:spPr>
          <a:xfrm>
            <a:off x="1151715" y="2096908"/>
            <a:ext cx="9888569" cy="2664183"/>
          </a:xfrm>
          <a:prstGeom prst="rect">
            <a:avLst/>
          </a:prstGeom>
        </p:spPr>
      </p:pic>
    </p:spTree>
    <p:extLst>
      <p:ext uri="{BB962C8B-B14F-4D97-AF65-F5344CB8AC3E}">
        <p14:creationId xmlns:p14="http://schemas.microsoft.com/office/powerpoint/2010/main" val="7234937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mp;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F01F10DD-B56D-4580-8ED0-FA1631DEED4F}"/>
              </a:ext>
            </a:extLst>
          </p:cNvPr>
          <p:cNvSpPr>
            <a:spLocks noGrp="1"/>
          </p:cNvSpPr>
          <p:nvPr>
            <p:ph type="pic" sz="quarter" idx="14"/>
          </p:nvPr>
        </p:nvSpPr>
        <p:spPr>
          <a:xfrm>
            <a:off x="6229350" y="0"/>
            <a:ext cx="5962650" cy="6626578"/>
          </a:xfrm>
        </p:spPr>
        <p:txBody>
          <a:bodyPr/>
          <a:lstStyle/>
          <a:p>
            <a:r>
              <a:rPr lang="en-US"/>
              <a:t>Click icon to add picture</a:t>
            </a:r>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2293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2217067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hart Placeholder 4">
            <a:extLst>
              <a:ext uri="{FF2B5EF4-FFF2-40B4-BE49-F238E27FC236}">
                <a16:creationId xmlns:a16="http://schemas.microsoft.com/office/drawing/2014/main" id="{988DF98B-20B8-4A8B-B42A-3A01690B356B}"/>
              </a:ext>
            </a:extLst>
          </p:cNvPr>
          <p:cNvSpPr>
            <a:spLocks noGrp="1"/>
          </p:cNvSpPr>
          <p:nvPr>
            <p:ph type="chart" sz="quarter" idx="14"/>
          </p:nvPr>
        </p:nvSpPr>
        <p:spPr>
          <a:xfrm>
            <a:off x="6181725" y="365125"/>
            <a:ext cx="5781675" cy="5811838"/>
          </a:xfrm>
        </p:spPr>
        <p:txBody>
          <a:bodyPr/>
          <a:lstStyle/>
          <a:p>
            <a:r>
              <a:rPr lang="en-US"/>
              <a:t>Click icon to add chart</a:t>
            </a:r>
            <a:endParaRPr lang="en-US" dirty="0"/>
          </a:p>
        </p:txBody>
      </p:sp>
      <p:sp>
        <p:nvSpPr>
          <p:cNvPr id="11" name="Pentagon 9">
            <a:extLst>
              <a:ext uri="{FF2B5EF4-FFF2-40B4-BE49-F238E27FC236}">
                <a16:creationId xmlns:a16="http://schemas.microsoft.com/office/drawing/2014/main" id="{074A4DD4-1876-4878-9EFC-2A372FE3E4E6}"/>
              </a:ext>
            </a:extLst>
          </p:cNvPr>
          <p:cNvSpPr/>
          <p:nvPr userDrawn="1"/>
        </p:nvSpPr>
        <p:spPr>
          <a:xfrm>
            <a:off x="0" y="1881937"/>
            <a:ext cx="6181725"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6978192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and Smart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ABD5-C31F-46EC-9CD3-DED924A08517}"/>
              </a:ext>
            </a:extLst>
          </p:cNvPr>
          <p:cNvSpPr>
            <a:spLocks noGrp="1"/>
          </p:cNvSpPr>
          <p:nvPr>
            <p:ph type="title"/>
          </p:nvPr>
        </p:nvSpPr>
        <p:spPr>
          <a:xfrm>
            <a:off x="838200" y="365125"/>
            <a:ext cx="5181600" cy="1108807"/>
          </a:xfrm>
        </p:spPr>
        <p:txBody>
          <a:bodyPr/>
          <a:lstStyle>
            <a:lvl1pPr>
              <a:defRPr b="1">
                <a:solidFill>
                  <a:srgbClr val="003087"/>
                </a:solidFill>
                <a:latin typeface="+mn-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B133A63-C708-47BD-ACF4-8B6CB2BD3D06}"/>
              </a:ext>
            </a:extLst>
          </p:cNvPr>
          <p:cNvSpPr>
            <a:spLocks noGrp="1"/>
          </p:cNvSpPr>
          <p:nvPr>
            <p:ph type="subTitle" idx="13"/>
          </p:nvPr>
        </p:nvSpPr>
        <p:spPr>
          <a:xfrm>
            <a:off x="838200" y="1473932"/>
            <a:ext cx="5181600" cy="408005"/>
          </a:xfrm>
        </p:spPr>
        <p:txBody>
          <a:bodyPr/>
          <a:lstStyle>
            <a:lvl1pPr marL="0" indent="0" algn="l">
              <a:buNone/>
              <a:defRPr sz="2400" b="1">
                <a:solidFill>
                  <a:srgbClr val="3F57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Content Placeholder 2">
            <a:extLst>
              <a:ext uri="{FF2B5EF4-FFF2-40B4-BE49-F238E27FC236}">
                <a16:creationId xmlns:a16="http://schemas.microsoft.com/office/drawing/2014/main" id="{C9FC7437-CEE2-4D3D-ABFF-BA414C9612E1}"/>
              </a:ext>
            </a:extLst>
          </p:cNvPr>
          <p:cNvSpPr>
            <a:spLocks noGrp="1"/>
          </p:cNvSpPr>
          <p:nvPr>
            <p:ph sz="half" idx="1"/>
          </p:nvPr>
        </p:nvSpPr>
        <p:spPr>
          <a:xfrm>
            <a:off x="838200" y="2202023"/>
            <a:ext cx="5181600" cy="39749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martArt Placeholder 5">
            <a:extLst>
              <a:ext uri="{FF2B5EF4-FFF2-40B4-BE49-F238E27FC236}">
                <a16:creationId xmlns:a16="http://schemas.microsoft.com/office/drawing/2014/main" id="{93B84CD7-E3DE-4EAD-B020-8FA723115259}"/>
              </a:ext>
            </a:extLst>
          </p:cNvPr>
          <p:cNvSpPr>
            <a:spLocks noGrp="1"/>
          </p:cNvSpPr>
          <p:nvPr>
            <p:ph type="dgm" sz="quarter" idx="14"/>
          </p:nvPr>
        </p:nvSpPr>
        <p:spPr>
          <a:xfrm>
            <a:off x="6191250" y="365124"/>
            <a:ext cx="5899150" cy="5811837"/>
          </a:xfrm>
        </p:spPr>
        <p:txBody>
          <a:bodyPr/>
          <a:lstStyle/>
          <a:p>
            <a:r>
              <a:rPr lang="en-US"/>
              <a:t>Click icon to add SmartArt graphic</a:t>
            </a:r>
          </a:p>
        </p:txBody>
      </p:sp>
      <p:sp>
        <p:nvSpPr>
          <p:cNvPr id="11" name="Pentagon 9" title="&quot;&quot;">
            <a:extLst>
              <a:ext uri="{FF2B5EF4-FFF2-40B4-BE49-F238E27FC236}">
                <a16:creationId xmlns:a16="http://schemas.microsoft.com/office/drawing/2014/main" id="{074A4DD4-1876-4878-9EFC-2A372FE3E4E6}"/>
              </a:ext>
            </a:extLst>
          </p:cNvPr>
          <p:cNvSpPr/>
          <p:nvPr userDrawn="1"/>
        </p:nvSpPr>
        <p:spPr>
          <a:xfrm>
            <a:off x="0" y="1881937"/>
            <a:ext cx="6191250"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592101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B042E3-8A59-4CF8-BACD-284F3D6047A3}"/>
              </a:ext>
            </a:extLst>
          </p:cNvPr>
          <p:cNvSpPr>
            <a:spLocks noGrp="1"/>
          </p:cNvSpPr>
          <p:nvPr>
            <p:ph type="body" idx="1" hasCustomPrompt="1"/>
          </p:nvPr>
        </p:nvSpPr>
        <p:spPr>
          <a:xfrm>
            <a:off x="839788" y="1681163"/>
            <a:ext cx="5157787"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4" name="Content Placeholder 3">
            <a:extLst>
              <a:ext uri="{FF2B5EF4-FFF2-40B4-BE49-F238E27FC236}">
                <a16:creationId xmlns:a16="http://schemas.microsoft.com/office/drawing/2014/main" id="{43085664-0946-473B-868A-BEEF5B7049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B17778-023B-49CB-BE94-DEB9D1F32C95}"/>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rgbClr val="3F576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6" name="Content Placeholder 5">
            <a:extLst>
              <a:ext uri="{FF2B5EF4-FFF2-40B4-BE49-F238E27FC236}">
                <a16:creationId xmlns:a16="http://schemas.microsoft.com/office/drawing/2014/main" id="{D22EBC45-D549-45B7-9284-C4D9BD44FB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19752297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71F0F69E-33C8-46AD-AFE8-E682F31FDB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D6FD8CA6-BCA5-4C41-AE0B-6F8E3F3EF03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805082F-CA85-447C-980B-AF8AD0CF4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9554CB-67B2-405D-AA12-5203EF6BE27B}"/>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10" name="Pentagon 9" title="&quot;&quot;">
            <a:extLst>
              <a:ext uri="{FF2B5EF4-FFF2-40B4-BE49-F238E27FC236}">
                <a16:creationId xmlns:a16="http://schemas.microsoft.com/office/drawing/2014/main" id="{227EE276-2340-47AD-808D-8111F32104A8}"/>
              </a:ext>
            </a:extLst>
          </p:cNvPr>
          <p:cNvSpPr/>
          <p:nvPr userDrawn="1"/>
        </p:nvSpPr>
        <p:spPr>
          <a:xfrm>
            <a:off x="0" y="1633333"/>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12" name="Table Placeholder 11">
            <a:extLst>
              <a:ext uri="{FF2B5EF4-FFF2-40B4-BE49-F238E27FC236}">
                <a16:creationId xmlns:a16="http://schemas.microsoft.com/office/drawing/2014/main" id="{AE97D9D6-D5E6-4AB6-931A-C7DAD67FF1B1}"/>
              </a:ext>
            </a:extLst>
          </p:cNvPr>
          <p:cNvSpPr>
            <a:spLocks noGrp="1"/>
          </p:cNvSpPr>
          <p:nvPr>
            <p:ph type="tbl" sz="quarter" idx="13"/>
          </p:nvPr>
        </p:nvSpPr>
        <p:spPr>
          <a:xfrm>
            <a:off x="838201" y="1982479"/>
            <a:ext cx="10515599" cy="4165423"/>
          </a:xfrm>
        </p:spPr>
        <p:txBody>
          <a:bodyPr/>
          <a:lstStyle/>
          <a:p>
            <a:r>
              <a:rPr lang="en-US"/>
              <a:t>Click icon to add table</a:t>
            </a:r>
          </a:p>
        </p:txBody>
      </p:sp>
    </p:spTree>
    <p:extLst>
      <p:ext uri="{BB962C8B-B14F-4D97-AF65-F5344CB8AC3E}">
        <p14:creationId xmlns:p14="http://schemas.microsoft.com/office/powerpoint/2010/main" val="7433581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E5682-FAE2-42A3-AF81-49944D0B8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47DC5-63BB-42E8-BDA7-AA9FEFE752E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07C0EFE-8E38-48E6-9C30-91250D089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0EF709-0170-4F0E-8BA7-0BCC93770675}"/>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22392228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No Tit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D682CF4-D412-4779-B721-D677D66C32C5}"/>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Content Placeholder 6">
            <a:extLst>
              <a:ext uri="{FF2B5EF4-FFF2-40B4-BE49-F238E27FC236}">
                <a16:creationId xmlns:a16="http://schemas.microsoft.com/office/drawing/2014/main" id="{F3E62DF9-FC82-4F23-899A-C9F89F882958}"/>
              </a:ext>
            </a:extLst>
          </p:cNvPr>
          <p:cNvSpPr>
            <a:spLocks noGrp="1"/>
          </p:cNvSpPr>
          <p:nvPr>
            <p:ph sz="quarter" idx="13"/>
          </p:nvPr>
        </p:nvSpPr>
        <p:spPr>
          <a:xfrm>
            <a:off x="666750" y="742950"/>
            <a:ext cx="10858500" cy="537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22" title="&quot; &quot;">
            <a:extLst>
              <a:ext uri="{FF2B5EF4-FFF2-40B4-BE49-F238E27FC236}">
                <a16:creationId xmlns:a16="http://schemas.microsoft.com/office/drawing/2014/main" id="{F70E1DB0-FA35-4359-A511-0FFBC260B0CF}"/>
              </a:ext>
            </a:extLst>
          </p:cNvPr>
          <p:cNvCxnSpPr>
            <a:cxnSpLocks noChangeShapeType="1"/>
          </p:cNvCxnSpPr>
          <p:nvPr userDrawn="1"/>
        </p:nvCxnSpPr>
        <p:spPr bwMode="auto">
          <a:xfrm>
            <a:off x="0" y="161925"/>
            <a:ext cx="12192000" cy="0"/>
          </a:xfrm>
          <a:prstGeom prst="line">
            <a:avLst/>
          </a:prstGeom>
          <a:ln w="762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56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E3493D-3AC6-45EE-B19D-FE79522375D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62C2881-EB4F-4F07-A241-DA76ABA607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2DF5A-775D-4FC2-9C23-B06497E48DCB}"/>
              </a:ext>
            </a:extLst>
          </p:cNvPr>
          <p:cNvSpPr>
            <a:spLocks noGrp="1"/>
          </p:cNvSpPr>
          <p:nvPr>
            <p:ph type="sldNum" sz="quarter" idx="12"/>
          </p:nvPr>
        </p:nvSpPr>
        <p:spPr/>
        <p:txBody>
          <a:bodyPr/>
          <a:lstStyle/>
          <a:p>
            <a:fld id="{2AF131E7-C65A-4205-BD59-AD27FEB0E13B}" type="slidenum">
              <a:rPr lang="en-US" smtClean="0"/>
              <a:t>‹#›</a:t>
            </a:fld>
            <a:endParaRPr lang="en-US"/>
          </a:p>
        </p:txBody>
      </p:sp>
    </p:spTree>
    <p:extLst>
      <p:ext uri="{BB962C8B-B14F-4D97-AF65-F5344CB8AC3E}">
        <p14:creationId xmlns:p14="http://schemas.microsoft.com/office/powerpoint/2010/main" val="1620830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F2F2F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AC3F-E8C3-47D6-9C29-15820A7AE7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C4D5C3B-0D78-4F4C-9165-AB9D4B0FCC8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CBE6E-823D-4EB4-82C4-38F5D4B08B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253706-2B1F-4D77-B1DA-92FFBBA74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7F56-5FD6-4829-A5D1-8D275B647B90}"/>
              </a:ext>
            </a:extLst>
          </p:cNvPr>
          <p:cNvSpPr>
            <a:spLocks noGrp="1"/>
          </p:cNvSpPr>
          <p:nvPr>
            <p:ph type="sldNum" sz="quarter" idx="12"/>
          </p:nvPr>
        </p:nvSpPr>
        <p:spPr/>
        <p:txBody>
          <a:bodyPr/>
          <a:lstStyle/>
          <a:p>
            <a:fld id="{2AF131E7-C65A-4205-BD59-AD27FEB0E13B}" type="slidenum">
              <a:rPr lang="en-US" smtClean="0"/>
              <a:t>‹#›</a:t>
            </a:fld>
            <a:endParaRPr lang="en-US"/>
          </a:p>
        </p:txBody>
      </p:sp>
      <p:sp>
        <p:nvSpPr>
          <p:cNvPr id="7" name="Pentagon 9" title="&quot;&quot;">
            <a:extLst>
              <a:ext uri="{FF2B5EF4-FFF2-40B4-BE49-F238E27FC236}">
                <a16:creationId xmlns:a16="http://schemas.microsoft.com/office/drawing/2014/main" id="{7CC38CDD-64DC-4DFD-A53D-533ECED83431}"/>
              </a:ext>
            </a:extLst>
          </p:cNvPr>
          <p:cNvSpPr/>
          <p:nvPr userDrawn="1"/>
        </p:nvSpPr>
        <p:spPr>
          <a:xfrm>
            <a:off x="0" y="1696611"/>
            <a:ext cx="6581872"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Tree>
    <p:extLst>
      <p:ext uri="{BB962C8B-B14F-4D97-AF65-F5344CB8AC3E}">
        <p14:creationId xmlns:p14="http://schemas.microsoft.com/office/powerpoint/2010/main" val="30398608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164E6-53E6-4C17-9505-A6FCA3E39D5E}"/>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D921B36-5531-46A3-9266-BEDDE1FDCD3B}"/>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7949DB9-FD7D-49A5-B740-1A4B935CFAFA}"/>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B45C27B-A01C-4F3D-82B1-EDABC83888A6}"/>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A692A38-C809-478B-B00A-C78F66C42364}"/>
              </a:ext>
            </a:extLst>
          </p:cNvPr>
          <p:cNvSpPr>
            <a:spLocks noGrp="1"/>
          </p:cNvSpPr>
          <p:nvPr>
            <p:ph type="sldNum" sz="quarter" idx="12"/>
          </p:nvPr>
        </p:nvSpPr>
        <p:spPr/>
        <p:txBody>
          <a:bodyPr/>
          <a:lstStyle/>
          <a:p>
            <a:pPr>
              <a:defRPr/>
            </a:pPr>
            <a:fld id="{3AD5BB4C-A2C6-4BD7-AFFA-192554E05E3C}" type="slidenum">
              <a:rPr lang="en-US" smtClean="0"/>
              <a:pPr>
                <a:defRPr/>
              </a:pPr>
              <a:t>‹#›</a:t>
            </a:fld>
            <a:endParaRPr lang="en-US"/>
          </a:p>
        </p:txBody>
      </p:sp>
      <p:grpSp>
        <p:nvGrpSpPr>
          <p:cNvPr id="7" name="Group 2">
            <a:extLst>
              <a:ext uri="{FF2B5EF4-FFF2-40B4-BE49-F238E27FC236}">
                <a16:creationId xmlns:a16="http://schemas.microsoft.com/office/drawing/2014/main" id="{A403A65D-1B5D-483B-A8D9-65B8A207FDA3}"/>
              </a:ext>
            </a:extLst>
          </p:cNvPr>
          <p:cNvGrpSpPr>
            <a:grpSpLocks/>
          </p:cNvGrpSpPr>
          <p:nvPr userDrawn="1"/>
        </p:nvGrpSpPr>
        <p:grpSpPr bwMode="auto">
          <a:xfrm>
            <a:off x="0" y="0"/>
            <a:ext cx="12192000" cy="6858000"/>
            <a:chOff x="-6" y="-13"/>
            <a:chExt cx="5766" cy="4333"/>
          </a:xfrm>
        </p:grpSpPr>
        <p:sp>
          <p:nvSpPr>
            <p:cNvPr id="8" name="Rectangle 3">
              <a:extLst>
                <a:ext uri="{FF2B5EF4-FFF2-40B4-BE49-F238E27FC236}">
                  <a16:creationId xmlns:a16="http://schemas.microsoft.com/office/drawing/2014/main" id="{A5EAC1B9-FFDC-48D3-9291-81087D21FE1E}"/>
                </a:ext>
              </a:extLst>
            </p:cNvPr>
            <p:cNvSpPr>
              <a:spLocks noChangeArrowheads="1"/>
            </p:cNvSpPr>
            <p:nvPr userDrawn="1"/>
          </p:nvSpPr>
          <p:spPr bwMode="invGray">
            <a:xfrm>
              <a:off x="5549" y="0"/>
              <a:ext cx="211" cy="432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en-US" sz="1800"/>
            </a:p>
          </p:txBody>
        </p:sp>
        <p:sp>
          <p:nvSpPr>
            <p:cNvPr id="9" name="Freeform 4">
              <a:extLst>
                <a:ext uri="{FF2B5EF4-FFF2-40B4-BE49-F238E27FC236}">
                  <a16:creationId xmlns:a16="http://schemas.microsoft.com/office/drawing/2014/main" id="{B6ADC837-5C26-44C0-B073-8A53FF67D299}"/>
                </a:ext>
              </a:extLst>
            </p:cNvPr>
            <p:cNvSpPr>
              <a:spLocks/>
            </p:cNvSpPr>
            <p:nvPr userDrawn="1"/>
          </p:nvSpPr>
          <p:spPr bwMode="white">
            <a:xfrm>
              <a:off x="-6" y="2828"/>
              <a:ext cx="3625" cy="1492"/>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800"/>
            </a:p>
          </p:txBody>
        </p:sp>
        <p:sp>
          <p:nvSpPr>
            <p:cNvPr id="10" name="Freeform 5">
              <a:extLst>
                <a:ext uri="{FF2B5EF4-FFF2-40B4-BE49-F238E27FC236}">
                  <a16:creationId xmlns:a16="http://schemas.microsoft.com/office/drawing/2014/main" id="{F74D759C-404F-4AC0-9D66-B9342A18CE72}"/>
                </a:ext>
              </a:extLst>
            </p:cNvPr>
            <p:cNvSpPr>
              <a:spLocks/>
            </p:cNvSpPr>
            <p:nvPr userDrawn="1"/>
          </p:nvSpPr>
          <p:spPr bwMode="white">
            <a:xfrm>
              <a:off x="0" y="2405"/>
              <a:ext cx="5143" cy="1902"/>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1" name="Freeform 6">
              <a:extLst>
                <a:ext uri="{FF2B5EF4-FFF2-40B4-BE49-F238E27FC236}">
                  <a16:creationId xmlns:a16="http://schemas.microsoft.com/office/drawing/2014/main" id="{A5A3A662-185F-41B6-876C-97DB2EB70B5F}"/>
                </a:ext>
              </a:extLst>
            </p:cNvPr>
            <p:cNvSpPr>
              <a:spLocks/>
            </p:cNvSpPr>
            <p:nvPr userDrawn="1"/>
          </p:nvSpPr>
          <p:spPr bwMode="white">
            <a:xfrm>
              <a:off x="0" y="1982"/>
              <a:ext cx="5760" cy="2325"/>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2" name="Freeform 7">
              <a:extLst>
                <a:ext uri="{FF2B5EF4-FFF2-40B4-BE49-F238E27FC236}">
                  <a16:creationId xmlns:a16="http://schemas.microsoft.com/office/drawing/2014/main" id="{691CABAF-E454-44CD-96B3-EB75D40BF96C}"/>
                </a:ext>
              </a:extLst>
            </p:cNvPr>
            <p:cNvSpPr>
              <a:spLocks/>
            </p:cNvSpPr>
            <p:nvPr userDrawn="1"/>
          </p:nvSpPr>
          <p:spPr bwMode="white">
            <a:xfrm>
              <a:off x="0" y="1550"/>
              <a:ext cx="5760" cy="1573"/>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3" name="Freeform 8">
              <a:extLst>
                <a:ext uri="{FF2B5EF4-FFF2-40B4-BE49-F238E27FC236}">
                  <a16:creationId xmlns:a16="http://schemas.microsoft.com/office/drawing/2014/main" id="{A85E0B4C-6757-46F7-83BF-846BD5CAE575}"/>
                </a:ext>
              </a:extLst>
            </p:cNvPr>
            <p:cNvSpPr>
              <a:spLocks/>
            </p:cNvSpPr>
            <p:nvPr userDrawn="1"/>
          </p:nvSpPr>
          <p:spPr bwMode="white">
            <a:xfrm>
              <a:off x="0" y="1130"/>
              <a:ext cx="5760" cy="970"/>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4" name="Freeform 9">
              <a:extLst>
                <a:ext uri="{FF2B5EF4-FFF2-40B4-BE49-F238E27FC236}">
                  <a16:creationId xmlns:a16="http://schemas.microsoft.com/office/drawing/2014/main" id="{C9729522-E79B-4B1B-9D2C-AD750C625F33}"/>
                </a:ext>
              </a:extLst>
            </p:cNvPr>
            <p:cNvSpPr>
              <a:spLocks/>
            </p:cNvSpPr>
            <p:nvPr userDrawn="1"/>
          </p:nvSpPr>
          <p:spPr bwMode="white">
            <a:xfrm>
              <a:off x="0" y="-13"/>
              <a:ext cx="5760" cy="1060"/>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5" name="Freeform 10">
              <a:extLst>
                <a:ext uri="{FF2B5EF4-FFF2-40B4-BE49-F238E27FC236}">
                  <a16:creationId xmlns:a16="http://schemas.microsoft.com/office/drawing/2014/main" id="{9FB11280-CAE7-41E4-853F-D4D02779B40A}"/>
                </a:ext>
              </a:extLst>
            </p:cNvPr>
            <p:cNvSpPr>
              <a:spLocks/>
            </p:cNvSpPr>
            <p:nvPr userDrawn="1"/>
          </p:nvSpPr>
          <p:spPr bwMode="white">
            <a:xfrm>
              <a:off x="0" y="-13"/>
              <a:ext cx="5284" cy="673"/>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sp>
          <p:nvSpPr>
            <p:cNvPr id="16" name="Freeform 11">
              <a:extLst>
                <a:ext uri="{FF2B5EF4-FFF2-40B4-BE49-F238E27FC236}">
                  <a16:creationId xmlns:a16="http://schemas.microsoft.com/office/drawing/2014/main" id="{4A693BBA-F4F8-48DF-8E41-1CE517D27E63}"/>
                </a:ext>
              </a:extLst>
            </p:cNvPr>
            <p:cNvSpPr>
              <a:spLocks/>
            </p:cNvSpPr>
            <p:nvPr userDrawn="1"/>
          </p:nvSpPr>
          <p:spPr bwMode="white">
            <a:xfrm>
              <a:off x="0" y="-13"/>
              <a:ext cx="2884" cy="286"/>
            </a:xfrm>
            <a:custGeom>
              <a:avLst/>
              <a:gdLst>
                <a:gd name="T0" fmla="*/ 0 w 2884"/>
                <a:gd name="T1" fmla="*/ 0 h 286"/>
                <a:gd name="T2" fmla="*/ 0 w 2884"/>
                <a:gd name="T3" fmla="*/ 285 h 286"/>
                <a:gd name="T4" fmla="*/ 192 w 2884"/>
                <a:gd name="T5" fmla="*/ 285 h 286"/>
                <a:gd name="T6" fmla="*/ 384 w 2884"/>
                <a:gd name="T7" fmla="*/ 282 h 286"/>
                <a:gd name="T8" fmla="*/ 579 w 2884"/>
                <a:gd name="T9" fmla="*/ 276 h 286"/>
                <a:gd name="T10" fmla="*/ 789 w 2884"/>
                <a:gd name="T11" fmla="*/ 267 h 286"/>
                <a:gd name="T12" fmla="*/ 999 w 2884"/>
                <a:gd name="T13" fmla="*/ 258 h 286"/>
                <a:gd name="T14" fmla="*/ 1161 w 2884"/>
                <a:gd name="T15" fmla="*/ 246 h 286"/>
                <a:gd name="T16" fmla="*/ 1302 w 2884"/>
                <a:gd name="T17" fmla="*/ 234 h 286"/>
                <a:gd name="T18" fmla="*/ 1458 w 2884"/>
                <a:gd name="T19" fmla="*/ 222 h 286"/>
                <a:gd name="T20" fmla="*/ 1665 w 2884"/>
                <a:gd name="T21" fmla="*/ 201 h 286"/>
                <a:gd name="T22" fmla="*/ 1992 w 2884"/>
                <a:gd name="T23" fmla="*/ 159 h 286"/>
                <a:gd name="T24" fmla="*/ 2301 w 2884"/>
                <a:gd name="T25" fmla="*/ 117 h 286"/>
                <a:gd name="T26" fmla="*/ 2604 w 2884"/>
                <a:gd name="T27" fmla="*/ 60 h 286"/>
                <a:gd name="T28" fmla="*/ 288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800"/>
            </a:p>
          </p:txBody>
        </p:sp>
      </p:grpSp>
    </p:spTree>
    <p:extLst>
      <p:ext uri="{BB962C8B-B14F-4D97-AF65-F5344CB8AC3E}">
        <p14:creationId xmlns:p14="http://schemas.microsoft.com/office/powerpoint/2010/main" val="791775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5344" y="613102"/>
            <a:ext cx="8388457" cy="743000"/>
          </a:xfrm>
          <a:effectLst/>
        </p:spPr>
        <p:txBody>
          <a:bodyPr anchor="b">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961341" y="1677881"/>
            <a:ext cx="8423456" cy="4541951"/>
          </a:xfrm>
        </p:spPr>
        <p:txBody>
          <a:bodyPr>
            <a:normAutofit/>
          </a:bodyPr>
          <a:lstStyle>
            <a:lvl1pPr marL="346075" indent="-346075">
              <a:buFont typeface="+mj-lt"/>
              <a:buAutoNum type="arabicPeriod"/>
              <a:defRPr sz="2400"/>
            </a:lvl1pPr>
            <a:lvl2pPr marL="684213" indent="-344488">
              <a:buFont typeface="+mj-lt"/>
              <a:buAutoNum type="alphaLcPeriod"/>
              <a:defRPr sz="2400"/>
            </a:lvl2pPr>
            <a:lvl3pPr marL="1030288" indent="-339725">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1882067" y="6356353"/>
            <a:ext cx="1699333" cy="365125"/>
          </a:xfrm>
        </p:spPr>
        <p:txBody>
          <a:bodyPr/>
          <a:lstStyle/>
          <a:p>
            <a:pPr>
              <a:defRPr/>
            </a:pPr>
            <a:endParaRPr lang="en-US"/>
          </a:p>
        </p:txBody>
      </p:sp>
      <p:sp>
        <p:nvSpPr>
          <p:cNvPr id="6" name="Footer Placeholder 5"/>
          <p:cNvSpPr>
            <a:spLocks noGrp="1"/>
          </p:cNvSpPr>
          <p:nvPr>
            <p:ph type="ftr" sz="quarter" idx="11"/>
          </p:nvPr>
        </p:nvSpPr>
        <p:spPr>
          <a:xfrm>
            <a:off x="3879912" y="6356353"/>
            <a:ext cx="5125373" cy="365125"/>
          </a:xfrm>
        </p:spPr>
        <p:txBody>
          <a:bodyPr/>
          <a:lstStyle/>
          <a:p>
            <a:pPr>
              <a:defRPr/>
            </a:pPr>
            <a:endParaRPr lang="en-US"/>
          </a:p>
        </p:txBody>
      </p:sp>
      <p:sp>
        <p:nvSpPr>
          <p:cNvPr id="7" name="Slide Number Placeholder 6"/>
          <p:cNvSpPr>
            <a:spLocks noGrp="1"/>
          </p:cNvSpPr>
          <p:nvPr>
            <p:ph type="sldNum" sz="quarter" idx="12"/>
          </p:nvPr>
        </p:nvSpPr>
        <p:spPr>
          <a:xfrm>
            <a:off x="9303798" y="6356353"/>
            <a:ext cx="2050001" cy="365125"/>
          </a:xfrm>
        </p:spPr>
        <p:txBody>
          <a:bodyPr/>
          <a:lstStyle/>
          <a:p>
            <a:pPr>
              <a:defRPr/>
            </a:pPr>
            <a:fld id="{C88924D6-8F6D-4AAF-A7A7-EE6FED87B2E5}" type="slidenum">
              <a:rPr lang="en-US" smtClean="0"/>
              <a:pPr>
                <a:defRPr/>
              </a:pPr>
              <a:t>‹#›</a:t>
            </a:fld>
            <a:endParaRPr lang="en-US"/>
          </a:p>
        </p:txBody>
      </p:sp>
      <p:cxnSp>
        <p:nvCxnSpPr>
          <p:cNvPr id="10" name="Line 9"/>
          <p:cNvCxnSpPr/>
          <p:nvPr/>
        </p:nvCxnSpPr>
        <p:spPr>
          <a:xfrm flipV="1">
            <a:off x="2961340" y="1407912"/>
            <a:ext cx="8412480" cy="1788"/>
          </a:xfrm>
          <a:prstGeom prst="line">
            <a:avLst/>
          </a:prstGeom>
          <a:ln w="38100">
            <a:solidFill>
              <a:schemeClr val="accent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70611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8140" y="509003"/>
            <a:ext cx="8841193" cy="798296"/>
          </a:xfrm>
          <a:noFill/>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758141" y="1551074"/>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hasCustomPrompt="1"/>
          </p:nvPr>
        </p:nvSpPr>
        <p:spPr>
          <a:xfrm>
            <a:off x="2758140" y="2223450"/>
            <a:ext cx="8841193" cy="3418886"/>
          </a:xfrm>
          <a:noFill/>
        </p:spPr>
        <p:txBody>
          <a:bodyPr>
            <a:normAutofit/>
          </a:bodyPr>
          <a:lstStyle>
            <a:lvl1pPr marL="342900" indent="-342900">
              <a:buFont typeface="Arial" panose="020B0604020202020204" pitchFamily="34" charset="0"/>
              <a:buChar char="•"/>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 </a:t>
            </a:r>
          </a:p>
          <a:p>
            <a:pPr lvl="0"/>
            <a:r>
              <a:rPr lang="en-US" dirty="0"/>
              <a:t>Click to edit Master text styles </a:t>
            </a:r>
          </a:p>
          <a:p>
            <a:pPr lvl="0"/>
            <a:r>
              <a:rPr lang="en-US" dirty="0"/>
              <a:t>Click to edit Master text styles</a:t>
            </a:r>
          </a:p>
          <a:p>
            <a:pPr lvl="0"/>
            <a:r>
              <a:rPr lang="en-US" dirty="0"/>
              <a:t>Click to edit Master text styles</a:t>
            </a:r>
          </a:p>
        </p:txBody>
      </p:sp>
      <p:sp>
        <p:nvSpPr>
          <p:cNvPr id="4" name="Date Placeholder 3"/>
          <p:cNvSpPr>
            <a:spLocks noGrp="1"/>
          </p:cNvSpPr>
          <p:nvPr>
            <p:ph type="dt" sz="half" idx="10"/>
          </p:nvPr>
        </p:nvSpPr>
        <p:spPr>
          <a:xfrm>
            <a:off x="2758139" y="6352779"/>
            <a:ext cx="1711171" cy="365125"/>
          </a:xfrm>
        </p:spPr>
        <p:txBody>
          <a:bodyPr/>
          <a:lstStyle/>
          <a:p>
            <a:pPr>
              <a:defRPr/>
            </a:pPr>
            <a:endParaRPr lang="en-US"/>
          </a:p>
        </p:txBody>
      </p:sp>
      <p:sp>
        <p:nvSpPr>
          <p:cNvPr id="5" name="Footer Placeholder 4"/>
          <p:cNvSpPr>
            <a:spLocks noGrp="1"/>
          </p:cNvSpPr>
          <p:nvPr>
            <p:ph type="ftr" sz="quarter" idx="11"/>
          </p:nvPr>
        </p:nvSpPr>
        <p:spPr>
          <a:xfrm>
            <a:off x="4768860" y="6352779"/>
            <a:ext cx="4791721" cy="365125"/>
          </a:xfrm>
        </p:spPr>
        <p:txBody>
          <a:bodyPr/>
          <a:lstStyle/>
          <a:p>
            <a:pPr>
              <a:defRPr/>
            </a:pPr>
            <a:endParaRPr lang="en-US"/>
          </a:p>
        </p:txBody>
      </p:sp>
      <p:sp>
        <p:nvSpPr>
          <p:cNvPr id="6" name="Slide Number Placeholder 5"/>
          <p:cNvSpPr>
            <a:spLocks noGrp="1"/>
          </p:cNvSpPr>
          <p:nvPr>
            <p:ph type="sldNum" sz="quarter" idx="12"/>
          </p:nvPr>
        </p:nvSpPr>
        <p:spPr>
          <a:xfrm>
            <a:off x="9860131" y="6356353"/>
            <a:ext cx="1493668" cy="365125"/>
          </a:xfrm>
        </p:spPr>
        <p:txBody>
          <a:body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212902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1680837" y="43999"/>
            <a:ext cx="9672963" cy="1325563"/>
          </a:xfrm>
        </p:spPr>
        <p:txBody>
          <a:bodyPr/>
          <a:lstStyle>
            <a:lvl1pPr>
              <a:defRPr>
                <a:solidFill>
                  <a:schemeClr val="tx1"/>
                </a:solidFill>
              </a:defRPr>
            </a:lvl1pPr>
          </a:lstStyle>
          <a:p>
            <a:r>
              <a:rPr lang="en-US"/>
              <a:t>Click to edit Master title style</a:t>
            </a:r>
            <a:endParaRPr lang="en-US" dirty="0"/>
          </a:p>
        </p:txBody>
      </p:sp>
      <p:sp>
        <p:nvSpPr>
          <p:cNvPr id="7" name="Chart Placeholder 6"/>
          <p:cNvSpPr>
            <a:spLocks noGrp="1"/>
          </p:cNvSpPr>
          <p:nvPr>
            <p:ph type="chart" sz="quarter" idx="13"/>
          </p:nvPr>
        </p:nvSpPr>
        <p:spPr>
          <a:xfrm>
            <a:off x="1680838" y="478971"/>
            <a:ext cx="9672961" cy="5747207"/>
          </a:xfrm>
        </p:spPr>
        <p:txBody>
          <a:bodyPr anchor="ctr"/>
          <a:lstStyle>
            <a:lvl1pPr algn="ctr">
              <a:defRPr/>
            </a:lvl1pPr>
          </a:lstStyle>
          <a:p>
            <a:r>
              <a:rPr lang="en-US"/>
              <a:t>Click icon to add chart</a:t>
            </a:r>
            <a:endParaRPr lang="en-US" dirty="0"/>
          </a:p>
        </p:txBody>
      </p:sp>
      <p:sp>
        <p:nvSpPr>
          <p:cNvPr id="3" name="Date Placeholder 2"/>
          <p:cNvSpPr>
            <a:spLocks noGrp="1"/>
          </p:cNvSpPr>
          <p:nvPr>
            <p:ph type="dt" sz="half" idx="10"/>
          </p:nvPr>
        </p:nvSpPr>
        <p:spPr>
          <a:xfrm>
            <a:off x="1207363" y="6356353"/>
            <a:ext cx="1692676" cy="365125"/>
          </a:xfrm>
        </p:spPr>
        <p:txBody>
          <a:bodyPr/>
          <a:lstStyle/>
          <a:p>
            <a:pPr>
              <a:defRPr/>
            </a:pPr>
            <a:endParaRPr lang="en-US"/>
          </a:p>
        </p:txBody>
      </p:sp>
      <p:sp>
        <p:nvSpPr>
          <p:cNvPr id="4" name="Footer Placeholder 3"/>
          <p:cNvSpPr>
            <a:spLocks noGrp="1"/>
          </p:cNvSpPr>
          <p:nvPr>
            <p:ph type="ftr" sz="quarter" idx="11"/>
          </p:nvPr>
        </p:nvSpPr>
        <p:spPr>
          <a:xfrm>
            <a:off x="3184124" y="6356353"/>
            <a:ext cx="6285389" cy="365125"/>
          </a:xfrm>
        </p:spPr>
        <p:txBody>
          <a:bodyPr/>
          <a:lstStyle/>
          <a:p>
            <a:pPr>
              <a:defRPr/>
            </a:pPr>
            <a:endParaRPr lang="en-US"/>
          </a:p>
        </p:txBody>
      </p:sp>
      <p:sp>
        <p:nvSpPr>
          <p:cNvPr id="5" name="Slide Number Placeholder 4"/>
          <p:cNvSpPr>
            <a:spLocks noGrp="1"/>
          </p:cNvSpPr>
          <p:nvPr>
            <p:ph type="sldNum" sz="quarter" idx="12"/>
          </p:nvPr>
        </p:nvSpPr>
        <p:spPr>
          <a:xfrm>
            <a:off x="9753600" y="6356353"/>
            <a:ext cx="1600200" cy="365125"/>
          </a:xfrm>
        </p:spPr>
        <p:txBody>
          <a:body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1314368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197506"/>
            <a:ext cx="10515600" cy="1114960"/>
          </a:xfrm>
        </p:spPr>
        <p:txBody>
          <a:bodyPr anchor="b">
            <a:normAutofit/>
          </a:bodyPr>
          <a:lstStyle>
            <a:lvl1pPr algn="ctr">
              <a:defRPr sz="7000" b="1" baseline="0">
                <a:solidFill>
                  <a:schemeClr val="bg1"/>
                </a:solidFill>
              </a:defRPr>
            </a:lvl1pPr>
          </a:lstStyle>
          <a:p>
            <a:r>
              <a:rPr lang="en-US" dirty="0"/>
              <a:t>Thank you</a:t>
            </a:r>
          </a:p>
        </p:txBody>
      </p:sp>
      <p:sp>
        <p:nvSpPr>
          <p:cNvPr id="7" name="Text Placeholder 6"/>
          <p:cNvSpPr>
            <a:spLocks noGrp="1"/>
          </p:cNvSpPr>
          <p:nvPr>
            <p:ph type="body" sz="quarter" idx="13"/>
          </p:nvPr>
        </p:nvSpPr>
        <p:spPr>
          <a:xfrm>
            <a:off x="2098083" y="4580176"/>
            <a:ext cx="7884117" cy="1527661"/>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37DB919-CFB0-4306-B1C4-64503A240AA8}" type="slidenum">
              <a:rPr lang="en-US" smtClean="0"/>
              <a:pPr>
                <a:defRPr/>
              </a:pPr>
              <a:t>‹#›</a:t>
            </a:fld>
            <a:endParaRPr lang="en-US"/>
          </a:p>
        </p:txBody>
      </p:sp>
    </p:spTree>
    <p:extLst>
      <p:ext uri="{BB962C8B-B14F-4D97-AF65-F5344CB8AC3E}">
        <p14:creationId xmlns:p14="http://schemas.microsoft.com/office/powerpoint/2010/main" val="254671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2413000" y="409575"/>
            <a:ext cx="9472613"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265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B2DFC1C-47D0-4238-9973-F9E27DC563D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2277890"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6421784" y="2049463"/>
            <a:ext cx="4932016"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2286000" y="1894114"/>
            <a:ext cx="4357396" cy="432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6783355" y="1"/>
            <a:ext cx="54086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2286000" y="365125"/>
            <a:ext cx="4357397"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8610600" y="6356350"/>
            <a:ext cx="2743200" cy="365125"/>
          </a:xfrm>
          <a:prstGeom prst="rect">
            <a:avLst/>
          </a:prstGeom>
        </p:spPr>
        <p:txBody>
          <a:bodyPr/>
          <a:lstStyle/>
          <a:p>
            <a:fld id="{21EDE7A0-2A40-4843-A4BA-64BCA4242F6B}" type="slidenum">
              <a:rPr lang="en-US" smtClean="0"/>
              <a:t>‹#›</a:t>
            </a:fld>
            <a:endParaRPr lang="en-US"/>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pn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l="7951" t="11802" r="75174" b="3720"/>
          <a:stretch/>
        </p:blipFill>
        <p:spPr>
          <a:xfrm>
            <a:off x="1" y="0"/>
            <a:ext cx="220979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96066" y="1684927"/>
            <a:ext cx="11157734"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1" y="6647575"/>
            <a:ext cx="220979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75"/>
            <a:ext cx="220980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2405864" y="365125"/>
            <a:ext cx="8947935"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2405864" y="2236741"/>
            <a:ext cx="8452658"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305604" y="5289192"/>
            <a:ext cx="1598591" cy="1147959"/>
          </a:xfrm>
          <a:prstGeom prst="rect">
            <a:avLst/>
          </a:prstGeom>
        </p:spPr>
      </p:pic>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a:p>
        </p:txBody>
      </p:sp>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 id="2147483709" r:id="rId10"/>
    <p:sldLayoutId id="2147483711" r:id="rId11"/>
    <p:sldLayoutId id="2147483652" r:id="rId12"/>
    <p:sldLayoutId id="2147483672" r:id="rId13"/>
    <p:sldLayoutId id="2147483673" r:id="rId14"/>
    <p:sldLayoutId id="2147483653" r:id="rId15"/>
    <p:sldLayoutId id="2147483697" r:id="rId16"/>
    <p:sldLayoutId id="2147483702" r:id="rId17"/>
    <p:sldLayoutId id="2147483710" r:id="rId18"/>
  </p:sldLayoutIdLst>
  <p:hf hdr="0" ftr="0" dt="0"/>
  <p:txStyles>
    <p:titleStyle>
      <a:lvl1pPr algn="l" defTabSz="914400"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0" y="-24702"/>
            <a:ext cx="12192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6480961" y="513145"/>
            <a:ext cx="571104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0" y="365125"/>
            <a:ext cx="9481334"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838200" y="21113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 id="2147483713" r:id="rId9"/>
    <p:sldLayoutId id="2147483714" r:id="rId10"/>
    <p:sldLayoutId id="2147483715" r:id="rId11"/>
  </p:sldLayoutIdLst>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8443D7-7F30-4B8B-A2B9-80AFCA433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4033437-94B2-48B2-B9DF-D0A124C36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196B4-59A7-4F55-AB1F-E472546A9C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0ED6C522-DAE5-4E68-AFB5-CB47A0262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25248E-2126-4CBB-924B-FEEF06B72F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131E7-C65A-4205-BD59-AD27FEB0E13B}" type="slidenum">
              <a:rPr lang="en-US" smtClean="0"/>
              <a:t>‹#›</a:t>
            </a:fld>
            <a:endParaRPr lang="en-US"/>
          </a:p>
        </p:txBody>
      </p:sp>
      <p:pic>
        <p:nvPicPr>
          <p:cNvPr id="9" name="Picture 8">
            <a:extLst>
              <a:ext uri="{FF2B5EF4-FFF2-40B4-BE49-F238E27FC236}">
                <a16:creationId xmlns:a16="http://schemas.microsoft.com/office/drawing/2014/main" id="{0F482BAF-12B2-4620-96B5-33302AEFD9DE}"/>
              </a:ext>
            </a:extLst>
          </p:cNvPr>
          <p:cNvPicPr>
            <a:picLocks noChangeAspect="1"/>
          </p:cNvPicPr>
          <p:nvPr userDrawn="1"/>
        </p:nvPicPr>
        <p:blipFill rotWithShape="1">
          <a:blip r:embed="rId19">
            <a:extLst>
              <a:ext uri="{28A0092B-C50C-407E-A947-70E740481C1C}">
                <a14:useLocalDpi xmlns:a14="http://schemas.microsoft.com/office/drawing/2010/main" val="0"/>
              </a:ext>
            </a:extLst>
          </a:blip>
          <a:srcRect t="89614" b="8157"/>
          <a:stretch/>
        </p:blipFill>
        <p:spPr>
          <a:xfrm>
            <a:off x="0" y="6677025"/>
            <a:ext cx="12192000" cy="180975"/>
          </a:xfrm>
          <a:prstGeom prst="rect">
            <a:avLst/>
          </a:prstGeom>
          <a:ln>
            <a:noFill/>
          </a:ln>
        </p:spPr>
      </p:pic>
      <p:cxnSp>
        <p:nvCxnSpPr>
          <p:cNvPr id="10" name="Straight Connector 22" title="&quot; &quot;">
            <a:extLst>
              <a:ext uri="{FF2B5EF4-FFF2-40B4-BE49-F238E27FC236}">
                <a16:creationId xmlns:a16="http://schemas.microsoft.com/office/drawing/2014/main" id="{4242C5BE-DB79-4DCF-961F-CD36C176BAAD}"/>
              </a:ext>
            </a:extLst>
          </p:cNvPr>
          <p:cNvCxnSpPr>
            <a:cxnSpLocks noChangeShapeType="1"/>
          </p:cNvCxnSpPr>
          <p:nvPr userDrawn="1"/>
        </p:nvCxnSpPr>
        <p:spPr bwMode="auto">
          <a:xfrm>
            <a:off x="-1" y="6659554"/>
            <a:ext cx="12192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610836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hf hdr="0" ftr="0" dt="0"/>
  <p:txStyles>
    <p:titleStyle>
      <a:lvl1pPr algn="l" defTabSz="914400" rtl="0" eaLnBrk="1" latinLnBrk="0" hangingPunct="1">
        <a:lnSpc>
          <a:spcPct val="90000"/>
        </a:lnSpc>
        <a:spcBef>
          <a:spcPct val="0"/>
        </a:spcBef>
        <a:buNone/>
        <a:defRPr sz="4400" b="1" kern="1200">
          <a:solidFill>
            <a:srgbClr val="00308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9.emf"/><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11.emf"/><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dshs.texas.gov/hivstd/report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dshs.texas.gov/hivstd/reports/" TargetMode="External"/><Relationship Id="rId7" Type="http://schemas.openxmlformats.org/officeDocument/2006/relationships/hyperlink" Target="mailto:tbhivstddata@dshs.texas.gov"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hyperlink" Target="https://achievingtogethertx.org/" TargetMode="External"/><Relationship Id="rId5" Type="http://schemas.openxmlformats.org/officeDocument/2006/relationships/hyperlink" Target="http://healthdata.dshs.texas.gov/dashboard/diseases/people-living-with-hiv" TargetMode="External"/><Relationship Id="rId4" Type="http://schemas.openxmlformats.org/officeDocument/2006/relationships/hyperlink" Target="http://healthdata.dshs.texas.gov/dashboard/diseases/new-hiv-diagnoses-summary"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9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xfrm>
            <a:off x="9448800" y="6448425"/>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B0192123-DA3A-4F7E-866D-EF14F85945A9}" type="slidenum">
              <a:rPr lang="en-US" altLang="en-US" sz="1400">
                <a:latin typeface="Times New Roman" pitchFamily="18" charset="0"/>
              </a:rPr>
              <a:pPr eaLnBrk="1" hangingPunct="1">
                <a:spcBef>
                  <a:spcPct val="0"/>
                </a:spcBef>
                <a:buFontTx/>
                <a:buNone/>
              </a:pPr>
              <a:t>10</a:t>
            </a:fld>
            <a:endParaRPr lang="en-US" altLang="en-US" sz="1400">
              <a:latin typeface="Times New Roman" pitchFamily="18" charset="0"/>
            </a:endParaRPr>
          </a:p>
        </p:txBody>
      </p:sp>
      <p:sp>
        <p:nvSpPr>
          <p:cNvPr id="12291" name="Rectangle 2"/>
          <p:cNvSpPr>
            <a:spLocks noGrp="1" noChangeArrowheads="1"/>
          </p:cNvSpPr>
          <p:nvPr>
            <p:ph type="title"/>
          </p:nvPr>
        </p:nvSpPr>
        <p:spPr>
          <a:xfrm>
            <a:off x="2248208" y="239001"/>
            <a:ext cx="9670522" cy="1325563"/>
          </a:xfrm>
        </p:spPr>
        <p:txBody>
          <a:bodyPr>
            <a:noAutofit/>
          </a:bodyPr>
          <a:lstStyle/>
          <a:p>
            <a:pPr algn="ctr"/>
            <a:r>
              <a:rPr lang="en-US" sz="2800" dirty="0">
                <a:solidFill>
                  <a:schemeClr val="accent1"/>
                </a:solidFill>
              </a:rPr>
              <a:t>New HIV Diagnoses Rates by Sex at Birth and Year of Diagnosis, 2010-2019</a:t>
            </a:r>
            <a:endParaRPr lang="en-US" altLang="en-US" sz="3000" dirty="0">
              <a:solidFill>
                <a:schemeClr val="tx1"/>
              </a:solidFill>
              <a:latin typeface="Rockwell" panose="02060603020205020403" pitchFamily="18" charset="0"/>
            </a:endParaRPr>
          </a:p>
        </p:txBody>
      </p:sp>
      <p:graphicFrame>
        <p:nvGraphicFramePr>
          <p:cNvPr id="6" name="Chart 5">
            <a:extLst>
              <a:ext uri="{FF2B5EF4-FFF2-40B4-BE49-F238E27FC236}">
                <a16:creationId xmlns:a16="http://schemas.microsoft.com/office/drawing/2014/main" id="{88739F71-E352-4245-BC54-2D4924426625}"/>
              </a:ext>
            </a:extLst>
          </p:cNvPr>
          <p:cNvGraphicFramePr>
            <a:graphicFrameLocks/>
          </p:cNvGraphicFramePr>
          <p:nvPr>
            <p:extLst>
              <p:ext uri="{D42A27DB-BD31-4B8C-83A1-F6EECF244321}">
                <p14:modId xmlns:p14="http://schemas.microsoft.com/office/powerpoint/2010/main" val="3361032516"/>
              </p:ext>
            </p:extLst>
          </p:nvPr>
        </p:nvGraphicFramePr>
        <p:xfrm>
          <a:off x="2877015" y="1918010"/>
          <a:ext cx="8476785" cy="4475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472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xfrm>
            <a:off x="9448800" y="6440488"/>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24E49DF9-2A23-4BD0-A72E-C27A74D86AF4}" type="slidenum">
              <a:rPr lang="en-US" altLang="en-US" sz="1400">
                <a:latin typeface="Times New Roman" pitchFamily="18" charset="0"/>
              </a:rPr>
              <a:pPr eaLnBrk="1" hangingPunct="1">
                <a:spcBef>
                  <a:spcPct val="0"/>
                </a:spcBef>
                <a:buFontTx/>
                <a:buNone/>
              </a:pPr>
              <a:t>11</a:t>
            </a:fld>
            <a:endParaRPr lang="en-US" altLang="en-US" sz="1400">
              <a:latin typeface="Times New Roman" pitchFamily="18" charset="0"/>
            </a:endParaRPr>
          </a:p>
        </p:txBody>
      </p:sp>
      <p:sp>
        <p:nvSpPr>
          <p:cNvPr id="7" name="Title 1">
            <a:extLst>
              <a:ext uri="{FF2B5EF4-FFF2-40B4-BE49-F238E27FC236}">
                <a16:creationId xmlns:a16="http://schemas.microsoft.com/office/drawing/2014/main" id="{5F54A201-DFE9-4ECF-80FD-F653E47F8C0A}"/>
              </a:ext>
            </a:extLst>
          </p:cNvPr>
          <p:cNvSpPr>
            <a:spLocks noGrp="1"/>
          </p:cNvSpPr>
          <p:nvPr>
            <p:ph type="title"/>
          </p:nvPr>
        </p:nvSpPr>
        <p:spPr/>
        <p:txBody>
          <a:bodyPr/>
          <a:lstStyle/>
          <a:p>
            <a:pPr algn="ctr"/>
            <a:r>
              <a:rPr lang="en-US" sz="2800" dirty="0">
                <a:solidFill>
                  <a:schemeClr val="accent1"/>
                </a:solidFill>
              </a:rPr>
              <a:t>People with New HIV Diagnoses by Race/Ethnicity and Year of Diagnosis, 2010-2019</a:t>
            </a:r>
          </a:p>
        </p:txBody>
      </p:sp>
      <p:graphicFrame>
        <p:nvGraphicFramePr>
          <p:cNvPr id="6" name="Chart 5">
            <a:extLst>
              <a:ext uri="{FF2B5EF4-FFF2-40B4-BE49-F238E27FC236}">
                <a16:creationId xmlns:a16="http://schemas.microsoft.com/office/drawing/2014/main" id="{8012C1EC-39DD-4D46-A802-E0909D3A2433}"/>
              </a:ext>
            </a:extLst>
          </p:cNvPr>
          <p:cNvGraphicFramePr>
            <a:graphicFrameLocks/>
          </p:cNvGraphicFramePr>
          <p:nvPr>
            <p:extLst>
              <p:ext uri="{D42A27DB-BD31-4B8C-83A1-F6EECF244321}">
                <p14:modId xmlns:p14="http://schemas.microsoft.com/office/powerpoint/2010/main" val="3050605360"/>
              </p:ext>
            </p:extLst>
          </p:nvPr>
        </p:nvGraphicFramePr>
        <p:xfrm>
          <a:off x="2560124" y="1895707"/>
          <a:ext cx="8664497" cy="49622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2778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xfrm>
            <a:off x="9448800" y="6440488"/>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24E49DF9-2A23-4BD0-A72E-C27A74D86AF4}" type="slidenum">
              <a:rPr lang="en-US" altLang="en-US" sz="1400">
                <a:latin typeface="Times New Roman" pitchFamily="18" charset="0"/>
              </a:rPr>
              <a:pPr eaLnBrk="1" hangingPunct="1">
                <a:spcBef>
                  <a:spcPct val="0"/>
                </a:spcBef>
                <a:buFontTx/>
                <a:buNone/>
              </a:pPr>
              <a:t>12</a:t>
            </a:fld>
            <a:endParaRPr lang="en-US" altLang="en-US" sz="1400">
              <a:latin typeface="Times New Roman" pitchFamily="18" charset="0"/>
            </a:endParaRPr>
          </a:p>
        </p:txBody>
      </p:sp>
      <p:sp>
        <p:nvSpPr>
          <p:cNvPr id="7" name="Title 1">
            <a:extLst>
              <a:ext uri="{FF2B5EF4-FFF2-40B4-BE49-F238E27FC236}">
                <a16:creationId xmlns:a16="http://schemas.microsoft.com/office/drawing/2014/main" id="{5F54A201-DFE9-4ECF-80FD-F653E47F8C0A}"/>
              </a:ext>
            </a:extLst>
          </p:cNvPr>
          <p:cNvSpPr>
            <a:spLocks noGrp="1"/>
          </p:cNvSpPr>
          <p:nvPr>
            <p:ph type="title"/>
          </p:nvPr>
        </p:nvSpPr>
        <p:spPr/>
        <p:txBody>
          <a:bodyPr/>
          <a:lstStyle/>
          <a:p>
            <a:pPr algn="ctr"/>
            <a:r>
              <a:rPr lang="en-US" sz="2800" dirty="0">
                <a:solidFill>
                  <a:schemeClr val="accent1"/>
                </a:solidFill>
              </a:rPr>
              <a:t>New HIV Diagnoses Rates by Race/Ethnicity and Year of Diagnosis, 2010-2019</a:t>
            </a:r>
          </a:p>
        </p:txBody>
      </p:sp>
      <p:graphicFrame>
        <p:nvGraphicFramePr>
          <p:cNvPr id="12" name="Chart 11">
            <a:extLst>
              <a:ext uri="{FF2B5EF4-FFF2-40B4-BE49-F238E27FC236}">
                <a16:creationId xmlns:a16="http://schemas.microsoft.com/office/drawing/2014/main" id="{08618919-07D0-4E5F-B28A-5D338492B434}"/>
              </a:ext>
            </a:extLst>
          </p:cNvPr>
          <p:cNvGraphicFramePr>
            <a:graphicFrameLocks/>
          </p:cNvGraphicFramePr>
          <p:nvPr>
            <p:extLst>
              <p:ext uri="{D42A27DB-BD31-4B8C-83A1-F6EECF244321}">
                <p14:modId xmlns:p14="http://schemas.microsoft.com/office/powerpoint/2010/main" val="3135759881"/>
              </p:ext>
            </p:extLst>
          </p:nvPr>
        </p:nvGraphicFramePr>
        <p:xfrm>
          <a:off x="2746374" y="2006600"/>
          <a:ext cx="8823325" cy="485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643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xfrm>
            <a:off x="9448800" y="6411913"/>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223B4381-5AA0-4622-9A4C-1B830B32038A}" type="slidenum">
              <a:rPr lang="en-US" altLang="en-US" sz="1400">
                <a:latin typeface="Times New Roman" pitchFamily="18" charset="0"/>
              </a:rPr>
              <a:pPr eaLnBrk="1" hangingPunct="1">
                <a:spcBef>
                  <a:spcPct val="0"/>
                </a:spcBef>
                <a:buFontTx/>
                <a:buNone/>
              </a:pPr>
              <a:t>13</a:t>
            </a:fld>
            <a:endParaRPr lang="en-US" altLang="en-US" sz="1400">
              <a:latin typeface="Times New Roman" pitchFamily="18" charset="0"/>
            </a:endParaRPr>
          </a:p>
        </p:txBody>
      </p:sp>
      <p:sp>
        <p:nvSpPr>
          <p:cNvPr id="13315" name="Rectangle 2"/>
          <p:cNvSpPr>
            <a:spLocks noGrp="1" noChangeArrowheads="1"/>
          </p:cNvSpPr>
          <p:nvPr>
            <p:ph type="title"/>
          </p:nvPr>
        </p:nvSpPr>
        <p:spPr>
          <a:noFill/>
        </p:spPr>
        <p:txBody>
          <a:bodyPr vert="horz" lIns="92075" tIns="46038" rIns="92075" bIns="46038" rtlCol="0" anchor="ctr">
            <a:normAutofit/>
          </a:bodyPr>
          <a:lstStyle/>
          <a:p>
            <a:pPr algn="ctr"/>
            <a:r>
              <a:rPr lang="en-US" sz="2800" dirty="0">
                <a:solidFill>
                  <a:schemeClr val="accent1"/>
                </a:solidFill>
              </a:rPr>
              <a:t>People with New HIV Diagnoses by Age at Diagnosis, 2019</a:t>
            </a:r>
            <a:endParaRPr lang="en-US" altLang="en-US" sz="3000" dirty="0">
              <a:solidFill>
                <a:schemeClr val="tx1"/>
              </a:solidFill>
              <a:latin typeface="Rockwell" panose="02060603020205020403" pitchFamily="18" charset="0"/>
            </a:endParaRPr>
          </a:p>
        </p:txBody>
      </p:sp>
      <p:sp>
        <p:nvSpPr>
          <p:cNvPr id="4" name="TextBox 3">
            <a:extLst>
              <a:ext uri="{FF2B5EF4-FFF2-40B4-BE49-F238E27FC236}">
                <a16:creationId xmlns:a16="http://schemas.microsoft.com/office/drawing/2014/main" id="{F284ED10-6E57-4136-B70D-19CAB938546C}"/>
              </a:ext>
            </a:extLst>
          </p:cNvPr>
          <p:cNvSpPr txBox="1"/>
          <p:nvPr/>
        </p:nvSpPr>
        <p:spPr>
          <a:xfrm>
            <a:off x="6367731" y="5186149"/>
            <a:ext cx="456150" cy="369332"/>
          </a:xfrm>
          <a:prstGeom prst="rect">
            <a:avLst/>
          </a:prstGeom>
          <a:noFill/>
        </p:spPr>
        <p:txBody>
          <a:bodyPr wrap="square" rtlCol="0">
            <a:spAutoFit/>
          </a:bodyPr>
          <a:lstStyle/>
          <a:p>
            <a:r>
              <a:rPr lang="en-US" dirty="0">
                <a:solidFill>
                  <a:schemeClr val="bg1"/>
                </a:solidFill>
              </a:rPr>
              <a:t>*</a:t>
            </a:r>
          </a:p>
        </p:txBody>
      </p:sp>
      <p:sp>
        <p:nvSpPr>
          <p:cNvPr id="9" name="Date Placeholder 2">
            <a:extLst>
              <a:ext uri="{FF2B5EF4-FFF2-40B4-BE49-F238E27FC236}">
                <a16:creationId xmlns:a16="http://schemas.microsoft.com/office/drawing/2014/main" id="{6BAB0933-E95C-470A-9868-8C56797C182C}"/>
              </a:ext>
            </a:extLst>
          </p:cNvPr>
          <p:cNvSpPr txBox="1">
            <a:spLocks/>
          </p:cNvSpPr>
          <p:nvPr/>
        </p:nvSpPr>
        <p:spPr>
          <a:xfrm>
            <a:off x="2405864" y="6412067"/>
            <a:ext cx="725576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solidFill>
              </a:rPr>
              <a:t>*Note: There were no new HIV diagnoses among 10-14 year old age groups in 2019</a:t>
            </a:r>
            <a:r>
              <a:rPr lang="en-US" dirty="0">
                <a:solidFill>
                  <a:srgbClr val="D1D3D3"/>
                </a:solidFill>
                <a:latin typeface="Verdana"/>
              </a:rPr>
              <a:t>.</a:t>
            </a:r>
          </a:p>
        </p:txBody>
      </p:sp>
      <p:graphicFrame>
        <p:nvGraphicFramePr>
          <p:cNvPr id="8" name="Chart 7">
            <a:extLst>
              <a:ext uri="{FF2B5EF4-FFF2-40B4-BE49-F238E27FC236}">
                <a16:creationId xmlns:a16="http://schemas.microsoft.com/office/drawing/2014/main" id="{10BDD110-6014-4F4D-A366-DCB0AD52D962}"/>
              </a:ext>
            </a:extLst>
          </p:cNvPr>
          <p:cNvGraphicFramePr>
            <a:graphicFrameLocks/>
          </p:cNvGraphicFramePr>
          <p:nvPr>
            <p:extLst>
              <p:ext uri="{D42A27DB-BD31-4B8C-83A1-F6EECF244321}">
                <p14:modId xmlns:p14="http://schemas.microsoft.com/office/powerpoint/2010/main" val="656027701"/>
              </p:ext>
            </p:extLst>
          </p:nvPr>
        </p:nvGraphicFramePr>
        <p:xfrm>
          <a:off x="2405864" y="1973418"/>
          <a:ext cx="8623300" cy="4382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3523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xfrm>
            <a:off x="9448800" y="6411913"/>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223B4381-5AA0-4622-9A4C-1B830B32038A}" type="slidenum">
              <a:rPr lang="en-US" altLang="en-US" sz="1400">
                <a:latin typeface="Times New Roman" pitchFamily="18" charset="0"/>
              </a:rPr>
              <a:pPr eaLnBrk="1" hangingPunct="1">
                <a:spcBef>
                  <a:spcPct val="0"/>
                </a:spcBef>
                <a:buFontTx/>
                <a:buNone/>
              </a:pPr>
              <a:t>14</a:t>
            </a:fld>
            <a:endParaRPr lang="en-US" altLang="en-US" sz="1400">
              <a:latin typeface="Times New Roman" pitchFamily="18" charset="0"/>
            </a:endParaRPr>
          </a:p>
        </p:txBody>
      </p:sp>
      <p:sp>
        <p:nvSpPr>
          <p:cNvPr id="13315" name="Rectangle 2"/>
          <p:cNvSpPr>
            <a:spLocks noGrp="1" noChangeArrowheads="1"/>
          </p:cNvSpPr>
          <p:nvPr>
            <p:ph type="title"/>
          </p:nvPr>
        </p:nvSpPr>
        <p:spPr>
          <a:noFill/>
        </p:spPr>
        <p:txBody>
          <a:bodyPr vert="horz" lIns="92075" tIns="46038" rIns="92075" bIns="46038" rtlCol="0" anchor="ctr">
            <a:normAutofit/>
          </a:bodyPr>
          <a:lstStyle/>
          <a:p>
            <a:pPr algn="ctr"/>
            <a:r>
              <a:rPr lang="en-US" sz="2800" dirty="0">
                <a:solidFill>
                  <a:schemeClr val="accent1"/>
                </a:solidFill>
              </a:rPr>
              <a:t>New HIV Diagnoses Rates by Age at Diagnosis, 2019</a:t>
            </a:r>
            <a:endParaRPr lang="en-US" altLang="en-US" sz="3000" dirty="0">
              <a:solidFill>
                <a:schemeClr val="tx1"/>
              </a:solidFill>
              <a:latin typeface="Rockwell" panose="02060603020205020403" pitchFamily="18" charset="0"/>
            </a:endParaRPr>
          </a:p>
        </p:txBody>
      </p:sp>
      <p:sp>
        <p:nvSpPr>
          <p:cNvPr id="4" name="TextBox 3">
            <a:extLst>
              <a:ext uri="{FF2B5EF4-FFF2-40B4-BE49-F238E27FC236}">
                <a16:creationId xmlns:a16="http://schemas.microsoft.com/office/drawing/2014/main" id="{F284ED10-6E57-4136-B70D-19CAB938546C}"/>
              </a:ext>
            </a:extLst>
          </p:cNvPr>
          <p:cNvSpPr txBox="1"/>
          <p:nvPr/>
        </p:nvSpPr>
        <p:spPr>
          <a:xfrm>
            <a:off x="6367731" y="5186149"/>
            <a:ext cx="456150" cy="369332"/>
          </a:xfrm>
          <a:prstGeom prst="rect">
            <a:avLst/>
          </a:prstGeom>
          <a:noFill/>
        </p:spPr>
        <p:txBody>
          <a:bodyPr wrap="square" rtlCol="0">
            <a:spAutoFit/>
          </a:bodyPr>
          <a:lstStyle/>
          <a:p>
            <a:r>
              <a:rPr lang="en-US" dirty="0">
                <a:solidFill>
                  <a:schemeClr val="bg1"/>
                </a:solidFill>
              </a:rPr>
              <a:t>*</a:t>
            </a:r>
          </a:p>
        </p:txBody>
      </p:sp>
      <p:sp>
        <p:nvSpPr>
          <p:cNvPr id="9" name="Date Placeholder 2">
            <a:extLst>
              <a:ext uri="{FF2B5EF4-FFF2-40B4-BE49-F238E27FC236}">
                <a16:creationId xmlns:a16="http://schemas.microsoft.com/office/drawing/2014/main" id="{6BAB0933-E95C-470A-9868-8C56797C182C}"/>
              </a:ext>
            </a:extLst>
          </p:cNvPr>
          <p:cNvSpPr txBox="1">
            <a:spLocks/>
          </p:cNvSpPr>
          <p:nvPr/>
        </p:nvSpPr>
        <p:spPr>
          <a:xfrm>
            <a:off x="2405864" y="6356350"/>
            <a:ext cx="725576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solidFill>
                  <a:schemeClr val="tx1"/>
                </a:solidFill>
              </a:rPr>
              <a:t>*Note: There were no new HIV diagnoses among 10-14 year olds in 2019</a:t>
            </a:r>
            <a:r>
              <a:rPr lang="en-US" dirty="0">
                <a:solidFill>
                  <a:srgbClr val="D1D3D3"/>
                </a:solidFill>
                <a:latin typeface="Verdana"/>
              </a:rPr>
              <a:t>.</a:t>
            </a:r>
          </a:p>
        </p:txBody>
      </p:sp>
      <p:graphicFrame>
        <p:nvGraphicFramePr>
          <p:cNvPr id="10" name="Chart 9">
            <a:extLst>
              <a:ext uri="{FF2B5EF4-FFF2-40B4-BE49-F238E27FC236}">
                <a16:creationId xmlns:a16="http://schemas.microsoft.com/office/drawing/2014/main" id="{551EBA78-890A-478E-8F50-603AF4031EE7}"/>
              </a:ext>
            </a:extLst>
          </p:cNvPr>
          <p:cNvGraphicFramePr>
            <a:graphicFrameLocks/>
          </p:cNvGraphicFramePr>
          <p:nvPr>
            <p:extLst>
              <p:ext uri="{D42A27DB-BD31-4B8C-83A1-F6EECF244321}">
                <p14:modId xmlns:p14="http://schemas.microsoft.com/office/powerpoint/2010/main" val="2233882033"/>
              </p:ext>
            </p:extLst>
          </p:nvPr>
        </p:nvGraphicFramePr>
        <p:xfrm>
          <a:off x="2530375" y="1943100"/>
          <a:ext cx="8477593" cy="4413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2657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xfrm>
            <a:off x="9448800" y="6437313"/>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223B4381-5AA0-4622-9A4C-1B830B32038A}" type="slidenum">
              <a:rPr lang="en-US" altLang="en-US" sz="1400">
                <a:latin typeface="Times New Roman" pitchFamily="18" charset="0"/>
              </a:rPr>
              <a:pPr eaLnBrk="1" hangingPunct="1">
                <a:spcBef>
                  <a:spcPct val="0"/>
                </a:spcBef>
                <a:buFontTx/>
                <a:buNone/>
              </a:pPr>
              <a:t>15</a:t>
            </a:fld>
            <a:endParaRPr lang="en-US" altLang="en-US" sz="1400" dirty="0">
              <a:latin typeface="Times New Roman" pitchFamily="18" charset="0"/>
            </a:endParaRPr>
          </a:p>
        </p:txBody>
      </p:sp>
      <p:sp>
        <p:nvSpPr>
          <p:cNvPr id="13315" name="Rectangle 2"/>
          <p:cNvSpPr>
            <a:spLocks noGrp="1" noChangeArrowheads="1"/>
          </p:cNvSpPr>
          <p:nvPr>
            <p:ph type="title"/>
          </p:nvPr>
        </p:nvSpPr>
        <p:spPr>
          <a:xfrm>
            <a:off x="2498332" y="370681"/>
            <a:ext cx="8947935" cy="971021"/>
          </a:xfrm>
          <a:noFill/>
        </p:spPr>
        <p:txBody>
          <a:bodyPr vert="horz" lIns="92075" tIns="46038" rIns="92075" bIns="46038" rtlCol="0" anchor="b">
            <a:normAutofit/>
          </a:bodyPr>
          <a:lstStyle/>
          <a:p>
            <a:pPr algn="ctr"/>
            <a:r>
              <a:rPr lang="en-US" sz="2800" dirty="0">
                <a:solidFill>
                  <a:schemeClr val="accent1"/>
                </a:solidFill>
              </a:rPr>
              <a:t>New HIV Diagnoses Rates Among People Aged 15-34, </a:t>
            </a:r>
            <a:br>
              <a:rPr lang="en-US" sz="2800" dirty="0">
                <a:solidFill>
                  <a:schemeClr val="accent1"/>
                </a:solidFill>
              </a:rPr>
            </a:br>
            <a:r>
              <a:rPr lang="en-US" sz="2800" dirty="0">
                <a:solidFill>
                  <a:schemeClr val="accent1"/>
                </a:solidFill>
              </a:rPr>
              <a:t>2010-2019</a:t>
            </a:r>
            <a:endParaRPr lang="en-US" altLang="en-US" sz="3000" dirty="0">
              <a:solidFill>
                <a:schemeClr val="tx1"/>
              </a:solidFill>
              <a:latin typeface="Rockwell" panose="02060603020205020403" pitchFamily="18" charset="0"/>
            </a:endParaRPr>
          </a:p>
        </p:txBody>
      </p:sp>
      <p:graphicFrame>
        <p:nvGraphicFramePr>
          <p:cNvPr id="8" name="Chart 7">
            <a:extLst>
              <a:ext uri="{FF2B5EF4-FFF2-40B4-BE49-F238E27FC236}">
                <a16:creationId xmlns:a16="http://schemas.microsoft.com/office/drawing/2014/main" id="{E2A52D9A-DAF0-478E-B75C-DA20295E1A68}"/>
              </a:ext>
            </a:extLst>
          </p:cNvPr>
          <p:cNvGraphicFramePr>
            <a:graphicFrameLocks/>
          </p:cNvGraphicFramePr>
          <p:nvPr>
            <p:extLst>
              <p:ext uri="{D42A27DB-BD31-4B8C-83A1-F6EECF244321}">
                <p14:modId xmlns:p14="http://schemas.microsoft.com/office/powerpoint/2010/main" val="4183917012"/>
              </p:ext>
            </p:extLst>
          </p:nvPr>
        </p:nvGraphicFramePr>
        <p:xfrm>
          <a:off x="2498332" y="1851102"/>
          <a:ext cx="8797853" cy="4530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1649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xfrm>
            <a:off x="9448800" y="6432550"/>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47012618-2E22-4C8E-9132-EB374B6D4C6A}" type="slidenum">
              <a:rPr lang="en-US" altLang="en-US" sz="1400">
                <a:latin typeface="Times New Roman" pitchFamily="18" charset="0"/>
              </a:rPr>
              <a:pPr eaLnBrk="1" hangingPunct="1">
                <a:spcBef>
                  <a:spcPct val="0"/>
                </a:spcBef>
                <a:buFontTx/>
                <a:buNone/>
              </a:pPr>
              <a:t>16</a:t>
            </a:fld>
            <a:endParaRPr lang="en-US" altLang="en-US" sz="1400" dirty="0">
              <a:latin typeface="Times New Roman" pitchFamily="18" charset="0"/>
            </a:endParaRPr>
          </a:p>
        </p:txBody>
      </p:sp>
      <p:sp>
        <p:nvSpPr>
          <p:cNvPr id="3" name="Title 2">
            <a:extLst>
              <a:ext uri="{FF2B5EF4-FFF2-40B4-BE49-F238E27FC236}">
                <a16:creationId xmlns:a16="http://schemas.microsoft.com/office/drawing/2014/main" id="{9DDDD817-8503-4423-A5E7-85D69BF6F78A}"/>
              </a:ext>
            </a:extLst>
          </p:cNvPr>
          <p:cNvSpPr>
            <a:spLocks noGrp="1"/>
          </p:cNvSpPr>
          <p:nvPr>
            <p:ph type="title"/>
          </p:nvPr>
        </p:nvSpPr>
        <p:spPr/>
        <p:txBody>
          <a:bodyPr>
            <a:normAutofit/>
          </a:bodyPr>
          <a:lstStyle/>
          <a:p>
            <a:pPr algn="ctr"/>
            <a:r>
              <a:rPr lang="en-US" sz="2800" dirty="0">
                <a:solidFill>
                  <a:schemeClr val="accent1"/>
                </a:solidFill>
              </a:rPr>
              <a:t>Late Diagnoses* as Percentage of Total HIV Diagnoses, 2011-2019</a:t>
            </a:r>
            <a:endParaRPr lang="en-US" sz="2800" dirty="0"/>
          </a:p>
        </p:txBody>
      </p:sp>
      <p:sp>
        <p:nvSpPr>
          <p:cNvPr id="6" name="Footer Placeholder 4">
            <a:extLst>
              <a:ext uri="{FF2B5EF4-FFF2-40B4-BE49-F238E27FC236}">
                <a16:creationId xmlns:a16="http://schemas.microsoft.com/office/drawing/2014/main" id="{AE92A348-6F36-4BC8-9B98-9838D3023256}"/>
              </a:ext>
            </a:extLst>
          </p:cNvPr>
          <p:cNvSpPr txBox="1">
            <a:spLocks/>
          </p:cNvSpPr>
          <p:nvPr/>
        </p:nvSpPr>
        <p:spPr>
          <a:xfrm>
            <a:off x="2405864" y="6411914"/>
            <a:ext cx="633669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 Stage 3 (AIDS) diagnosis within 3 months of HIV diagnosis  </a:t>
            </a:r>
            <a:r>
              <a:rPr lang="en-US" dirty="0">
                <a:solidFill>
                  <a:schemeClr val="bg2"/>
                </a:solidFill>
              </a:rPr>
              <a:t>diagnosis</a:t>
            </a:r>
          </a:p>
        </p:txBody>
      </p:sp>
      <p:graphicFrame>
        <p:nvGraphicFramePr>
          <p:cNvPr id="7" name="Chart 6">
            <a:extLst>
              <a:ext uri="{FF2B5EF4-FFF2-40B4-BE49-F238E27FC236}">
                <a16:creationId xmlns:a16="http://schemas.microsoft.com/office/drawing/2014/main" id="{3C81A241-5B70-429D-B54F-CE1DDDB3E8BE}"/>
              </a:ext>
            </a:extLst>
          </p:cNvPr>
          <p:cNvGraphicFramePr>
            <a:graphicFrameLocks/>
          </p:cNvGraphicFramePr>
          <p:nvPr>
            <p:extLst>
              <p:ext uri="{D42A27DB-BD31-4B8C-83A1-F6EECF244321}">
                <p14:modId xmlns:p14="http://schemas.microsoft.com/office/powerpoint/2010/main" val="2737794126"/>
              </p:ext>
            </p:extLst>
          </p:nvPr>
        </p:nvGraphicFramePr>
        <p:xfrm>
          <a:off x="2709746" y="2058227"/>
          <a:ext cx="8541834" cy="42631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1453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E9DD432-D8D4-473C-AA70-42950122A1ED}"/>
              </a:ext>
            </a:extLst>
          </p:cNvPr>
          <p:cNvSpPr>
            <a:spLocks noGrp="1"/>
          </p:cNvSpPr>
          <p:nvPr>
            <p:ph type="sldNum" sz="quarter" idx="12"/>
          </p:nvPr>
        </p:nvSpPr>
        <p:spPr>
          <a:xfrm>
            <a:off x="9448800" y="6470650"/>
            <a:ext cx="2743200" cy="365125"/>
          </a:xfrm>
        </p:spPr>
        <p:txBody>
          <a:bodyPr/>
          <a:lstStyle/>
          <a:p>
            <a:fld id="{21EDE7A0-2A40-4843-A4BA-64BCA4242F6B}" type="slidenum">
              <a:rPr lang="en-US" sz="1400" smtClean="0">
                <a:solidFill>
                  <a:schemeClr val="tx1"/>
                </a:solidFill>
                <a:latin typeface="Times New Roman" panose="02020603050405020304" pitchFamily="18" charset="0"/>
              </a:rPr>
              <a:t>17</a:t>
            </a:fld>
            <a:endParaRPr lang="en-US" sz="1400" dirty="0">
              <a:solidFill>
                <a:schemeClr val="tx1"/>
              </a:solidFill>
              <a:latin typeface="Times New Roman" panose="02020603050405020304" pitchFamily="18" charset="0"/>
            </a:endParaRPr>
          </a:p>
        </p:txBody>
      </p:sp>
      <p:sp>
        <p:nvSpPr>
          <p:cNvPr id="2" name="Title 1">
            <a:extLst>
              <a:ext uri="{FF2B5EF4-FFF2-40B4-BE49-F238E27FC236}">
                <a16:creationId xmlns:a16="http://schemas.microsoft.com/office/drawing/2014/main" id="{D546A558-347E-4AE8-993C-99677F300341}"/>
              </a:ext>
            </a:extLst>
          </p:cNvPr>
          <p:cNvSpPr>
            <a:spLocks noGrp="1"/>
          </p:cNvSpPr>
          <p:nvPr>
            <p:ph type="title"/>
          </p:nvPr>
        </p:nvSpPr>
        <p:spPr/>
        <p:txBody>
          <a:bodyPr>
            <a:normAutofit/>
          </a:bodyPr>
          <a:lstStyle/>
          <a:p>
            <a:pPr algn="ctr"/>
            <a:r>
              <a:rPr lang="en-US" sz="2800" dirty="0">
                <a:solidFill>
                  <a:schemeClr val="accent1"/>
                </a:solidFill>
              </a:rPr>
              <a:t>Late Diagnoses* as Percent of Total HIV Diagnoses by EMA/TGA**, 2019</a:t>
            </a:r>
            <a:endParaRPr lang="en-US" sz="2800" dirty="0"/>
          </a:p>
        </p:txBody>
      </p:sp>
      <p:sp>
        <p:nvSpPr>
          <p:cNvPr id="4" name="Footer Placeholder 4">
            <a:extLst>
              <a:ext uri="{FF2B5EF4-FFF2-40B4-BE49-F238E27FC236}">
                <a16:creationId xmlns:a16="http://schemas.microsoft.com/office/drawing/2014/main" id="{C8FF1298-38DF-4687-BD8C-C7A6AB166162}"/>
              </a:ext>
            </a:extLst>
          </p:cNvPr>
          <p:cNvSpPr txBox="1">
            <a:spLocks/>
          </p:cNvSpPr>
          <p:nvPr/>
        </p:nvSpPr>
        <p:spPr>
          <a:xfrm>
            <a:off x="2217730" y="6225089"/>
            <a:ext cx="8576650" cy="6329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 Stage 3 (AIDS) diagnosis within 3 months of HIV diagnosis</a:t>
            </a:r>
          </a:p>
          <a:p>
            <a:r>
              <a:rPr lang="en-US" sz="1200" dirty="0"/>
              <a:t>**Eligible Metropolitan Areas (EMAs) and Transitional Grant Areas (TGAs) are metropolitan areas consisting of several counties designated by the Ryan White HIV/AIDS Program for funding purposes</a:t>
            </a:r>
          </a:p>
        </p:txBody>
      </p:sp>
      <p:graphicFrame>
        <p:nvGraphicFramePr>
          <p:cNvPr id="8" name="Chart 7">
            <a:extLst>
              <a:ext uri="{FF2B5EF4-FFF2-40B4-BE49-F238E27FC236}">
                <a16:creationId xmlns:a16="http://schemas.microsoft.com/office/drawing/2014/main" id="{E60B9176-014B-49C8-9D2B-421280FA9E54}"/>
              </a:ext>
            </a:extLst>
          </p:cNvPr>
          <p:cNvGraphicFramePr>
            <a:graphicFrameLocks/>
          </p:cNvGraphicFramePr>
          <p:nvPr>
            <p:extLst>
              <p:ext uri="{D42A27DB-BD31-4B8C-83A1-F6EECF244321}">
                <p14:modId xmlns:p14="http://schemas.microsoft.com/office/powerpoint/2010/main" val="3393837847"/>
              </p:ext>
            </p:extLst>
          </p:nvPr>
        </p:nvGraphicFramePr>
        <p:xfrm>
          <a:off x="2405864" y="1905654"/>
          <a:ext cx="8576650" cy="4350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865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xfrm>
            <a:off x="9448800" y="6492875"/>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CD592E2A-223D-476F-8D56-23687091867C}" type="slidenum">
              <a:rPr lang="en-US" altLang="en-US" sz="1400">
                <a:latin typeface="Times New Roman" pitchFamily="18" charset="0"/>
              </a:rPr>
              <a:pPr eaLnBrk="1" hangingPunct="1">
                <a:spcBef>
                  <a:spcPct val="0"/>
                </a:spcBef>
                <a:buFontTx/>
                <a:buNone/>
              </a:pPr>
              <a:t>18</a:t>
            </a:fld>
            <a:endParaRPr lang="en-US" altLang="en-US" sz="1400">
              <a:latin typeface="Times New Roman" pitchFamily="18" charset="0"/>
            </a:endParaRPr>
          </a:p>
        </p:txBody>
      </p:sp>
      <p:sp>
        <p:nvSpPr>
          <p:cNvPr id="14339" name="Rectangle 2"/>
          <p:cNvSpPr>
            <a:spLocks noGrp="1" noChangeArrowheads="1"/>
          </p:cNvSpPr>
          <p:nvPr>
            <p:ph type="title"/>
          </p:nvPr>
        </p:nvSpPr>
        <p:spPr/>
        <p:txBody>
          <a:bodyPr>
            <a:normAutofit/>
          </a:bodyPr>
          <a:lstStyle/>
          <a:p>
            <a:pPr algn="ctr"/>
            <a:r>
              <a:rPr lang="en-US" sz="2800" dirty="0">
                <a:solidFill>
                  <a:schemeClr val="accent1"/>
                </a:solidFill>
              </a:rPr>
              <a:t>People with New HIV Diagnoses by Mode of Transmission Group*, 2010-2019</a:t>
            </a:r>
            <a:endParaRPr lang="en-US" altLang="en-US" sz="3000" dirty="0">
              <a:solidFill>
                <a:schemeClr val="tx1"/>
              </a:solidFill>
              <a:latin typeface="Rockwell" panose="02060603020205020403" pitchFamily="18" charset="0"/>
            </a:endParaRPr>
          </a:p>
        </p:txBody>
      </p:sp>
      <p:sp>
        <p:nvSpPr>
          <p:cNvPr id="6" name="Footer Placeholder 4">
            <a:extLst>
              <a:ext uri="{FF2B5EF4-FFF2-40B4-BE49-F238E27FC236}">
                <a16:creationId xmlns:a16="http://schemas.microsoft.com/office/drawing/2014/main" id="{319A6BCF-9373-46AF-A4DB-0CD42A19C4D4}"/>
              </a:ext>
            </a:extLst>
          </p:cNvPr>
          <p:cNvSpPr>
            <a:spLocks noGrp="1"/>
          </p:cNvSpPr>
          <p:nvPr/>
        </p:nvSpPr>
        <p:spPr>
          <a:xfrm>
            <a:off x="2263698" y="6492875"/>
            <a:ext cx="6753278" cy="395001"/>
          </a:xfrm>
          <a:prstGeom prst="rect">
            <a:avLst/>
          </a:prstGeom>
        </p:spPr>
        <p:txBody>
          <a:bodyPr vert="horz" lIns="91440" tIns="45720" rIns="91440" bIns="4572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solidFill>
                  <a:schemeClr val="tx1"/>
                </a:solidFill>
              </a:rPr>
              <a:t>* Mode of transmission is imputed when risk information is missing</a:t>
            </a:r>
          </a:p>
        </p:txBody>
      </p:sp>
      <p:graphicFrame>
        <p:nvGraphicFramePr>
          <p:cNvPr id="9" name="Chart 8">
            <a:extLst>
              <a:ext uri="{FF2B5EF4-FFF2-40B4-BE49-F238E27FC236}">
                <a16:creationId xmlns:a16="http://schemas.microsoft.com/office/drawing/2014/main" id="{BF545225-7556-4081-9882-CDFA5CB06EFF}"/>
              </a:ext>
            </a:extLst>
          </p:cNvPr>
          <p:cNvGraphicFramePr>
            <a:graphicFrameLocks/>
          </p:cNvGraphicFramePr>
          <p:nvPr>
            <p:extLst>
              <p:ext uri="{D42A27DB-BD31-4B8C-83A1-F6EECF244321}">
                <p14:modId xmlns:p14="http://schemas.microsoft.com/office/powerpoint/2010/main" val="1880962858"/>
              </p:ext>
            </p:extLst>
          </p:nvPr>
        </p:nvGraphicFramePr>
        <p:xfrm>
          <a:off x="2405864" y="1887420"/>
          <a:ext cx="8210921" cy="46054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7366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xfrm>
            <a:off x="9448800" y="6467475"/>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86A07D5B-E1D8-4145-9F97-1077A7D5D227}" type="slidenum">
              <a:rPr lang="en-US" altLang="en-US" sz="1400">
                <a:latin typeface="Times New Roman" pitchFamily="18" charset="0"/>
              </a:rPr>
              <a:pPr eaLnBrk="1" hangingPunct="1">
                <a:spcBef>
                  <a:spcPct val="0"/>
                </a:spcBef>
                <a:buFontTx/>
                <a:buNone/>
              </a:pPr>
              <a:t>19</a:t>
            </a:fld>
            <a:endParaRPr lang="en-US" altLang="en-US" sz="1400" dirty="0">
              <a:latin typeface="Times New Roman" pitchFamily="18" charset="0"/>
            </a:endParaRPr>
          </a:p>
        </p:txBody>
      </p:sp>
      <p:sp>
        <p:nvSpPr>
          <p:cNvPr id="17411" name="Rectangle 2"/>
          <p:cNvSpPr>
            <a:spLocks noGrp="1" noChangeArrowheads="1"/>
          </p:cNvSpPr>
          <p:nvPr>
            <p:ph type="title"/>
          </p:nvPr>
        </p:nvSpPr>
        <p:spPr/>
        <p:txBody>
          <a:bodyPr>
            <a:normAutofit fontScale="90000"/>
          </a:bodyPr>
          <a:lstStyle/>
          <a:p>
            <a:pPr algn="ctr"/>
            <a:r>
              <a:rPr lang="en-US" sz="3200" dirty="0">
                <a:solidFill>
                  <a:schemeClr val="accent1"/>
                </a:solidFill>
              </a:rPr>
              <a:t>People with New HIV Diagnoses by Mode of Transmission and Sex at Birth, 2019</a:t>
            </a:r>
            <a:br>
              <a:rPr lang="en-US" sz="3200" dirty="0"/>
            </a:br>
            <a:endParaRPr lang="en-US" altLang="en-US" sz="3000" dirty="0">
              <a:solidFill>
                <a:schemeClr val="tx1"/>
              </a:solidFill>
              <a:latin typeface="Rockwell" panose="02060603020205020403" pitchFamily="18" charset="0"/>
            </a:endParaRPr>
          </a:p>
        </p:txBody>
      </p:sp>
      <p:sp>
        <p:nvSpPr>
          <p:cNvPr id="10" name="TextBox 16">
            <a:extLst>
              <a:ext uri="{FF2B5EF4-FFF2-40B4-BE49-F238E27FC236}">
                <a16:creationId xmlns:a16="http://schemas.microsoft.com/office/drawing/2014/main" id="{C43DB017-8DF1-4E71-865D-52F545B63D78}"/>
              </a:ext>
            </a:extLst>
          </p:cNvPr>
          <p:cNvSpPr txBox="1"/>
          <p:nvPr/>
        </p:nvSpPr>
        <p:spPr>
          <a:xfrm>
            <a:off x="5326064" y="4817011"/>
            <a:ext cx="100411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t>N=763</a:t>
            </a:r>
          </a:p>
        </p:txBody>
      </p:sp>
      <p:sp>
        <p:nvSpPr>
          <p:cNvPr id="11" name="TextBox 12">
            <a:extLst>
              <a:ext uri="{FF2B5EF4-FFF2-40B4-BE49-F238E27FC236}">
                <a16:creationId xmlns:a16="http://schemas.microsoft.com/office/drawing/2014/main" id="{F31CC866-CDCB-485D-82BF-7BBD839C8781}"/>
              </a:ext>
            </a:extLst>
          </p:cNvPr>
          <p:cNvSpPr txBox="1"/>
          <p:nvPr/>
        </p:nvSpPr>
        <p:spPr>
          <a:xfrm>
            <a:off x="10276483" y="4817011"/>
            <a:ext cx="939313" cy="33858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t>N=3,440</a:t>
            </a:r>
          </a:p>
        </p:txBody>
      </p:sp>
      <p:graphicFrame>
        <p:nvGraphicFramePr>
          <p:cNvPr id="12" name="Chart 11">
            <a:extLst>
              <a:ext uri="{FF2B5EF4-FFF2-40B4-BE49-F238E27FC236}">
                <a16:creationId xmlns:a16="http://schemas.microsoft.com/office/drawing/2014/main" id="{0A3D3E8E-18FF-49BB-9060-9A65DB6DA439}"/>
              </a:ext>
            </a:extLst>
          </p:cNvPr>
          <p:cNvGraphicFramePr>
            <a:graphicFrameLocks/>
          </p:cNvGraphicFramePr>
          <p:nvPr>
            <p:extLst>
              <p:ext uri="{D42A27DB-BD31-4B8C-83A1-F6EECF244321}">
                <p14:modId xmlns:p14="http://schemas.microsoft.com/office/powerpoint/2010/main" val="2097319688"/>
              </p:ext>
            </p:extLst>
          </p:nvPr>
        </p:nvGraphicFramePr>
        <p:xfrm>
          <a:off x="1526671" y="1843953"/>
          <a:ext cx="5220630" cy="41705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549A633C-065E-4749-AE09-B34269166595}"/>
              </a:ext>
            </a:extLst>
          </p:cNvPr>
          <p:cNvGraphicFramePr>
            <a:graphicFrameLocks/>
          </p:cNvGraphicFramePr>
          <p:nvPr>
            <p:extLst>
              <p:ext uri="{D42A27DB-BD31-4B8C-83A1-F6EECF244321}">
                <p14:modId xmlns:p14="http://schemas.microsoft.com/office/powerpoint/2010/main" val="2218992500"/>
              </p:ext>
            </p:extLst>
          </p:nvPr>
        </p:nvGraphicFramePr>
        <p:xfrm>
          <a:off x="6288709" y="1843953"/>
          <a:ext cx="5468424" cy="418201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3852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13611" y="1371601"/>
            <a:ext cx="10996863" cy="2362200"/>
          </a:xfrm>
        </p:spPr>
        <p:txBody>
          <a:bodyPr>
            <a:noAutofit/>
          </a:bodyPr>
          <a:lstStyle/>
          <a:p>
            <a:r>
              <a:rPr lang="en-US" sz="5400" dirty="0">
                <a:solidFill>
                  <a:schemeClr val="bg2"/>
                </a:solidFill>
              </a:rPr>
              <a:t>Patterns in </a:t>
            </a:r>
            <a:r>
              <a:rPr lang="en-US" sz="5400" dirty="0"/>
              <a:t>the Number of Texans </a:t>
            </a:r>
            <a:r>
              <a:rPr lang="en-US" sz="5400" dirty="0">
                <a:solidFill>
                  <a:schemeClr val="bg2"/>
                </a:solidFill>
              </a:rPr>
              <a:t>with New HIV Diagnoses and </a:t>
            </a:r>
            <a:r>
              <a:rPr lang="en-US" sz="5400" dirty="0"/>
              <a:t>Living with Diagnosed</a:t>
            </a:r>
            <a:r>
              <a:rPr lang="en-US" sz="5400" dirty="0">
                <a:solidFill>
                  <a:schemeClr val="bg2"/>
                </a:solidFill>
              </a:rPr>
              <a:t> HIV in 2019</a:t>
            </a:r>
            <a:endParaRPr lang="en-US" altLang="en-US" sz="5400" dirty="0">
              <a:latin typeface="Rockwell" panose="02060603020205020403" pitchFamily="18" charset="0"/>
            </a:endParaRPr>
          </a:p>
        </p:txBody>
      </p:sp>
      <p:sp>
        <p:nvSpPr>
          <p:cNvPr id="2" name="Text Placeholder 1">
            <a:extLst>
              <a:ext uri="{FF2B5EF4-FFF2-40B4-BE49-F238E27FC236}">
                <a16:creationId xmlns:a16="http://schemas.microsoft.com/office/drawing/2014/main" id="{972F24D0-76F7-4D6A-A1FC-C2D6607917B2}"/>
              </a:ext>
            </a:extLst>
          </p:cNvPr>
          <p:cNvSpPr>
            <a:spLocks noGrp="1"/>
          </p:cNvSpPr>
          <p:nvPr>
            <p:ph type="body" sz="quarter" idx="10"/>
          </p:nvPr>
        </p:nvSpPr>
        <p:spPr>
          <a:xfrm>
            <a:off x="2090057" y="4212772"/>
            <a:ext cx="8175172" cy="1578428"/>
          </a:xfrm>
        </p:spPr>
        <p:txBody>
          <a:bodyPr>
            <a:normAutofit/>
          </a:bodyPr>
          <a:lstStyle/>
          <a:p>
            <a:r>
              <a:rPr lang="en-US" sz="2000" dirty="0"/>
              <a:t>HIV/STD Epidemiology and Surveillance Branch </a:t>
            </a:r>
          </a:p>
          <a:p>
            <a:r>
              <a:rPr lang="en-US" sz="2000" dirty="0"/>
              <a:t>Prepared in March 2020</a:t>
            </a:r>
          </a:p>
          <a:p>
            <a:endParaRPr lang="en-US" dirty="0"/>
          </a:p>
        </p:txBody>
      </p:sp>
      <p:sp>
        <p:nvSpPr>
          <p:cNvPr id="3074" name="Rectangle 16"/>
          <p:cNvSpPr>
            <a:spLocks noGrp="1" noChangeArrowheads="1"/>
          </p:cNvSpPr>
          <p:nvPr>
            <p:ph type="sldNum" sz="quarter" idx="4294967295"/>
          </p:nvPr>
        </p:nvSpPr>
        <p:spPr>
          <a:xfrm>
            <a:off x="9352085" y="6320692"/>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532FDB8E-0F28-47DD-B562-57381506F1E7}" type="slidenum">
              <a:rPr kumimoji="0" lang="en-US" altLang="en-US" sz="1400" b="0" i="0" u="none" strike="noStrike" kern="1200" cap="none" spc="0" normalizeH="0" baseline="0" noProof="0">
                <a:ln>
                  <a:noFill/>
                </a:ln>
                <a:solidFill>
                  <a:prstClr val="white"/>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2</a:t>
            </a:fld>
            <a:endParaRPr kumimoji="0" lang="en-US" altLang="en-US" sz="1400" b="0" i="0" u="none" strike="noStrike" kern="1200" cap="none" spc="0" normalizeH="0" baseline="0" noProof="0" dirty="0">
              <a:ln>
                <a:noFill/>
              </a:ln>
              <a:solidFill>
                <a:prstClr val="white"/>
              </a:solidFill>
              <a:effectLst/>
              <a:uLnTx/>
              <a:uFillTx/>
              <a:latin typeface="Times New Roman" pitchFamily="18" charset="0"/>
              <a:ea typeface="+mn-ea"/>
              <a:cs typeface="+mn-cs"/>
            </a:endParaRPr>
          </a:p>
        </p:txBody>
      </p:sp>
      <p:sp>
        <p:nvSpPr>
          <p:cNvPr id="3078" name="Rectangle 6"/>
          <p:cNvSpPr>
            <a:spLocks noChangeArrowheads="1"/>
          </p:cNvSpPr>
          <p:nvPr/>
        </p:nvSpPr>
        <p:spPr bwMode="auto">
          <a:xfrm>
            <a:off x="2608263" y="3621089"/>
            <a:ext cx="731520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altLang="en-US" sz="2500" b="0" i="0" u="none" strike="noStrike" kern="1200" cap="none" spc="0" normalizeH="0" baseline="0" noProof="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500965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4ADEA995-8CE4-403E-AF4F-5E3CAD19639A}"/>
              </a:ext>
            </a:extLst>
          </p:cNvPr>
          <p:cNvGraphicFramePr>
            <a:graphicFrameLocks/>
          </p:cNvGraphicFramePr>
          <p:nvPr>
            <p:extLst>
              <p:ext uri="{D42A27DB-BD31-4B8C-83A1-F6EECF244321}">
                <p14:modId xmlns:p14="http://schemas.microsoft.com/office/powerpoint/2010/main" val="3441282642"/>
              </p:ext>
            </p:extLst>
          </p:nvPr>
        </p:nvGraphicFramePr>
        <p:xfrm>
          <a:off x="6465000" y="2074195"/>
          <a:ext cx="4934520" cy="3695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A99C1F1C-5EAD-4A4A-86B8-184F6BDE80FA}"/>
              </a:ext>
            </a:extLst>
          </p:cNvPr>
          <p:cNvGraphicFramePr>
            <a:graphicFrameLocks/>
          </p:cNvGraphicFramePr>
          <p:nvPr>
            <p:extLst>
              <p:ext uri="{D42A27DB-BD31-4B8C-83A1-F6EECF244321}">
                <p14:modId xmlns:p14="http://schemas.microsoft.com/office/powerpoint/2010/main" val="735620262"/>
              </p:ext>
            </p:extLst>
          </p:nvPr>
        </p:nvGraphicFramePr>
        <p:xfrm>
          <a:off x="2612712" y="2141259"/>
          <a:ext cx="4450540" cy="3614557"/>
        </p:xfrm>
        <a:graphic>
          <a:graphicData uri="http://schemas.openxmlformats.org/drawingml/2006/chart">
            <c:chart xmlns:c="http://schemas.openxmlformats.org/drawingml/2006/chart" xmlns:r="http://schemas.openxmlformats.org/officeDocument/2006/relationships" r:id="rId4"/>
          </a:graphicData>
        </a:graphic>
      </p:graphicFrame>
      <p:sp>
        <p:nvSpPr>
          <p:cNvPr id="17410" name="Slide Number Placeholder 5"/>
          <p:cNvSpPr>
            <a:spLocks noGrp="1"/>
          </p:cNvSpPr>
          <p:nvPr>
            <p:ph type="sldNum" sz="quarter" idx="12"/>
          </p:nvPr>
        </p:nvSpPr>
        <p:spPr>
          <a:xfrm>
            <a:off x="9448800" y="6467475"/>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86A07D5B-E1D8-4145-9F97-1077A7D5D227}" type="slidenum">
              <a:rPr lang="en-US" altLang="en-US" sz="1400">
                <a:latin typeface="Times New Roman" pitchFamily="18" charset="0"/>
              </a:rPr>
              <a:pPr eaLnBrk="1" hangingPunct="1">
                <a:spcBef>
                  <a:spcPct val="0"/>
                </a:spcBef>
                <a:buFontTx/>
                <a:buNone/>
              </a:pPr>
              <a:t>20</a:t>
            </a:fld>
            <a:endParaRPr lang="en-US" altLang="en-US" sz="1400" dirty="0">
              <a:latin typeface="Times New Roman" pitchFamily="18" charset="0"/>
            </a:endParaRPr>
          </a:p>
        </p:txBody>
      </p:sp>
      <p:sp>
        <p:nvSpPr>
          <p:cNvPr id="17411" name="Rectangle 2"/>
          <p:cNvSpPr>
            <a:spLocks noGrp="1" noChangeArrowheads="1"/>
          </p:cNvSpPr>
          <p:nvPr>
            <p:ph type="title"/>
          </p:nvPr>
        </p:nvSpPr>
        <p:spPr>
          <a:xfrm>
            <a:off x="2283671" y="226158"/>
            <a:ext cx="8947935" cy="1325563"/>
          </a:xfrm>
        </p:spPr>
        <p:txBody>
          <a:bodyPr>
            <a:normAutofit fontScale="90000"/>
          </a:bodyPr>
          <a:lstStyle/>
          <a:p>
            <a:pPr algn="ctr"/>
            <a:r>
              <a:rPr lang="en-US" sz="3200" dirty="0">
                <a:solidFill>
                  <a:schemeClr val="accent1"/>
                </a:solidFill>
              </a:rPr>
              <a:t>People with New HIV Diagnoses by Priority Population, 2010 vs. 2019</a:t>
            </a:r>
            <a:br>
              <a:rPr lang="en-US" sz="3200" dirty="0"/>
            </a:br>
            <a:endParaRPr lang="en-US" altLang="en-US" sz="3000" dirty="0">
              <a:solidFill>
                <a:schemeClr val="tx1"/>
              </a:solidFill>
              <a:latin typeface="Rockwell" panose="02060603020205020403" pitchFamily="18" charset="0"/>
            </a:endParaRPr>
          </a:p>
        </p:txBody>
      </p:sp>
      <p:sp>
        <p:nvSpPr>
          <p:cNvPr id="12" name="TextBox 16">
            <a:extLst>
              <a:ext uri="{FF2B5EF4-FFF2-40B4-BE49-F238E27FC236}">
                <a16:creationId xmlns:a16="http://schemas.microsoft.com/office/drawing/2014/main" id="{710EE4EC-5546-4134-B849-7E1BF8F49BA6}"/>
              </a:ext>
            </a:extLst>
          </p:cNvPr>
          <p:cNvSpPr txBox="1"/>
          <p:nvPr/>
        </p:nvSpPr>
        <p:spPr>
          <a:xfrm>
            <a:off x="2602552" y="2900970"/>
            <a:ext cx="939300" cy="33855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t>N=3,125</a:t>
            </a:r>
          </a:p>
        </p:txBody>
      </p:sp>
      <p:sp>
        <p:nvSpPr>
          <p:cNvPr id="13" name="TextBox 16">
            <a:extLst>
              <a:ext uri="{FF2B5EF4-FFF2-40B4-BE49-F238E27FC236}">
                <a16:creationId xmlns:a16="http://schemas.microsoft.com/office/drawing/2014/main" id="{603AF87A-7B0A-4D83-8740-B2A3BBC4F103}"/>
              </a:ext>
            </a:extLst>
          </p:cNvPr>
          <p:cNvSpPr txBox="1"/>
          <p:nvPr/>
        </p:nvSpPr>
        <p:spPr>
          <a:xfrm>
            <a:off x="10137621" y="2731693"/>
            <a:ext cx="939339"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t>N=3,126</a:t>
            </a:r>
          </a:p>
        </p:txBody>
      </p:sp>
      <p:pic>
        <p:nvPicPr>
          <p:cNvPr id="5" name="Picture 4">
            <a:extLst>
              <a:ext uri="{FF2B5EF4-FFF2-40B4-BE49-F238E27FC236}">
                <a16:creationId xmlns:a16="http://schemas.microsoft.com/office/drawing/2014/main" id="{7CD69FC8-B872-4F63-B51D-6E60276D448C}"/>
              </a:ext>
            </a:extLst>
          </p:cNvPr>
          <p:cNvPicPr>
            <a:picLocks noChangeAspect="1"/>
          </p:cNvPicPr>
          <p:nvPr/>
        </p:nvPicPr>
        <p:blipFill>
          <a:blip r:embed="rId5"/>
          <a:stretch>
            <a:fillRect/>
          </a:stretch>
        </p:blipFill>
        <p:spPr>
          <a:xfrm>
            <a:off x="2438249" y="5971014"/>
            <a:ext cx="9418471" cy="295610"/>
          </a:xfrm>
          <a:prstGeom prst="rect">
            <a:avLst/>
          </a:prstGeom>
        </p:spPr>
      </p:pic>
    </p:spTree>
    <p:extLst>
      <p:ext uri="{BB962C8B-B14F-4D97-AF65-F5344CB8AC3E}">
        <p14:creationId xmlns:p14="http://schemas.microsoft.com/office/powerpoint/2010/main" val="3813864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xfrm>
            <a:off x="9448800" y="6467475"/>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86A07D5B-E1D8-4145-9F97-1077A7D5D227}" type="slidenum">
              <a:rPr lang="en-US" altLang="en-US" sz="1400">
                <a:latin typeface="Times New Roman" pitchFamily="18" charset="0"/>
              </a:rPr>
              <a:pPr eaLnBrk="1" hangingPunct="1">
                <a:spcBef>
                  <a:spcPct val="0"/>
                </a:spcBef>
                <a:buFontTx/>
                <a:buNone/>
              </a:pPr>
              <a:t>21</a:t>
            </a:fld>
            <a:endParaRPr lang="en-US" altLang="en-US" sz="1400" dirty="0">
              <a:latin typeface="Times New Roman" pitchFamily="18" charset="0"/>
            </a:endParaRPr>
          </a:p>
        </p:txBody>
      </p:sp>
      <p:sp>
        <p:nvSpPr>
          <p:cNvPr id="17411" name="Rectangle 2"/>
          <p:cNvSpPr>
            <a:spLocks noGrp="1" noChangeArrowheads="1"/>
          </p:cNvSpPr>
          <p:nvPr>
            <p:ph type="title"/>
          </p:nvPr>
        </p:nvSpPr>
        <p:spPr/>
        <p:txBody>
          <a:bodyPr>
            <a:normAutofit/>
          </a:bodyPr>
          <a:lstStyle/>
          <a:p>
            <a:pPr algn="ctr"/>
            <a:r>
              <a:rPr lang="en-US" sz="2800" dirty="0">
                <a:solidFill>
                  <a:schemeClr val="accent1"/>
                </a:solidFill>
              </a:rPr>
              <a:t>New HIV Diagnoses by Mode of Transmission and EMA/TGA*, 2019</a:t>
            </a:r>
            <a:endParaRPr lang="en-US" altLang="en-US" sz="3000" dirty="0">
              <a:solidFill>
                <a:schemeClr val="tx1"/>
              </a:solidFill>
              <a:latin typeface="Rockwell" panose="02060603020205020403" pitchFamily="18" charset="0"/>
            </a:endParaRPr>
          </a:p>
        </p:txBody>
      </p:sp>
      <p:sp>
        <p:nvSpPr>
          <p:cNvPr id="6" name="Footer Placeholder 4">
            <a:extLst>
              <a:ext uri="{FF2B5EF4-FFF2-40B4-BE49-F238E27FC236}">
                <a16:creationId xmlns:a16="http://schemas.microsoft.com/office/drawing/2014/main" id="{02C09770-E96C-4709-B3D5-7ED2A4F01361}"/>
              </a:ext>
            </a:extLst>
          </p:cNvPr>
          <p:cNvSpPr txBox="1">
            <a:spLocks/>
          </p:cNvSpPr>
          <p:nvPr/>
        </p:nvSpPr>
        <p:spPr>
          <a:xfrm>
            <a:off x="2249454" y="6356350"/>
            <a:ext cx="753016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*Eligible Metropolitan Areas (EMAs) and Transitional Grant Areas (TGAs) are metropolitan areas consisting of several counties designated by the Ryan White HIV/AIDS Program for funding purposes</a:t>
            </a:r>
          </a:p>
        </p:txBody>
      </p:sp>
      <p:graphicFrame>
        <p:nvGraphicFramePr>
          <p:cNvPr id="7" name="Chart 6">
            <a:extLst>
              <a:ext uri="{FF2B5EF4-FFF2-40B4-BE49-F238E27FC236}">
                <a16:creationId xmlns:a16="http://schemas.microsoft.com/office/drawing/2014/main" id="{26FD846B-1F75-4838-B628-D7B8257463F5}"/>
              </a:ext>
            </a:extLst>
          </p:cNvPr>
          <p:cNvGraphicFramePr>
            <a:graphicFrameLocks/>
          </p:cNvGraphicFramePr>
          <p:nvPr>
            <p:extLst>
              <p:ext uri="{D42A27DB-BD31-4B8C-83A1-F6EECF244321}">
                <p14:modId xmlns:p14="http://schemas.microsoft.com/office/powerpoint/2010/main" val="2139890600"/>
              </p:ext>
            </p:extLst>
          </p:nvPr>
        </p:nvGraphicFramePr>
        <p:xfrm>
          <a:off x="2405864" y="1916906"/>
          <a:ext cx="8833636" cy="4439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844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3DA1E00-F378-40F1-B76A-9D9E213EE2E6}"/>
              </a:ext>
            </a:extLst>
          </p:cNvPr>
          <p:cNvPicPr>
            <a:picLocks noChangeAspect="1"/>
          </p:cNvPicPr>
          <p:nvPr/>
        </p:nvPicPr>
        <p:blipFill>
          <a:blip r:embed="rId3"/>
          <a:stretch>
            <a:fillRect/>
          </a:stretch>
        </p:blipFill>
        <p:spPr>
          <a:xfrm>
            <a:off x="2311400" y="1865312"/>
            <a:ext cx="9309100" cy="4673600"/>
          </a:xfrm>
          <a:prstGeom prst="rect">
            <a:avLst/>
          </a:prstGeom>
          <a:noFill/>
        </p:spPr>
      </p:pic>
      <p:sp>
        <p:nvSpPr>
          <p:cNvPr id="5" name="Slide Number Placeholder 4">
            <a:extLst>
              <a:ext uri="{FF2B5EF4-FFF2-40B4-BE49-F238E27FC236}">
                <a16:creationId xmlns:a16="http://schemas.microsoft.com/office/drawing/2014/main" id="{E56C9350-D2AC-4A1C-8197-E4E17C57A465}"/>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1EDE7A0-2A40-4843-A4BA-64BCA4242F6B}" type="slidenum">
              <a:rPr lang="en-US" smtClean="0"/>
              <a:pPr>
                <a:spcAft>
                  <a:spcPts val="600"/>
                </a:spcAft>
              </a:pPr>
              <a:t>22</a:t>
            </a:fld>
            <a:endParaRPr lang="en-US"/>
          </a:p>
        </p:txBody>
      </p:sp>
      <p:sp>
        <p:nvSpPr>
          <p:cNvPr id="2" name="Title 1">
            <a:extLst>
              <a:ext uri="{FF2B5EF4-FFF2-40B4-BE49-F238E27FC236}">
                <a16:creationId xmlns:a16="http://schemas.microsoft.com/office/drawing/2014/main" id="{91730435-5227-4DBE-89CE-FD99FDF9DFCA}"/>
              </a:ext>
            </a:extLst>
          </p:cNvPr>
          <p:cNvSpPr>
            <a:spLocks noGrp="1"/>
          </p:cNvSpPr>
          <p:nvPr>
            <p:ph type="title"/>
          </p:nvPr>
        </p:nvSpPr>
        <p:spPr>
          <a:xfrm>
            <a:off x="2405864" y="365125"/>
            <a:ext cx="8947935" cy="1325563"/>
          </a:xfrm>
        </p:spPr>
        <p:txBody>
          <a:bodyPr anchor="ctr">
            <a:normAutofit/>
          </a:bodyPr>
          <a:lstStyle/>
          <a:p>
            <a:r>
              <a:rPr lang="en-US" sz="3400" dirty="0"/>
              <a:t>Socioeconomic Indicators in People with New HIV Diagnoses (Ages 18+ years), 2019</a:t>
            </a:r>
          </a:p>
        </p:txBody>
      </p:sp>
    </p:spTree>
    <p:extLst>
      <p:ext uri="{BB962C8B-B14F-4D97-AF65-F5344CB8AC3E}">
        <p14:creationId xmlns:p14="http://schemas.microsoft.com/office/powerpoint/2010/main" val="987105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67824" y="320149"/>
            <a:ext cx="11856351" cy="968189"/>
          </a:xfrm>
        </p:spPr>
        <p:txBody>
          <a:bodyPr>
            <a:normAutofit fontScale="90000"/>
          </a:bodyPr>
          <a:lstStyle/>
          <a:p>
            <a:br>
              <a:rPr lang="en-US" sz="5400" dirty="0"/>
            </a:br>
            <a:br>
              <a:rPr lang="en-US" sz="5400" dirty="0"/>
            </a:br>
            <a:r>
              <a:rPr lang="en-US" sz="4900" dirty="0"/>
              <a:t>People Living with Diagnosed HIV in Texas in 2019</a:t>
            </a:r>
            <a:endParaRPr lang="en-US" altLang="en-US" sz="4900" b="1" dirty="0">
              <a:latin typeface="Rockwell" panose="02060603020205020403" pitchFamily="18" charset="0"/>
            </a:endParaRPr>
          </a:p>
        </p:txBody>
      </p:sp>
      <p:sp>
        <p:nvSpPr>
          <p:cNvPr id="10242" name="Slide Number Placeholder 4"/>
          <p:cNvSpPr>
            <a:spLocks noGrp="1"/>
          </p:cNvSpPr>
          <p:nvPr>
            <p:ph type="sldNum" sz="quarter" idx="4294967295"/>
          </p:nvPr>
        </p:nvSpPr>
        <p:spPr>
          <a:xfrm>
            <a:off x="9448800" y="6356350"/>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FD981269-6D97-400A-BF6F-A5212AB80EA9}" type="slidenum">
              <a:rPr lang="en-US" altLang="en-US" sz="1400">
                <a:latin typeface="Times New Roman" pitchFamily="18" charset="0"/>
              </a:rPr>
              <a:pPr eaLnBrk="1" hangingPunct="1">
                <a:spcBef>
                  <a:spcPct val="0"/>
                </a:spcBef>
                <a:buFontTx/>
                <a:buNone/>
              </a:pPr>
              <a:t>23</a:t>
            </a:fld>
            <a:endParaRPr lang="en-US" altLang="en-US" sz="1400" dirty="0">
              <a:latin typeface="Times New Roman" pitchFamily="18" charset="0"/>
            </a:endParaRPr>
          </a:p>
        </p:txBody>
      </p:sp>
      <p:sp>
        <p:nvSpPr>
          <p:cNvPr id="5" name="Text Placeholder 2">
            <a:extLst>
              <a:ext uri="{FF2B5EF4-FFF2-40B4-BE49-F238E27FC236}">
                <a16:creationId xmlns:a16="http://schemas.microsoft.com/office/drawing/2014/main" id="{972693B0-2CE8-4138-872B-C5B226E85AF9}"/>
              </a:ext>
            </a:extLst>
          </p:cNvPr>
          <p:cNvSpPr txBox="1">
            <a:spLocks/>
          </p:cNvSpPr>
          <p:nvPr/>
        </p:nvSpPr>
        <p:spPr>
          <a:xfrm>
            <a:off x="234051" y="1104714"/>
            <a:ext cx="11453857" cy="35564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300" dirty="0">
              <a:solidFill>
                <a:schemeClr val="bg1"/>
              </a:solidFill>
            </a:endParaRPr>
          </a:p>
        </p:txBody>
      </p:sp>
      <p:sp>
        <p:nvSpPr>
          <p:cNvPr id="4" name="Rectangle 3">
            <a:extLst>
              <a:ext uri="{FF2B5EF4-FFF2-40B4-BE49-F238E27FC236}">
                <a16:creationId xmlns:a16="http://schemas.microsoft.com/office/drawing/2014/main" id="{1038A7FF-9B9E-4E27-9970-7EB938BC465E}"/>
              </a:ext>
            </a:extLst>
          </p:cNvPr>
          <p:cNvSpPr/>
          <p:nvPr/>
        </p:nvSpPr>
        <p:spPr>
          <a:xfrm>
            <a:off x="234049" y="1471962"/>
            <a:ext cx="12085411" cy="3939540"/>
          </a:xfrm>
          <a:prstGeom prst="rect">
            <a:avLst/>
          </a:prstGeom>
        </p:spPr>
        <p:txBody>
          <a:bodyPr wrap="square">
            <a:spAutoFit/>
          </a:bodyPr>
          <a:lstStyle/>
          <a:p>
            <a:pPr marL="342900" indent="-342900">
              <a:buFont typeface="Arial" panose="020B0604020202020204" pitchFamily="34" charset="0"/>
              <a:buChar char="•"/>
            </a:pPr>
            <a:r>
              <a:rPr lang="en-US" sz="2500" dirty="0">
                <a:solidFill>
                  <a:schemeClr val="bg1"/>
                </a:solidFill>
              </a:rPr>
              <a:t>Gay and bisexual men and other men who have sex with men (MSM)  comprised over half (62%) of people living with diagnosed HIV. </a:t>
            </a:r>
          </a:p>
          <a:p>
            <a:pPr marL="342900" indent="-342900">
              <a:buFont typeface="Arial" panose="020B0604020202020204" pitchFamily="34" charset="0"/>
              <a:buChar char="•"/>
            </a:pPr>
            <a:endParaRPr lang="en-US" sz="2500" dirty="0">
              <a:solidFill>
                <a:schemeClr val="bg1"/>
              </a:solidFill>
            </a:endParaRPr>
          </a:p>
          <a:p>
            <a:pPr marL="342900" indent="-342900">
              <a:buFont typeface="Arial" panose="020B0604020202020204" pitchFamily="34" charset="0"/>
              <a:buChar char="•"/>
            </a:pPr>
            <a:r>
              <a:rPr lang="en-US" sz="2500" dirty="0">
                <a:solidFill>
                  <a:schemeClr val="bg1"/>
                </a:solidFill>
              </a:rPr>
              <a:t>By 2019, over half of PLWH were 45 years of age or older.</a:t>
            </a:r>
          </a:p>
          <a:p>
            <a:pPr marL="342900" indent="-342900">
              <a:buFont typeface="Arial" panose="020B0604020202020204" pitchFamily="34" charset="0"/>
              <a:buChar char="•"/>
            </a:pPr>
            <a:endParaRPr lang="en-US" sz="2500" dirty="0">
              <a:solidFill>
                <a:schemeClr val="bg1"/>
              </a:solidFill>
            </a:endParaRPr>
          </a:p>
          <a:p>
            <a:pPr marL="342900" indent="-342900">
              <a:buFont typeface="Arial" panose="020B0604020202020204" pitchFamily="34" charset="0"/>
              <a:buChar char="•"/>
            </a:pPr>
            <a:r>
              <a:rPr lang="en-US" sz="2500" dirty="0">
                <a:solidFill>
                  <a:schemeClr val="bg1"/>
                </a:solidFill>
              </a:rPr>
              <a:t>Between 2010 and 2019, the total number of PLWH increased by 43% and proportion of PLWH in priority populations increased by 5.6%.</a:t>
            </a:r>
          </a:p>
          <a:p>
            <a:pPr marL="342900" indent="-342900">
              <a:buFont typeface="Arial" panose="020B0604020202020204" pitchFamily="34" charset="0"/>
              <a:buChar char="•"/>
            </a:pPr>
            <a:endParaRPr lang="en-US" sz="2500" dirty="0">
              <a:solidFill>
                <a:schemeClr val="bg1"/>
              </a:solidFill>
            </a:endParaRPr>
          </a:p>
          <a:p>
            <a:pPr marL="342900" indent="-342900">
              <a:buFont typeface="Arial" panose="020B0604020202020204" pitchFamily="34" charset="0"/>
              <a:buChar char="•"/>
            </a:pPr>
            <a:r>
              <a:rPr lang="en-US" sz="2500" dirty="0">
                <a:solidFill>
                  <a:schemeClr val="bg1"/>
                </a:solidFill>
              </a:rPr>
              <a:t>A majority of people living with HIV live in urban areas of Texas. The counties with the largest numbers of PLWH were Harris and Dallas, followed by Bexar, Tarrant, and Travis.</a:t>
            </a:r>
          </a:p>
        </p:txBody>
      </p:sp>
    </p:spTree>
    <p:extLst>
      <p:ext uri="{BB962C8B-B14F-4D97-AF65-F5344CB8AC3E}">
        <p14:creationId xmlns:p14="http://schemas.microsoft.com/office/powerpoint/2010/main" val="870578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0AC3574-A3DB-42A7-B815-D33E1B0CC688}"/>
              </a:ext>
            </a:extLst>
          </p:cNvPr>
          <p:cNvSpPr>
            <a:spLocks noGrp="1"/>
          </p:cNvSpPr>
          <p:nvPr>
            <p:ph type="sldNum" sz="quarter" idx="12"/>
          </p:nvPr>
        </p:nvSpPr>
        <p:spPr>
          <a:xfrm>
            <a:off x="9448800" y="6430963"/>
            <a:ext cx="2743200" cy="365125"/>
          </a:xfrm>
        </p:spPr>
        <p:txBody>
          <a:bodyPr/>
          <a:lstStyle/>
          <a:p>
            <a:fld id="{21EDE7A0-2A40-4843-A4BA-64BCA4242F6B}" type="slidenum">
              <a:rPr lang="en-US" sz="1400" smtClean="0">
                <a:solidFill>
                  <a:schemeClr val="tx1"/>
                </a:solidFill>
                <a:latin typeface="Times New Roman" panose="02020603050405020304" pitchFamily="18" charset="0"/>
              </a:rPr>
              <a:t>24</a:t>
            </a:fld>
            <a:endParaRPr lang="en-US" sz="1400" dirty="0">
              <a:solidFill>
                <a:schemeClr val="tx1"/>
              </a:solidFill>
              <a:latin typeface="Times New Roman" panose="02020603050405020304" pitchFamily="18" charset="0"/>
            </a:endParaRPr>
          </a:p>
        </p:txBody>
      </p:sp>
      <p:sp>
        <p:nvSpPr>
          <p:cNvPr id="2" name="Title 1">
            <a:extLst>
              <a:ext uri="{FF2B5EF4-FFF2-40B4-BE49-F238E27FC236}">
                <a16:creationId xmlns:a16="http://schemas.microsoft.com/office/drawing/2014/main" id="{22D253F5-09E1-405A-ACFD-A497ECFD3034}"/>
              </a:ext>
            </a:extLst>
          </p:cNvPr>
          <p:cNvSpPr>
            <a:spLocks noGrp="1"/>
          </p:cNvSpPr>
          <p:nvPr>
            <p:ph type="title"/>
          </p:nvPr>
        </p:nvSpPr>
        <p:spPr>
          <a:xfrm>
            <a:off x="2405864" y="365125"/>
            <a:ext cx="9659756" cy="1325563"/>
          </a:xfrm>
        </p:spPr>
        <p:txBody>
          <a:bodyPr>
            <a:normAutofit/>
          </a:bodyPr>
          <a:lstStyle/>
          <a:p>
            <a:pPr algn="ctr"/>
            <a:r>
              <a:rPr lang="en-US" sz="2800" dirty="0">
                <a:solidFill>
                  <a:schemeClr val="accent1"/>
                </a:solidFill>
              </a:rPr>
              <a:t>People Living with Diagnosed HIV by Sex at Birth, 2019</a:t>
            </a:r>
            <a:endParaRPr lang="en-US" sz="2800" dirty="0"/>
          </a:p>
        </p:txBody>
      </p:sp>
      <p:graphicFrame>
        <p:nvGraphicFramePr>
          <p:cNvPr id="8" name="Chart 7">
            <a:extLst>
              <a:ext uri="{FF2B5EF4-FFF2-40B4-BE49-F238E27FC236}">
                <a16:creationId xmlns:a16="http://schemas.microsoft.com/office/drawing/2014/main" id="{2F8332C0-297D-40C9-9CA0-F831B93B3AA5}"/>
              </a:ext>
            </a:extLst>
          </p:cNvPr>
          <p:cNvGraphicFramePr>
            <a:graphicFrameLocks/>
          </p:cNvGraphicFramePr>
          <p:nvPr>
            <p:extLst>
              <p:ext uri="{D42A27DB-BD31-4B8C-83A1-F6EECF244321}">
                <p14:modId xmlns:p14="http://schemas.microsoft.com/office/powerpoint/2010/main" val="2116624151"/>
              </p:ext>
            </p:extLst>
          </p:nvPr>
        </p:nvGraphicFramePr>
        <p:xfrm>
          <a:off x="2405864" y="2057398"/>
          <a:ext cx="9024135" cy="42697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9798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3AA39EC-BE1C-459B-BB63-6C577D3E70A1}"/>
              </a:ext>
            </a:extLst>
          </p:cNvPr>
          <p:cNvSpPr>
            <a:spLocks noGrp="1"/>
          </p:cNvSpPr>
          <p:nvPr>
            <p:ph type="sldNum" sz="quarter" idx="12"/>
          </p:nvPr>
        </p:nvSpPr>
        <p:spPr>
          <a:xfrm>
            <a:off x="9448800" y="6464300"/>
            <a:ext cx="2743200" cy="365125"/>
          </a:xfrm>
        </p:spPr>
        <p:txBody>
          <a:bodyPr/>
          <a:lstStyle/>
          <a:p>
            <a:fld id="{21EDE7A0-2A40-4843-A4BA-64BCA4242F6B}" type="slidenum">
              <a:rPr lang="en-US" sz="1400" smtClean="0">
                <a:solidFill>
                  <a:schemeClr val="tx1"/>
                </a:solidFill>
                <a:latin typeface="Times New Roman" panose="02020603050405020304" pitchFamily="18" charset="0"/>
                <a:cs typeface="Times New Roman" panose="02020603050405020304" pitchFamily="18" charset="0"/>
              </a:rPr>
              <a:t>25</a:t>
            </a:fld>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80AE71BE-58A3-463F-A21F-FE1C75974B33}"/>
              </a:ext>
            </a:extLst>
          </p:cNvPr>
          <p:cNvSpPr>
            <a:spLocks noGrp="1"/>
          </p:cNvSpPr>
          <p:nvPr>
            <p:ph type="title"/>
          </p:nvPr>
        </p:nvSpPr>
        <p:spPr>
          <a:xfrm>
            <a:off x="2405864" y="365125"/>
            <a:ext cx="9786136" cy="1325563"/>
          </a:xfrm>
        </p:spPr>
        <p:txBody>
          <a:bodyPr>
            <a:normAutofit/>
          </a:bodyPr>
          <a:lstStyle/>
          <a:p>
            <a:pPr algn="ctr"/>
            <a:r>
              <a:rPr lang="en-US" sz="2800" dirty="0">
                <a:solidFill>
                  <a:schemeClr val="accent1"/>
                </a:solidFill>
              </a:rPr>
              <a:t>People Living with Diagnosed HIV by Race/Ethnicity, 2019</a:t>
            </a:r>
            <a:endParaRPr lang="en-US" sz="2800" dirty="0"/>
          </a:p>
        </p:txBody>
      </p:sp>
      <p:sp>
        <p:nvSpPr>
          <p:cNvPr id="4" name="TextBox 3">
            <a:extLst>
              <a:ext uri="{FF2B5EF4-FFF2-40B4-BE49-F238E27FC236}">
                <a16:creationId xmlns:a16="http://schemas.microsoft.com/office/drawing/2014/main" id="{6F01BB85-1472-4BBB-8E67-5939D536CD37}"/>
              </a:ext>
            </a:extLst>
          </p:cNvPr>
          <p:cNvSpPr txBox="1"/>
          <p:nvPr/>
        </p:nvSpPr>
        <p:spPr>
          <a:xfrm>
            <a:off x="2246743" y="6563282"/>
            <a:ext cx="6257374" cy="307777"/>
          </a:xfrm>
          <a:prstGeom prst="rect">
            <a:avLst/>
          </a:prstGeom>
          <a:noFill/>
        </p:spPr>
        <p:txBody>
          <a:bodyPr wrap="square" rtlCol="0">
            <a:spAutoFit/>
          </a:bodyPr>
          <a:lstStyle/>
          <a:p>
            <a:r>
              <a:rPr lang="en-US" sz="1400" dirty="0"/>
              <a:t>*Native Hawaiian/Pacific Islander  **American Indian/Alaskan Native</a:t>
            </a:r>
          </a:p>
        </p:txBody>
      </p:sp>
      <p:sp>
        <p:nvSpPr>
          <p:cNvPr id="7" name="TextBox 1">
            <a:extLst>
              <a:ext uri="{FF2B5EF4-FFF2-40B4-BE49-F238E27FC236}">
                <a16:creationId xmlns:a16="http://schemas.microsoft.com/office/drawing/2014/main" id="{7EF322ED-DDB6-4417-9435-C89EDABA2AE8}"/>
              </a:ext>
            </a:extLst>
          </p:cNvPr>
          <p:cNvSpPr txBox="1"/>
          <p:nvPr/>
        </p:nvSpPr>
        <p:spPr>
          <a:xfrm>
            <a:off x="2865464" y="5437860"/>
            <a:ext cx="1112164" cy="276999"/>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0000"/>
                </a:solidFill>
              </a:rPr>
              <a:t>Race/Ethnicity</a:t>
            </a:r>
          </a:p>
        </p:txBody>
      </p:sp>
      <p:graphicFrame>
        <p:nvGraphicFramePr>
          <p:cNvPr id="8" name="Chart 7">
            <a:extLst>
              <a:ext uri="{FF2B5EF4-FFF2-40B4-BE49-F238E27FC236}">
                <a16:creationId xmlns:a16="http://schemas.microsoft.com/office/drawing/2014/main" id="{C2E6EE14-D204-498F-8741-648F8C44B1EC}"/>
              </a:ext>
            </a:extLst>
          </p:cNvPr>
          <p:cNvGraphicFramePr>
            <a:graphicFrameLocks/>
          </p:cNvGraphicFramePr>
          <p:nvPr>
            <p:extLst>
              <p:ext uri="{D42A27DB-BD31-4B8C-83A1-F6EECF244321}">
                <p14:modId xmlns:p14="http://schemas.microsoft.com/office/powerpoint/2010/main" val="4174400416"/>
              </p:ext>
            </p:extLst>
          </p:nvPr>
        </p:nvGraphicFramePr>
        <p:xfrm>
          <a:off x="1863599" y="2103896"/>
          <a:ext cx="10328401" cy="47255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692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13950A3-9D3E-4549-9CA2-02F663ED233E}"/>
              </a:ext>
            </a:extLst>
          </p:cNvPr>
          <p:cNvSpPr>
            <a:spLocks noGrp="1"/>
          </p:cNvSpPr>
          <p:nvPr>
            <p:ph type="sldNum" sz="quarter" idx="12"/>
          </p:nvPr>
        </p:nvSpPr>
        <p:spPr>
          <a:xfrm>
            <a:off x="9448800" y="6484938"/>
            <a:ext cx="2743200" cy="365125"/>
          </a:xfrm>
        </p:spPr>
        <p:txBody>
          <a:bodyPr/>
          <a:lstStyle/>
          <a:p>
            <a:fld id="{21EDE7A0-2A40-4843-A4BA-64BCA4242F6B}" type="slidenum">
              <a:rPr lang="en-US" sz="1400" smtClean="0">
                <a:solidFill>
                  <a:schemeClr val="tx1"/>
                </a:solidFill>
                <a:latin typeface="Times New Roman" panose="02020603050405020304" pitchFamily="18" charset="0"/>
              </a:rPr>
              <a:t>26</a:t>
            </a:fld>
            <a:endParaRPr lang="en-US" sz="1400" dirty="0">
              <a:solidFill>
                <a:schemeClr val="tx1"/>
              </a:solidFill>
              <a:latin typeface="Times New Roman" panose="02020603050405020304" pitchFamily="18" charset="0"/>
            </a:endParaRPr>
          </a:p>
        </p:txBody>
      </p:sp>
      <p:sp>
        <p:nvSpPr>
          <p:cNvPr id="2" name="Title 1">
            <a:extLst>
              <a:ext uri="{FF2B5EF4-FFF2-40B4-BE49-F238E27FC236}">
                <a16:creationId xmlns:a16="http://schemas.microsoft.com/office/drawing/2014/main" id="{551EEBD8-88C0-48E5-9A05-79720803E23E}"/>
              </a:ext>
            </a:extLst>
          </p:cNvPr>
          <p:cNvSpPr>
            <a:spLocks noGrp="1"/>
          </p:cNvSpPr>
          <p:nvPr>
            <p:ph type="title"/>
          </p:nvPr>
        </p:nvSpPr>
        <p:spPr/>
        <p:txBody>
          <a:bodyPr>
            <a:normAutofit/>
          </a:bodyPr>
          <a:lstStyle/>
          <a:p>
            <a:pPr algn="ctr"/>
            <a:r>
              <a:rPr lang="en-US" sz="2800" dirty="0">
                <a:solidFill>
                  <a:schemeClr val="accent1"/>
                </a:solidFill>
              </a:rPr>
              <a:t>People Living with Diagnosed HIV by Age, 2019</a:t>
            </a:r>
            <a:endParaRPr lang="en-US" sz="2800" dirty="0"/>
          </a:p>
        </p:txBody>
      </p:sp>
      <p:graphicFrame>
        <p:nvGraphicFramePr>
          <p:cNvPr id="7" name="Chart 6">
            <a:extLst>
              <a:ext uri="{FF2B5EF4-FFF2-40B4-BE49-F238E27FC236}">
                <a16:creationId xmlns:a16="http://schemas.microsoft.com/office/drawing/2014/main" id="{E6EF646B-9F1F-4BA2-A351-269F3B2850E8}"/>
              </a:ext>
            </a:extLst>
          </p:cNvPr>
          <p:cNvGraphicFramePr>
            <a:graphicFrameLocks/>
          </p:cNvGraphicFramePr>
          <p:nvPr>
            <p:extLst>
              <p:ext uri="{D42A27DB-BD31-4B8C-83A1-F6EECF244321}">
                <p14:modId xmlns:p14="http://schemas.microsoft.com/office/powerpoint/2010/main" val="2331239993"/>
              </p:ext>
            </p:extLst>
          </p:nvPr>
        </p:nvGraphicFramePr>
        <p:xfrm>
          <a:off x="2502977" y="1666239"/>
          <a:ext cx="8753708" cy="48266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0446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1F2C9D-789C-461B-A4ED-DA8D3D8FBC96}"/>
              </a:ext>
            </a:extLst>
          </p:cNvPr>
          <p:cNvSpPr>
            <a:spLocks noGrp="1"/>
          </p:cNvSpPr>
          <p:nvPr>
            <p:ph type="sldNum" sz="quarter" idx="12"/>
          </p:nvPr>
        </p:nvSpPr>
        <p:spPr>
          <a:xfrm>
            <a:off x="9448800" y="6423025"/>
            <a:ext cx="2743200" cy="365125"/>
          </a:xfrm>
        </p:spPr>
        <p:txBody>
          <a:bodyPr/>
          <a:lstStyle/>
          <a:p>
            <a:fld id="{21EDE7A0-2A40-4843-A4BA-64BCA4242F6B}" type="slidenum">
              <a:rPr lang="en-US" sz="1400" smtClean="0">
                <a:solidFill>
                  <a:schemeClr val="tx1"/>
                </a:solidFill>
                <a:latin typeface="Times New Roman" panose="02020603050405020304" pitchFamily="18" charset="0"/>
              </a:rPr>
              <a:t>27</a:t>
            </a:fld>
            <a:endParaRPr lang="en-US" sz="1400" dirty="0">
              <a:solidFill>
                <a:schemeClr val="tx1"/>
              </a:solidFill>
              <a:latin typeface="Times New Roman" panose="02020603050405020304" pitchFamily="18" charset="0"/>
            </a:endParaRPr>
          </a:p>
        </p:txBody>
      </p:sp>
      <p:sp>
        <p:nvSpPr>
          <p:cNvPr id="2" name="Title 1">
            <a:extLst>
              <a:ext uri="{FF2B5EF4-FFF2-40B4-BE49-F238E27FC236}">
                <a16:creationId xmlns:a16="http://schemas.microsoft.com/office/drawing/2014/main" id="{FB5119CB-AB7C-42C9-83E7-159967EE19B1}"/>
              </a:ext>
            </a:extLst>
          </p:cNvPr>
          <p:cNvSpPr>
            <a:spLocks noGrp="1"/>
          </p:cNvSpPr>
          <p:nvPr>
            <p:ph type="title"/>
          </p:nvPr>
        </p:nvSpPr>
        <p:spPr>
          <a:xfrm>
            <a:off x="2405864" y="365125"/>
            <a:ext cx="9464711" cy="1325563"/>
          </a:xfrm>
        </p:spPr>
        <p:txBody>
          <a:bodyPr>
            <a:normAutofit/>
          </a:bodyPr>
          <a:lstStyle/>
          <a:p>
            <a:pPr algn="ctr"/>
            <a:r>
              <a:rPr lang="en-US" sz="2800" dirty="0">
                <a:solidFill>
                  <a:schemeClr val="accent1"/>
                </a:solidFill>
              </a:rPr>
              <a:t>People Living with diagnosed HIV by Mode of Transmission Groups*, 2019</a:t>
            </a:r>
            <a:endParaRPr lang="en-US" sz="2800" dirty="0"/>
          </a:p>
        </p:txBody>
      </p:sp>
      <p:sp>
        <p:nvSpPr>
          <p:cNvPr id="4" name="Footer Placeholder 4">
            <a:extLst>
              <a:ext uri="{FF2B5EF4-FFF2-40B4-BE49-F238E27FC236}">
                <a16:creationId xmlns:a16="http://schemas.microsoft.com/office/drawing/2014/main" id="{C306296D-E9C6-46B9-9904-277B5C872B9C}"/>
              </a:ext>
            </a:extLst>
          </p:cNvPr>
          <p:cNvSpPr txBox="1">
            <a:spLocks/>
          </p:cNvSpPr>
          <p:nvPr/>
        </p:nvSpPr>
        <p:spPr>
          <a:xfrm>
            <a:off x="2405864" y="6200078"/>
            <a:ext cx="8106935" cy="74194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 Mode of transmission is imputed when risk information is missing</a:t>
            </a:r>
          </a:p>
          <a:p>
            <a:r>
              <a:rPr lang="en-US" sz="1400" dirty="0"/>
              <a:t>** Adult Other includes received clotting factor, transfusion/transplant, other and unknown</a:t>
            </a:r>
          </a:p>
        </p:txBody>
      </p:sp>
      <p:sp>
        <p:nvSpPr>
          <p:cNvPr id="7" name="TextBox 7">
            <a:extLst>
              <a:ext uri="{FF2B5EF4-FFF2-40B4-BE49-F238E27FC236}">
                <a16:creationId xmlns:a16="http://schemas.microsoft.com/office/drawing/2014/main" id="{A27607AD-1C51-49E5-A231-2E5198B7C406}"/>
              </a:ext>
            </a:extLst>
          </p:cNvPr>
          <p:cNvSpPr txBox="1"/>
          <p:nvPr/>
        </p:nvSpPr>
        <p:spPr>
          <a:xfrm>
            <a:off x="8139689" y="4441904"/>
            <a:ext cx="1091966" cy="369332"/>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a:solidFill>
                  <a:schemeClr val="bg2">
                    <a:lumMod val="10000"/>
                  </a:schemeClr>
                </a:solidFill>
              </a:rPr>
              <a:t>N=97,844</a:t>
            </a:r>
          </a:p>
        </p:txBody>
      </p:sp>
      <p:graphicFrame>
        <p:nvGraphicFramePr>
          <p:cNvPr id="8" name="Chart 7">
            <a:extLst>
              <a:ext uri="{FF2B5EF4-FFF2-40B4-BE49-F238E27FC236}">
                <a16:creationId xmlns:a16="http://schemas.microsoft.com/office/drawing/2014/main" id="{96DB3384-E016-4D57-A681-ECD9DD6093C9}"/>
              </a:ext>
            </a:extLst>
          </p:cNvPr>
          <p:cNvGraphicFramePr>
            <a:graphicFrameLocks/>
          </p:cNvGraphicFramePr>
          <p:nvPr>
            <p:extLst>
              <p:ext uri="{D42A27DB-BD31-4B8C-83A1-F6EECF244321}">
                <p14:modId xmlns:p14="http://schemas.microsoft.com/office/powerpoint/2010/main" val="3396011966"/>
              </p:ext>
            </p:extLst>
          </p:nvPr>
        </p:nvGraphicFramePr>
        <p:xfrm>
          <a:off x="1941687" y="1800476"/>
          <a:ext cx="9035287" cy="43343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6118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A16D5F21-D47E-41BE-ACFD-12EB25B4AEAA}"/>
              </a:ext>
            </a:extLst>
          </p:cNvPr>
          <p:cNvGraphicFramePr>
            <a:graphicFrameLocks/>
          </p:cNvGraphicFramePr>
          <p:nvPr>
            <p:extLst>
              <p:ext uri="{D42A27DB-BD31-4B8C-83A1-F6EECF244321}">
                <p14:modId xmlns:p14="http://schemas.microsoft.com/office/powerpoint/2010/main" val="512983259"/>
              </p:ext>
            </p:extLst>
          </p:nvPr>
        </p:nvGraphicFramePr>
        <p:xfrm>
          <a:off x="6644120" y="1827171"/>
          <a:ext cx="5421446" cy="43193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F5F5419E-2E98-4060-9E1E-DCF67D66B75E}"/>
              </a:ext>
            </a:extLst>
          </p:cNvPr>
          <p:cNvGraphicFramePr>
            <a:graphicFrameLocks/>
          </p:cNvGraphicFramePr>
          <p:nvPr>
            <p:extLst>
              <p:ext uri="{D42A27DB-BD31-4B8C-83A1-F6EECF244321}">
                <p14:modId xmlns:p14="http://schemas.microsoft.com/office/powerpoint/2010/main" val="1811752620"/>
              </p:ext>
            </p:extLst>
          </p:nvPr>
        </p:nvGraphicFramePr>
        <p:xfrm>
          <a:off x="2111069" y="1843002"/>
          <a:ext cx="5782279" cy="4160186"/>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a:extLst>
              <a:ext uri="{FF2B5EF4-FFF2-40B4-BE49-F238E27FC236}">
                <a16:creationId xmlns:a16="http://schemas.microsoft.com/office/drawing/2014/main" id="{7DF526A7-E71B-41E2-8BB3-31EE25C9ABF8}"/>
              </a:ext>
            </a:extLst>
          </p:cNvPr>
          <p:cNvSpPr>
            <a:spLocks noGrp="1"/>
          </p:cNvSpPr>
          <p:nvPr>
            <p:ph type="sldNum" sz="quarter" idx="12"/>
          </p:nvPr>
        </p:nvSpPr>
        <p:spPr>
          <a:xfrm>
            <a:off x="9448800" y="6399213"/>
            <a:ext cx="2743200" cy="365125"/>
          </a:xfrm>
        </p:spPr>
        <p:txBody>
          <a:bodyPr/>
          <a:lstStyle/>
          <a:p>
            <a:fld id="{21EDE7A0-2A40-4843-A4BA-64BCA4242F6B}" type="slidenum">
              <a:rPr lang="en-US" sz="1400" smtClean="0">
                <a:solidFill>
                  <a:schemeClr val="tx1"/>
                </a:solidFill>
                <a:latin typeface="Times New Roman" panose="02020603050405020304" pitchFamily="18" charset="0"/>
              </a:rPr>
              <a:t>28</a:t>
            </a:fld>
            <a:endParaRPr lang="en-US" sz="1400" dirty="0">
              <a:solidFill>
                <a:schemeClr val="tx1"/>
              </a:solidFill>
              <a:latin typeface="Times New Roman" panose="02020603050405020304" pitchFamily="18" charset="0"/>
            </a:endParaRPr>
          </a:p>
        </p:txBody>
      </p:sp>
      <p:sp>
        <p:nvSpPr>
          <p:cNvPr id="2" name="Title 1">
            <a:extLst>
              <a:ext uri="{FF2B5EF4-FFF2-40B4-BE49-F238E27FC236}">
                <a16:creationId xmlns:a16="http://schemas.microsoft.com/office/drawing/2014/main" id="{91730435-5227-4DBE-89CE-FD99FDF9DFCA}"/>
              </a:ext>
            </a:extLst>
          </p:cNvPr>
          <p:cNvSpPr>
            <a:spLocks noGrp="1"/>
          </p:cNvSpPr>
          <p:nvPr>
            <p:ph type="title"/>
          </p:nvPr>
        </p:nvSpPr>
        <p:spPr/>
        <p:txBody>
          <a:bodyPr>
            <a:normAutofit/>
          </a:bodyPr>
          <a:lstStyle/>
          <a:p>
            <a:pPr algn="ctr"/>
            <a:r>
              <a:rPr lang="en-US" sz="2800" dirty="0">
                <a:solidFill>
                  <a:schemeClr val="accent1"/>
                </a:solidFill>
              </a:rPr>
              <a:t>HIV Prevalence by Priority Group, </a:t>
            </a:r>
            <a:br>
              <a:rPr lang="en-US" sz="2800" dirty="0">
                <a:solidFill>
                  <a:schemeClr val="accent1"/>
                </a:solidFill>
              </a:rPr>
            </a:br>
            <a:r>
              <a:rPr lang="en-US" sz="2800" dirty="0">
                <a:solidFill>
                  <a:schemeClr val="accent1"/>
                </a:solidFill>
              </a:rPr>
              <a:t>2010 vs. 2019</a:t>
            </a:r>
            <a:endParaRPr lang="en-US" sz="2800" dirty="0"/>
          </a:p>
        </p:txBody>
      </p:sp>
      <p:sp>
        <p:nvSpPr>
          <p:cNvPr id="8" name="TextBox 19">
            <a:extLst>
              <a:ext uri="{FF2B5EF4-FFF2-40B4-BE49-F238E27FC236}">
                <a16:creationId xmlns:a16="http://schemas.microsoft.com/office/drawing/2014/main" id="{A6B4FD27-C422-4A7E-ACDD-1A17B5D5B700}"/>
              </a:ext>
            </a:extLst>
          </p:cNvPr>
          <p:cNvSpPr txBox="1"/>
          <p:nvPr/>
        </p:nvSpPr>
        <p:spPr>
          <a:xfrm>
            <a:off x="2471902" y="2804977"/>
            <a:ext cx="1071716" cy="33854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t>N=68,388</a:t>
            </a:r>
          </a:p>
        </p:txBody>
      </p:sp>
      <p:sp>
        <p:nvSpPr>
          <p:cNvPr id="9" name="TextBox 10">
            <a:extLst>
              <a:ext uri="{FF2B5EF4-FFF2-40B4-BE49-F238E27FC236}">
                <a16:creationId xmlns:a16="http://schemas.microsoft.com/office/drawing/2014/main" id="{16B6E890-6118-4DAE-A596-5326AA7C9182}"/>
              </a:ext>
            </a:extLst>
          </p:cNvPr>
          <p:cNvSpPr txBox="1"/>
          <p:nvPr/>
        </p:nvSpPr>
        <p:spPr>
          <a:xfrm>
            <a:off x="10816337" y="5064701"/>
            <a:ext cx="1074923" cy="33854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t>N=97,844</a:t>
            </a:r>
          </a:p>
        </p:txBody>
      </p:sp>
      <p:pic>
        <p:nvPicPr>
          <p:cNvPr id="3" name="Picture 2">
            <a:extLst>
              <a:ext uri="{FF2B5EF4-FFF2-40B4-BE49-F238E27FC236}">
                <a16:creationId xmlns:a16="http://schemas.microsoft.com/office/drawing/2014/main" id="{9DB23A5A-979F-47FD-8531-8746930E2674}"/>
              </a:ext>
            </a:extLst>
          </p:cNvPr>
          <p:cNvPicPr>
            <a:picLocks noChangeAspect="1"/>
          </p:cNvPicPr>
          <p:nvPr/>
        </p:nvPicPr>
        <p:blipFill>
          <a:blip r:embed="rId5"/>
          <a:stretch>
            <a:fillRect/>
          </a:stretch>
        </p:blipFill>
        <p:spPr>
          <a:xfrm>
            <a:off x="2405864" y="6146491"/>
            <a:ext cx="9706207" cy="364330"/>
          </a:xfrm>
          <a:prstGeom prst="rect">
            <a:avLst/>
          </a:prstGeom>
        </p:spPr>
      </p:pic>
    </p:spTree>
    <p:extLst>
      <p:ext uri="{BB962C8B-B14F-4D97-AF65-F5344CB8AC3E}">
        <p14:creationId xmlns:p14="http://schemas.microsoft.com/office/powerpoint/2010/main" val="4234710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40835" y="136525"/>
            <a:ext cx="11746117" cy="3292475"/>
          </a:xfrm>
        </p:spPr>
        <p:txBody>
          <a:bodyPr>
            <a:normAutofit/>
          </a:bodyPr>
          <a:lstStyle/>
          <a:p>
            <a:pPr algn="ctr"/>
            <a:r>
              <a:rPr lang="en-US" sz="5400" dirty="0"/>
              <a:t>Regional Data</a:t>
            </a:r>
            <a:endParaRPr lang="en-US" altLang="en-US" sz="5000" b="1" dirty="0">
              <a:latin typeface="Rockwell" panose="02060603020205020403" pitchFamily="18" charset="0"/>
            </a:endParaRPr>
          </a:p>
        </p:txBody>
      </p:sp>
      <p:sp>
        <p:nvSpPr>
          <p:cNvPr id="10242" name="Slide Number Placeholder 4"/>
          <p:cNvSpPr>
            <a:spLocks noGrp="1"/>
          </p:cNvSpPr>
          <p:nvPr>
            <p:ph type="sldNum" sz="quarter" idx="4294967295"/>
          </p:nvPr>
        </p:nvSpPr>
        <p:spPr>
          <a:xfrm>
            <a:off x="9448800" y="6356350"/>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FD981269-6D97-400A-BF6F-A5212AB80EA9}" type="slidenum">
              <a:rPr lang="en-US" altLang="en-US" sz="1400">
                <a:latin typeface="Times New Roman" pitchFamily="18" charset="0"/>
              </a:rPr>
              <a:pPr eaLnBrk="1" hangingPunct="1">
                <a:spcBef>
                  <a:spcPct val="0"/>
                </a:spcBef>
                <a:buFontTx/>
                <a:buNone/>
              </a:pPr>
              <a:t>29</a:t>
            </a:fld>
            <a:endParaRPr lang="en-US" altLang="en-US" sz="1400" dirty="0">
              <a:latin typeface="Times New Roman" pitchFamily="18" charset="0"/>
            </a:endParaRPr>
          </a:p>
        </p:txBody>
      </p:sp>
    </p:spTree>
    <p:extLst>
      <p:ext uri="{BB962C8B-B14F-4D97-AF65-F5344CB8AC3E}">
        <p14:creationId xmlns:p14="http://schemas.microsoft.com/office/powerpoint/2010/main" val="384303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031C-4EF1-48FB-935D-DCFA8B68AAAF}"/>
              </a:ext>
            </a:extLst>
          </p:cNvPr>
          <p:cNvSpPr>
            <a:spLocks noGrp="1"/>
          </p:cNvSpPr>
          <p:nvPr>
            <p:ph type="title"/>
          </p:nvPr>
        </p:nvSpPr>
        <p:spPr>
          <a:xfrm>
            <a:off x="589547" y="342412"/>
            <a:ext cx="10515600" cy="889001"/>
          </a:xfrm>
        </p:spPr>
        <p:txBody>
          <a:bodyPr>
            <a:noAutofit/>
          </a:bodyPr>
          <a:lstStyle/>
          <a:p>
            <a:r>
              <a:rPr lang="en-US" altLang="en-US" dirty="0"/>
              <a:t>About These Data</a:t>
            </a:r>
          </a:p>
        </p:txBody>
      </p:sp>
      <p:sp>
        <p:nvSpPr>
          <p:cNvPr id="3" name="Text Placeholder 2">
            <a:extLst>
              <a:ext uri="{FF2B5EF4-FFF2-40B4-BE49-F238E27FC236}">
                <a16:creationId xmlns:a16="http://schemas.microsoft.com/office/drawing/2014/main" id="{D6E780B6-F9F0-4D99-B49D-0A5E3501A41B}"/>
              </a:ext>
            </a:extLst>
          </p:cNvPr>
          <p:cNvSpPr>
            <a:spLocks noGrp="1"/>
          </p:cNvSpPr>
          <p:nvPr>
            <p:ph type="body" idx="1"/>
          </p:nvPr>
        </p:nvSpPr>
        <p:spPr>
          <a:xfrm>
            <a:off x="589547" y="1231413"/>
            <a:ext cx="11275351" cy="4567221"/>
          </a:xfrm>
        </p:spPr>
        <p:txBody>
          <a:bodyPr>
            <a:normAutofit fontScale="92500" lnSpcReduction="10000"/>
          </a:bodyPr>
          <a:lstStyle/>
          <a:p>
            <a:r>
              <a:rPr lang="en-US" sz="2500" dirty="0"/>
              <a:t>The information in these slides is drawn from routine disease surveillance systems for HIV unless otherwise noted. </a:t>
            </a:r>
          </a:p>
          <a:p>
            <a:endParaRPr lang="en-US" sz="2500" dirty="0"/>
          </a:p>
          <a:p>
            <a:r>
              <a:rPr lang="en-US" sz="2500" dirty="0"/>
              <a:t>The comprehensive HIV prevention and care plan – HIV in Texas – is the implementation road map for ending HIV. This plan names five priority populations:</a:t>
            </a:r>
          </a:p>
          <a:p>
            <a:pPr marL="800089" lvl="1" indent="-342900">
              <a:buFont typeface="+mj-lt"/>
              <a:buAutoNum type="arabicPeriod"/>
            </a:pPr>
            <a:r>
              <a:rPr lang="en-US" sz="2500" dirty="0">
                <a:solidFill>
                  <a:schemeClr val="bg1"/>
                </a:solidFill>
              </a:rPr>
              <a:t>Hispanic/Latinx gay and bisexual men and other men who have sex with men (MSM)</a:t>
            </a:r>
          </a:p>
          <a:p>
            <a:pPr marL="800089" lvl="1" indent="-342900">
              <a:buFont typeface="+mj-lt"/>
              <a:buAutoNum type="arabicPeriod"/>
            </a:pPr>
            <a:r>
              <a:rPr lang="en-US" sz="2500" dirty="0">
                <a:solidFill>
                  <a:schemeClr val="bg1"/>
                </a:solidFill>
              </a:rPr>
              <a:t>Black MSM</a:t>
            </a:r>
          </a:p>
          <a:p>
            <a:pPr marL="800089" lvl="1" indent="-342900">
              <a:buFont typeface="+mj-lt"/>
              <a:buAutoNum type="arabicPeriod"/>
            </a:pPr>
            <a:r>
              <a:rPr lang="en-US" sz="2500" dirty="0">
                <a:solidFill>
                  <a:schemeClr val="bg1"/>
                </a:solidFill>
              </a:rPr>
              <a:t>White MSM</a:t>
            </a:r>
          </a:p>
          <a:p>
            <a:pPr marL="800089" lvl="1" indent="-342900">
              <a:buFont typeface="+mj-lt"/>
              <a:buAutoNum type="arabicPeriod"/>
            </a:pPr>
            <a:r>
              <a:rPr lang="en-US" sz="2500" dirty="0">
                <a:solidFill>
                  <a:schemeClr val="bg1"/>
                </a:solidFill>
              </a:rPr>
              <a:t>Black women who have sex with men </a:t>
            </a:r>
          </a:p>
          <a:p>
            <a:pPr marL="800089" lvl="1" indent="-342900">
              <a:buFont typeface="+mj-lt"/>
              <a:buAutoNum type="arabicPeriod"/>
            </a:pPr>
            <a:r>
              <a:rPr lang="en-US" sz="2500" dirty="0">
                <a:solidFill>
                  <a:schemeClr val="bg1"/>
                </a:solidFill>
              </a:rPr>
              <a:t>Transgender people</a:t>
            </a:r>
          </a:p>
          <a:p>
            <a:pPr marL="457189" lvl="1"/>
            <a:endParaRPr lang="en-US" sz="2500" dirty="0"/>
          </a:p>
          <a:p>
            <a:r>
              <a:rPr lang="en-US" sz="2500" dirty="0"/>
              <a:t>For more information, please visit </a:t>
            </a:r>
            <a:r>
              <a:rPr lang="en-US" sz="2500" dirty="0">
                <a:hlinkClick r:id="rId3">
                  <a:extLst>
                    <a:ext uri="{A12FA001-AC4F-418D-AE19-62706E023703}">
                      <ahyp:hlinkClr xmlns:ahyp="http://schemas.microsoft.com/office/drawing/2018/hyperlinkcolor" val="tx"/>
                    </a:ext>
                  </a:extLst>
                </a:hlinkClick>
              </a:rPr>
              <a:t>https://www.dshs.texas.gov/hivstd/reports/</a:t>
            </a:r>
            <a:endParaRPr lang="en-US" sz="2500" dirty="0"/>
          </a:p>
          <a:p>
            <a:endParaRPr lang="en-US" sz="2500" dirty="0"/>
          </a:p>
        </p:txBody>
      </p:sp>
      <p:sp>
        <p:nvSpPr>
          <p:cNvPr id="5" name="Slide Number Placeholder 4">
            <a:extLst>
              <a:ext uri="{FF2B5EF4-FFF2-40B4-BE49-F238E27FC236}">
                <a16:creationId xmlns:a16="http://schemas.microsoft.com/office/drawing/2014/main" id="{1CE912C4-EEB9-45B9-AF4B-B0F3002850A1}"/>
              </a:ext>
            </a:extLst>
          </p:cNvPr>
          <p:cNvSpPr txBox="1">
            <a:spLocks/>
          </p:cNvSpPr>
          <p:nvPr/>
        </p:nvSpPr>
        <p:spPr>
          <a:xfrm>
            <a:off x="9448800" y="6356350"/>
            <a:ext cx="27432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Tahoma" pitchFamily="34"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Tahoma" pitchFamily="34"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Tahoma" pitchFamily="34"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Tahoma" pitchFamily="34"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9pPr>
          </a:lstStyle>
          <a:p>
            <a:pPr eaLnBrk="1" hangingPunct="1">
              <a:spcBef>
                <a:spcPct val="0"/>
              </a:spcBef>
              <a:buFontTx/>
              <a:buNone/>
            </a:pPr>
            <a:fld id="{FD981269-6D97-400A-BF6F-A5212AB80EA9}" type="slidenum">
              <a:rPr lang="en-US" altLang="en-US" sz="1400" smtClean="0">
                <a:latin typeface="Times New Roman" pitchFamily="18" charset="0"/>
              </a:rPr>
              <a:pPr eaLnBrk="1" hangingPunct="1">
                <a:spcBef>
                  <a:spcPct val="0"/>
                </a:spcBef>
                <a:buFontTx/>
                <a:buNone/>
              </a:pPr>
              <a:t>3</a:t>
            </a:fld>
            <a:endParaRPr lang="en-US" altLang="en-US" sz="1400" dirty="0">
              <a:latin typeface="Times New Roman" pitchFamily="18" charset="0"/>
            </a:endParaRPr>
          </a:p>
        </p:txBody>
      </p:sp>
    </p:spTree>
    <p:extLst>
      <p:ext uri="{BB962C8B-B14F-4D97-AF65-F5344CB8AC3E}">
        <p14:creationId xmlns:p14="http://schemas.microsoft.com/office/powerpoint/2010/main" val="1080791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81729" y="-741556"/>
            <a:ext cx="12344400" cy="1483112"/>
          </a:xfrm>
        </p:spPr>
        <p:txBody>
          <a:bodyPr>
            <a:noAutofit/>
          </a:bodyPr>
          <a:lstStyle/>
          <a:p>
            <a:pPr algn="ctr"/>
            <a:br>
              <a:rPr lang="en-US" altLang="en-US" sz="2800" dirty="0"/>
            </a:br>
            <a:br>
              <a:rPr lang="en-US" altLang="en-US" sz="2800" dirty="0"/>
            </a:br>
            <a:br>
              <a:rPr lang="en-US" altLang="en-US" sz="2800" dirty="0"/>
            </a:br>
            <a:br>
              <a:rPr lang="en-US" altLang="en-US" sz="2800" dirty="0"/>
            </a:br>
            <a:r>
              <a:rPr lang="en-US" altLang="en-US" sz="2800" dirty="0"/>
              <a:t>People with New HIV Diagnoses by  County, 2019</a:t>
            </a:r>
            <a:endParaRPr lang="en-US" altLang="en-US" sz="2800" b="1" dirty="0"/>
          </a:p>
        </p:txBody>
      </p:sp>
      <p:sp>
        <p:nvSpPr>
          <p:cNvPr id="10242" name="Slide Number Placeholder 4"/>
          <p:cNvSpPr>
            <a:spLocks noGrp="1"/>
          </p:cNvSpPr>
          <p:nvPr>
            <p:ph type="sldNum" sz="quarter" idx="4294967295"/>
          </p:nvPr>
        </p:nvSpPr>
        <p:spPr>
          <a:xfrm>
            <a:off x="9448800" y="6356350"/>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FD981269-6D97-400A-BF6F-A5212AB80EA9}" type="slidenum">
              <a:rPr lang="en-US" altLang="en-US" sz="1400">
                <a:latin typeface="Times New Roman" pitchFamily="18" charset="0"/>
              </a:rPr>
              <a:pPr eaLnBrk="1" hangingPunct="1">
                <a:spcBef>
                  <a:spcPct val="0"/>
                </a:spcBef>
                <a:buFontTx/>
                <a:buNone/>
              </a:pPr>
              <a:t>30</a:t>
            </a:fld>
            <a:endParaRPr lang="en-US" altLang="en-US" sz="1400" dirty="0">
              <a:latin typeface="Times New Roman" pitchFamily="18" charset="0"/>
            </a:endParaRPr>
          </a:p>
        </p:txBody>
      </p:sp>
      <p:pic>
        <p:nvPicPr>
          <p:cNvPr id="3" name="Picture 2" descr="Map&#10;&#10;Description automatically generated">
            <a:extLst>
              <a:ext uri="{FF2B5EF4-FFF2-40B4-BE49-F238E27FC236}">
                <a16:creationId xmlns:a16="http://schemas.microsoft.com/office/drawing/2014/main" id="{8574DE6F-0551-4F8B-82BB-43F355D85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466" y="570155"/>
            <a:ext cx="6448334" cy="5516681"/>
          </a:xfrm>
          <a:prstGeom prst="rect">
            <a:avLst/>
          </a:prstGeom>
        </p:spPr>
      </p:pic>
    </p:spTree>
    <p:extLst>
      <p:ext uri="{BB962C8B-B14F-4D97-AF65-F5344CB8AC3E}">
        <p14:creationId xmlns:p14="http://schemas.microsoft.com/office/powerpoint/2010/main" val="3030141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127000" y="-423488"/>
            <a:ext cx="12192000" cy="1550020"/>
          </a:xfrm>
        </p:spPr>
        <p:txBody>
          <a:bodyPr>
            <a:noAutofit/>
          </a:bodyPr>
          <a:lstStyle/>
          <a:p>
            <a:pPr algn="ctr"/>
            <a:br>
              <a:rPr lang="en-US" altLang="en-US" sz="2800" dirty="0"/>
            </a:br>
            <a:br>
              <a:rPr lang="en-US" altLang="en-US" sz="2800" dirty="0"/>
            </a:br>
            <a:br>
              <a:rPr lang="en-US" altLang="en-US" sz="2800" dirty="0"/>
            </a:br>
            <a:br>
              <a:rPr lang="en-US" altLang="en-US" sz="2800" dirty="0"/>
            </a:br>
            <a:br>
              <a:rPr lang="en-US" altLang="en-US" sz="2800" dirty="0"/>
            </a:br>
            <a:br>
              <a:rPr lang="en-US" altLang="en-US" sz="2800" dirty="0"/>
            </a:br>
            <a:br>
              <a:rPr lang="en-US" altLang="en-US" sz="2800" dirty="0"/>
            </a:br>
            <a:r>
              <a:rPr lang="en-US" altLang="en-US" sz="2800" dirty="0"/>
              <a:t>Rate of New HIV Diagnoses by Texas County, 2019</a:t>
            </a:r>
            <a:br>
              <a:rPr lang="en-US" altLang="en-US" sz="2800" dirty="0"/>
            </a:br>
            <a:endParaRPr lang="en-US" altLang="en-US" sz="2800" b="1" dirty="0"/>
          </a:p>
        </p:txBody>
      </p:sp>
      <p:sp>
        <p:nvSpPr>
          <p:cNvPr id="10242" name="Slide Number Placeholder 4"/>
          <p:cNvSpPr>
            <a:spLocks noGrp="1"/>
          </p:cNvSpPr>
          <p:nvPr>
            <p:ph type="sldNum" sz="quarter" idx="4294967295"/>
          </p:nvPr>
        </p:nvSpPr>
        <p:spPr>
          <a:xfrm>
            <a:off x="9448800" y="6356350"/>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FD981269-6D97-400A-BF6F-A5212AB80EA9}" type="slidenum">
              <a:rPr lang="en-US" altLang="en-US" sz="1400">
                <a:latin typeface="Times New Roman" pitchFamily="18" charset="0"/>
              </a:rPr>
              <a:pPr eaLnBrk="1" hangingPunct="1">
                <a:spcBef>
                  <a:spcPct val="0"/>
                </a:spcBef>
                <a:buFontTx/>
                <a:buNone/>
              </a:pPr>
              <a:t>31</a:t>
            </a:fld>
            <a:endParaRPr lang="en-US" altLang="en-US" sz="1400" dirty="0">
              <a:latin typeface="Times New Roman" pitchFamily="18" charset="0"/>
            </a:endParaRPr>
          </a:p>
        </p:txBody>
      </p:sp>
      <p:pic>
        <p:nvPicPr>
          <p:cNvPr id="5" name="Picture 4" descr="Map&#10;&#10;Description automatically generated">
            <a:extLst>
              <a:ext uri="{FF2B5EF4-FFF2-40B4-BE49-F238E27FC236}">
                <a16:creationId xmlns:a16="http://schemas.microsoft.com/office/drawing/2014/main" id="{7260B7AC-4279-4495-9AFF-4993C156B9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763" y="648313"/>
            <a:ext cx="6351037" cy="5433441"/>
          </a:xfrm>
          <a:prstGeom prst="rect">
            <a:avLst/>
          </a:prstGeom>
        </p:spPr>
      </p:pic>
    </p:spTree>
    <p:extLst>
      <p:ext uri="{BB962C8B-B14F-4D97-AF65-F5344CB8AC3E}">
        <p14:creationId xmlns:p14="http://schemas.microsoft.com/office/powerpoint/2010/main" val="2867453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1164" y="-775010"/>
            <a:ext cx="12192000" cy="1550020"/>
          </a:xfrm>
        </p:spPr>
        <p:txBody>
          <a:bodyPr>
            <a:noAutofit/>
          </a:bodyPr>
          <a:lstStyle/>
          <a:p>
            <a:pPr algn="ctr"/>
            <a:br>
              <a:rPr lang="en-US" altLang="en-US" sz="2800" dirty="0"/>
            </a:br>
            <a:br>
              <a:rPr lang="en-US" altLang="en-US" sz="2800" dirty="0"/>
            </a:br>
            <a:br>
              <a:rPr lang="en-US" altLang="en-US" sz="2800" dirty="0"/>
            </a:br>
            <a:br>
              <a:rPr lang="en-US" altLang="en-US" sz="2800" dirty="0"/>
            </a:br>
            <a:r>
              <a:rPr lang="en-US" altLang="en-US" sz="2800" dirty="0"/>
              <a:t>People Living with Diagnosed HIV by Texas County, 2019</a:t>
            </a:r>
            <a:endParaRPr lang="en-US" altLang="en-US" sz="2800" b="1" dirty="0"/>
          </a:p>
        </p:txBody>
      </p:sp>
      <p:sp>
        <p:nvSpPr>
          <p:cNvPr id="10242" name="Slide Number Placeholder 4"/>
          <p:cNvSpPr>
            <a:spLocks noGrp="1"/>
          </p:cNvSpPr>
          <p:nvPr>
            <p:ph type="sldNum" sz="quarter" idx="4294967295"/>
          </p:nvPr>
        </p:nvSpPr>
        <p:spPr>
          <a:xfrm>
            <a:off x="9448800" y="6356350"/>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FD981269-6D97-400A-BF6F-A5212AB80EA9}" type="slidenum">
              <a:rPr lang="en-US" altLang="en-US" sz="1400">
                <a:latin typeface="Times New Roman" pitchFamily="18" charset="0"/>
              </a:rPr>
              <a:pPr eaLnBrk="1" hangingPunct="1">
                <a:spcBef>
                  <a:spcPct val="0"/>
                </a:spcBef>
                <a:buFontTx/>
                <a:buNone/>
              </a:pPr>
              <a:t>32</a:t>
            </a:fld>
            <a:endParaRPr lang="en-US" altLang="en-US" sz="1400" dirty="0">
              <a:latin typeface="Times New Roman" pitchFamily="18" charset="0"/>
            </a:endParaRPr>
          </a:p>
        </p:txBody>
      </p:sp>
      <p:pic>
        <p:nvPicPr>
          <p:cNvPr id="3" name="Picture 2" descr="Map&#10;&#10;Description automatically generated">
            <a:extLst>
              <a:ext uri="{FF2B5EF4-FFF2-40B4-BE49-F238E27FC236}">
                <a16:creationId xmlns:a16="http://schemas.microsoft.com/office/drawing/2014/main" id="{CA5D75AA-4BA2-4110-8601-A9A828E83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86" y="706957"/>
            <a:ext cx="6313714" cy="5401512"/>
          </a:xfrm>
          <a:prstGeom prst="rect">
            <a:avLst/>
          </a:prstGeom>
        </p:spPr>
      </p:pic>
    </p:spTree>
    <p:extLst>
      <p:ext uri="{BB962C8B-B14F-4D97-AF65-F5344CB8AC3E}">
        <p14:creationId xmlns:p14="http://schemas.microsoft.com/office/powerpoint/2010/main" val="181717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939800" y="-775010"/>
            <a:ext cx="12192000" cy="1550020"/>
          </a:xfrm>
        </p:spPr>
        <p:txBody>
          <a:bodyPr>
            <a:normAutofit/>
          </a:bodyPr>
          <a:lstStyle/>
          <a:p>
            <a:br>
              <a:rPr lang="en-US" altLang="en-US" sz="2800" dirty="0"/>
            </a:br>
            <a:br>
              <a:rPr lang="en-US" altLang="en-US" sz="2800" dirty="0"/>
            </a:br>
            <a:r>
              <a:rPr lang="en-US" altLang="en-US" sz="2800" dirty="0"/>
              <a:t>Rates of People Living with Diagnosed HIV by Texas County, 2019</a:t>
            </a:r>
            <a:endParaRPr lang="en-US" altLang="en-US" sz="2800" b="1" dirty="0"/>
          </a:p>
        </p:txBody>
      </p:sp>
      <p:sp>
        <p:nvSpPr>
          <p:cNvPr id="10242" name="Slide Number Placeholder 4"/>
          <p:cNvSpPr>
            <a:spLocks noGrp="1"/>
          </p:cNvSpPr>
          <p:nvPr>
            <p:ph type="sldNum" sz="quarter" idx="4294967295"/>
          </p:nvPr>
        </p:nvSpPr>
        <p:spPr>
          <a:xfrm>
            <a:off x="9448800" y="6356350"/>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FD981269-6D97-400A-BF6F-A5212AB80EA9}" type="slidenum">
              <a:rPr lang="en-US" altLang="en-US" sz="1400">
                <a:latin typeface="Times New Roman" pitchFamily="18" charset="0"/>
              </a:rPr>
              <a:pPr eaLnBrk="1" hangingPunct="1">
                <a:spcBef>
                  <a:spcPct val="0"/>
                </a:spcBef>
                <a:buFontTx/>
                <a:buNone/>
              </a:pPr>
              <a:t>33</a:t>
            </a:fld>
            <a:endParaRPr lang="en-US" altLang="en-US" sz="1400" dirty="0">
              <a:latin typeface="Times New Roman" pitchFamily="18" charset="0"/>
            </a:endParaRPr>
          </a:p>
        </p:txBody>
      </p:sp>
      <p:pic>
        <p:nvPicPr>
          <p:cNvPr id="3" name="Picture 2" descr="Map&#10;&#10;Description automatically generated">
            <a:extLst>
              <a:ext uri="{FF2B5EF4-FFF2-40B4-BE49-F238E27FC236}">
                <a16:creationId xmlns:a16="http://schemas.microsoft.com/office/drawing/2014/main" id="{707A8B29-AA2F-4412-933C-BE7BE973CB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111" y="677732"/>
            <a:ext cx="6342790" cy="5426386"/>
          </a:xfrm>
          <a:prstGeom prst="rect">
            <a:avLst/>
          </a:prstGeom>
        </p:spPr>
      </p:pic>
    </p:spTree>
    <p:extLst>
      <p:ext uri="{BB962C8B-B14F-4D97-AF65-F5344CB8AC3E}">
        <p14:creationId xmlns:p14="http://schemas.microsoft.com/office/powerpoint/2010/main" val="1588379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40835" y="136525"/>
            <a:ext cx="11746117" cy="3292475"/>
          </a:xfrm>
        </p:spPr>
        <p:txBody>
          <a:bodyPr>
            <a:normAutofit/>
          </a:bodyPr>
          <a:lstStyle/>
          <a:p>
            <a:pPr algn="ctr"/>
            <a:r>
              <a:rPr lang="en-US" altLang="en-US" sz="5000" b="1" dirty="0"/>
              <a:t>Texas Treatment Cascade</a:t>
            </a:r>
          </a:p>
        </p:txBody>
      </p:sp>
      <p:sp>
        <p:nvSpPr>
          <p:cNvPr id="10242" name="Slide Number Placeholder 4"/>
          <p:cNvSpPr>
            <a:spLocks noGrp="1"/>
          </p:cNvSpPr>
          <p:nvPr>
            <p:ph type="sldNum" sz="quarter" idx="4294967295"/>
          </p:nvPr>
        </p:nvSpPr>
        <p:spPr>
          <a:xfrm>
            <a:off x="9448800" y="6356350"/>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FD981269-6D97-400A-BF6F-A5212AB80EA9}" type="slidenum">
              <a:rPr lang="en-US" altLang="en-US" sz="1400">
                <a:latin typeface="Times New Roman" pitchFamily="18" charset="0"/>
              </a:rPr>
              <a:pPr eaLnBrk="1" hangingPunct="1">
                <a:spcBef>
                  <a:spcPct val="0"/>
                </a:spcBef>
                <a:buFontTx/>
                <a:buNone/>
              </a:pPr>
              <a:t>34</a:t>
            </a:fld>
            <a:endParaRPr lang="en-US" altLang="en-US" sz="1400" dirty="0">
              <a:latin typeface="Times New Roman" pitchFamily="18" charset="0"/>
            </a:endParaRPr>
          </a:p>
        </p:txBody>
      </p:sp>
    </p:spTree>
    <p:extLst>
      <p:ext uri="{BB962C8B-B14F-4D97-AF65-F5344CB8AC3E}">
        <p14:creationId xmlns:p14="http://schemas.microsoft.com/office/powerpoint/2010/main" val="2585810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56C9350-D2AC-4A1C-8197-E4E17C57A465}"/>
              </a:ext>
            </a:extLst>
          </p:cNvPr>
          <p:cNvSpPr>
            <a:spLocks noGrp="1"/>
          </p:cNvSpPr>
          <p:nvPr>
            <p:ph type="sldNum" sz="quarter" idx="12"/>
          </p:nvPr>
        </p:nvSpPr>
        <p:spPr>
          <a:xfrm>
            <a:off x="9448800" y="6400800"/>
            <a:ext cx="2743200" cy="365125"/>
          </a:xfrm>
        </p:spPr>
        <p:txBody>
          <a:bodyPr/>
          <a:lstStyle/>
          <a:p>
            <a:fld id="{21EDE7A0-2A40-4843-A4BA-64BCA4242F6B}" type="slidenum">
              <a:rPr lang="en-US" sz="1400" smtClean="0">
                <a:solidFill>
                  <a:schemeClr val="tx1"/>
                </a:solidFill>
                <a:latin typeface="Times New Roman" panose="02020603050405020304" pitchFamily="18" charset="0"/>
              </a:rPr>
              <a:t>35</a:t>
            </a:fld>
            <a:endParaRPr lang="en-US" sz="1400" dirty="0">
              <a:solidFill>
                <a:schemeClr val="tx1"/>
              </a:solidFill>
              <a:latin typeface="Times New Roman" panose="02020603050405020304" pitchFamily="18" charset="0"/>
            </a:endParaRPr>
          </a:p>
        </p:txBody>
      </p:sp>
      <p:sp>
        <p:nvSpPr>
          <p:cNvPr id="2" name="Title 1">
            <a:extLst>
              <a:ext uri="{FF2B5EF4-FFF2-40B4-BE49-F238E27FC236}">
                <a16:creationId xmlns:a16="http://schemas.microsoft.com/office/drawing/2014/main" id="{91730435-5227-4DBE-89CE-FD99FDF9DFCA}"/>
              </a:ext>
            </a:extLst>
          </p:cNvPr>
          <p:cNvSpPr>
            <a:spLocks noGrp="1"/>
          </p:cNvSpPr>
          <p:nvPr>
            <p:ph type="title"/>
          </p:nvPr>
        </p:nvSpPr>
        <p:spPr/>
        <p:txBody>
          <a:bodyPr/>
          <a:lstStyle/>
          <a:p>
            <a:pPr algn="ctr"/>
            <a:r>
              <a:rPr lang="en-US" dirty="0">
                <a:solidFill>
                  <a:schemeClr val="accent1"/>
                </a:solidFill>
              </a:rPr>
              <a:t>Texas Treatment Cascade, 2019</a:t>
            </a:r>
            <a:endParaRPr lang="en-US" dirty="0"/>
          </a:p>
        </p:txBody>
      </p:sp>
      <p:pic>
        <p:nvPicPr>
          <p:cNvPr id="4" name="Picture 3">
            <a:extLst>
              <a:ext uri="{FF2B5EF4-FFF2-40B4-BE49-F238E27FC236}">
                <a16:creationId xmlns:a16="http://schemas.microsoft.com/office/drawing/2014/main" id="{E5099231-BB18-4AE9-B0D0-79A82C0EF7D6}"/>
              </a:ext>
            </a:extLst>
          </p:cNvPr>
          <p:cNvPicPr>
            <a:picLocks noChangeAspect="1"/>
          </p:cNvPicPr>
          <p:nvPr/>
        </p:nvPicPr>
        <p:blipFill>
          <a:blip r:embed="rId3"/>
          <a:stretch>
            <a:fillRect/>
          </a:stretch>
        </p:blipFill>
        <p:spPr>
          <a:xfrm>
            <a:off x="2653544" y="2275960"/>
            <a:ext cx="9153776" cy="3030826"/>
          </a:xfrm>
          <a:prstGeom prst="rect">
            <a:avLst/>
          </a:prstGeom>
        </p:spPr>
      </p:pic>
      <p:sp>
        <p:nvSpPr>
          <p:cNvPr id="8" name="TextBox 7">
            <a:extLst>
              <a:ext uri="{FF2B5EF4-FFF2-40B4-BE49-F238E27FC236}">
                <a16:creationId xmlns:a16="http://schemas.microsoft.com/office/drawing/2014/main" id="{8C0FADFC-8C42-4E47-B439-BCBD3B580816}"/>
              </a:ext>
            </a:extLst>
          </p:cNvPr>
          <p:cNvSpPr txBox="1"/>
          <p:nvPr/>
        </p:nvSpPr>
        <p:spPr>
          <a:xfrm rot="16200000">
            <a:off x="230184" y="2479968"/>
            <a:ext cx="4506686" cy="276999"/>
          </a:xfrm>
          <a:prstGeom prst="rect">
            <a:avLst/>
          </a:prstGeom>
          <a:noFill/>
        </p:spPr>
        <p:txBody>
          <a:bodyPr wrap="square" rtlCol="0">
            <a:spAutoFit/>
          </a:bodyPr>
          <a:lstStyle/>
          <a:p>
            <a:r>
              <a:rPr lang="en-US" sz="1200" b="1" dirty="0"/>
              <a:t>Number of Texans Living With HIV</a:t>
            </a:r>
          </a:p>
        </p:txBody>
      </p:sp>
      <p:sp>
        <p:nvSpPr>
          <p:cNvPr id="9" name="TextBox 8">
            <a:extLst>
              <a:ext uri="{FF2B5EF4-FFF2-40B4-BE49-F238E27FC236}">
                <a16:creationId xmlns:a16="http://schemas.microsoft.com/office/drawing/2014/main" id="{D3D6E459-F12E-4BAE-9457-C08316FFEA7C}"/>
              </a:ext>
            </a:extLst>
          </p:cNvPr>
          <p:cNvSpPr txBox="1"/>
          <p:nvPr/>
        </p:nvSpPr>
        <p:spPr>
          <a:xfrm rot="5400000">
            <a:off x="9723993" y="4976379"/>
            <a:ext cx="4506686" cy="276999"/>
          </a:xfrm>
          <a:prstGeom prst="rect">
            <a:avLst/>
          </a:prstGeom>
          <a:noFill/>
        </p:spPr>
        <p:txBody>
          <a:bodyPr wrap="square" rtlCol="0">
            <a:spAutoFit/>
          </a:bodyPr>
          <a:lstStyle/>
          <a:p>
            <a:r>
              <a:rPr lang="en-US" sz="1200" b="1" dirty="0"/>
              <a:t>Percentage</a:t>
            </a:r>
          </a:p>
        </p:txBody>
      </p:sp>
    </p:spTree>
    <p:extLst>
      <p:ext uri="{BB962C8B-B14F-4D97-AF65-F5344CB8AC3E}">
        <p14:creationId xmlns:p14="http://schemas.microsoft.com/office/powerpoint/2010/main" val="3989668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031C-4EF1-48FB-935D-DCFA8B68AAAF}"/>
              </a:ext>
            </a:extLst>
          </p:cNvPr>
          <p:cNvSpPr>
            <a:spLocks noGrp="1"/>
          </p:cNvSpPr>
          <p:nvPr>
            <p:ph type="title"/>
          </p:nvPr>
        </p:nvSpPr>
        <p:spPr>
          <a:xfrm>
            <a:off x="589546" y="342412"/>
            <a:ext cx="11602453" cy="889001"/>
          </a:xfrm>
        </p:spPr>
        <p:txBody>
          <a:bodyPr>
            <a:noAutofit/>
          </a:bodyPr>
          <a:lstStyle/>
          <a:p>
            <a:r>
              <a:rPr lang="en-US" altLang="en-US" dirty="0"/>
              <a:t>Where to Find More Information</a:t>
            </a:r>
          </a:p>
        </p:txBody>
      </p:sp>
      <p:sp>
        <p:nvSpPr>
          <p:cNvPr id="3" name="Text Placeholder 2">
            <a:extLst>
              <a:ext uri="{FF2B5EF4-FFF2-40B4-BE49-F238E27FC236}">
                <a16:creationId xmlns:a16="http://schemas.microsoft.com/office/drawing/2014/main" id="{D6E780B6-F9F0-4D99-B49D-0A5E3501A41B}"/>
              </a:ext>
            </a:extLst>
          </p:cNvPr>
          <p:cNvSpPr>
            <a:spLocks noGrp="1"/>
          </p:cNvSpPr>
          <p:nvPr>
            <p:ph type="body" idx="1"/>
          </p:nvPr>
        </p:nvSpPr>
        <p:spPr>
          <a:xfrm>
            <a:off x="589547" y="1231413"/>
            <a:ext cx="11275351" cy="4567221"/>
          </a:xfrm>
        </p:spPr>
        <p:txBody>
          <a:bodyPr>
            <a:normAutofit fontScale="92500" lnSpcReduction="10000"/>
          </a:bodyPr>
          <a:lstStyle/>
          <a:p>
            <a:r>
              <a:rPr lang="en-US" sz="2500" dirty="0"/>
              <a:t>For more information and additional reports, please visit: </a:t>
            </a:r>
            <a:r>
              <a:rPr lang="en-US" sz="2500" dirty="0">
                <a:hlinkClick r:id="rId3">
                  <a:extLst>
                    <a:ext uri="{A12FA001-AC4F-418D-AE19-62706E023703}">
                      <ahyp:hlinkClr xmlns:ahyp="http://schemas.microsoft.com/office/drawing/2018/hyperlinkcolor" val="tx"/>
                    </a:ext>
                  </a:extLst>
                </a:hlinkClick>
              </a:rPr>
              <a:t>https://www.dshs.texas.gov/hivstd/reports/</a:t>
            </a:r>
            <a:r>
              <a:rPr lang="en-US" sz="2500" dirty="0"/>
              <a:t> </a:t>
            </a:r>
          </a:p>
          <a:p>
            <a:endParaRPr lang="en-US" sz="2500" dirty="0"/>
          </a:p>
          <a:p>
            <a:r>
              <a:rPr lang="en-US" sz="2500" dirty="0"/>
              <a:t>Please visit our data portals located on the Center for Health Statistics website:</a:t>
            </a:r>
          </a:p>
          <a:p>
            <a:pPr marL="342900" indent="-342900">
              <a:buFont typeface="Arial" panose="020B0604020202020204" pitchFamily="34" charset="0"/>
              <a:buChar char="•"/>
            </a:pPr>
            <a:r>
              <a:rPr lang="en-US" sz="2500" dirty="0"/>
              <a:t>New HIV diagnoses: </a:t>
            </a:r>
            <a:r>
              <a:rPr lang="en-US" sz="2500" dirty="0">
                <a:hlinkClick r:id="rId4">
                  <a:extLst>
                    <a:ext uri="{A12FA001-AC4F-418D-AE19-62706E023703}">
                      <ahyp:hlinkClr xmlns:ahyp="http://schemas.microsoft.com/office/drawing/2018/hyperlinkcolor" val="tx"/>
                    </a:ext>
                  </a:extLst>
                </a:hlinkClick>
              </a:rPr>
              <a:t>http://healthdata.dshs.texas.gov/dashboard/diseases/new-hiv-diagnoses-summary</a:t>
            </a:r>
            <a:endParaRPr lang="en-US" sz="2500" dirty="0"/>
          </a:p>
          <a:p>
            <a:pPr marL="342900" indent="-342900">
              <a:buFont typeface="Arial" panose="020B0604020202020204" pitchFamily="34" charset="0"/>
              <a:buChar char="•"/>
            </a:pPr>
            <a:r>
              <a:rPr lang="en-US" sz="2500" dirty="0"/>
              <a:t>Diagnosed HIV: </a:t>
            </a:r>
            <a:r>
              <a:rPr lang="en-US" sz="2500" dirty="0">
                <a:hlinkClick r:id="rId5">
                  <a:extLst>
                    <a:ext uri="{A12FA001-AC4F-418D-AE19-62706E023703}">
                      <ahyp:hlinkClr xmlns:ahyp="http://schemas.microsoft.com/office/drawing/2018/hyperlinkcolor" val="tx"/>
                    </a:ext>
                  </a:extLst>
                </a:hlinkClick>
              </a:rPr>
              <a:t>http://healthdata.dshs.texas.gov/dashboard/diseases/people-living-with-hiv</a:t>
            </a:r>
            <a:endParaRPr lang="en-US" sz="2500" dirty="0"/>
          </a:p>
          <a:p>
            <a:endParaRPr lang="en-US" sz="2500" dirty="0"/>
          </a:p>
          <a:p>
            <a:r>
              <a:rPr lang="en-US" sz="2500" dirty="0"/>
              <a:t>To view the Achieving Together Plan for Texas, please visit: </a:t>
            </a:r>
            <a:r>
              <a:rPr lang="en-US" sz="2500" dirty="0">
                <a:hlinkClick r:id="rId6">
                  <a:extLst>
                    <a:ext uri="{A12FA001-AC4F-418D-AE19-62706E023703}">
                      <ahyp:hlinkClr xmlns:ahyp="http://schemas.microsoft.com/office/drawing/2018/hyperlinkcolor" val="tx"/>
                    </a:ext>
                  </a:extLst>
                </a:hlinkClick>
              </a:rPr>
              <a:t>https://achievingtogethertx.org/</a:t>
            </a:r>
            <a:endParaRPr lang="en-US" sz="2500" dirty="0"/>
          </a:p>
          <a:p>
            <a:endParaRPr lang="en-US" sz="2500" dirty="0"/>
          </a:p>
          <a:p>
            <a:r>
              <a:rPr lang="en-US" sz="2500" dirty="0"/>
              <a:t>For data requests, please email: </a:t>
            </a:r>
            <a:r>
              <a:rPr lang="en-US" sz="2500" dirty="0">
                <a:hlinkClick r:id="rId7">
                  <a:extLst>
                    <a:ext uri="{A12FA001-AC4F-418D-AE19-62706E023703}">
                      <ahyp:hlinkClr xmlns:ahyp="http://schemas.microsoft.com/office/drawing/2018/hyperlinkcolor" val="tx"/>
                    </a:ext>
                  </a:extLst>
                </a:hlinkClick>
              </a:rPr>
              <a:t>tbhivstddata@dshs.texas.gov</a:t>
            </a:r>
            <a:endParaRPr lang="en-US" sz="2500" dirty="0"/>
          </a:p>
          <a:p>
            <a:endParaRPr lang="en-US" sz="2500" dirty="0"/>
          </a:p>
          <a:p>
            <a:endParaRPr lang="en-US" sz="2500" dirty="0"/>
          </a:p>
          <a:p>
            <a:endParaRPr lang="en-US" sz="2500" dirty="0"/>
          </a:p>
          <a:p>
            <a:endParaRPr lang="en-US" sz="2500" dirty="0"/>
          </a:p>
          <a:p>
            <a:endParaRPr lang="en-US" sz="2500" dirty="0"/>
          </a:p>
          <a:p>
            <a:endParaRPr lang="en-US" sz="2500" dirty="0"/>
          </a:p>
        </p:txBody>
      </p:sp>
      <p:sp>
        <p:nvSpPr>
          <p:cNvPr id="5" name="Slide Number Placeholder 4">
            <a:extLst>
              <a:ext uri="{FF2B5EF4-FFF2-40B4-BE49-F238E27FC236}">
                <a16:creationId xmlns:a16="http://schemas.microsoft.com/office/drawing/2014/main" id="{1CE912C4-EEB9-45B9-AF4B-B0F3002850A1}"/>
              </a:ext>
            </a:extLst>
          </p:cNvPr>
          <p:cNvSpPr txBox="1">
            <a:spLocks/>
          </p:cNvSpPr>
          <p:nvPr/>
        </p:nvSpPr>
        <p:spPr>
          <a:xfrm>
            <a:off x="9448800" y="6356350"/>
            <a:ext cx="27432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Tahoma" pitchFamily="34"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Tahoma" pitchFamily="34"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Tahoma" pitchFamily="34"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Tahoma" pitchFamily="34"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9pPr>
          </a:lstStyle>
          <a:p>
            <a:pPr eaLnBrk="1" hangingPunct="1">
              <a:spcBef>
                <a:spcPct val="0"/>
              </a:spcBef>
              <a:buFontTx/>
              <a:buNone/>
            </a:pPr>
            <a:fld id="{FD981269-6D97-400A-BF6F-A5212AB80EA9}" type="slidenum">
              <a:rPr lang="en-US" altLang="en-US" sz="1400" smtClean="0">
                <a:latin typeface="Times New Roman" pitchFamily="18" charset="0"/>
              </a:rPr>
              <a:pPr eaLnBrk="1" hangingPunct="1">
                <a:spcBef>
                  <a:spcPct val="0"/>
                </a:spcBef>
                <a:buFontTx/>
                <a:buNone/>
              </a:pPr>
              <a:t>36</a:t>
            </a:fld>
            <a:endParaRPr lang="en-US" altLang="en-US" sz="1400" dirty="0">
              <a:latin typeface="Times New Roman" pitchFamily="18" charset="0"/>
            </a:endParaRPr>
          </a:p>
        </p:txBody>
      </p:sp>
    </p:spTree>
    <p:extLst>
      <p:ext uri="{BB962C8B-B14F-4D97-AF65-F5344CB8AC3E}">
        <p14:creationId xmlns:p14="http://schemas.microsoft.com/office/powerpoint/2010/main" val="150320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C031C-4EF1-48FB-935D-DCFA8B68AAAF}"/>
              </a:ext>
            </a:extLst>
          </p:cNvPr>
          <p:cNvSpPr>
            <a:spLocks noGrp="1"/>
          </p:cNvSpPr>
          <p:nvPr>
            <p:ph type="title"/>
          </p:nvPr>
        </p:nvSpPr>
        <p:spPr>
          <a:xfrm>
            <a:off x="137747" y="327137"/>
            <a:ext cx="10515600" cy="889001"/>
          </a:xfrm>
        </p:spPr>
        <p:txBody>
          <a:bodyPr>
            <a:noAutofit/>
          </a:bodyPr>
          <a:lstStyle/>
          <a:p>
            <a:r>
              <a:rPr lang="en-US" dirty="0"/>
              <a:t>Acronyms</a:t>
            </a:r>
            <a:endParaRPr lang="en-US" altLang="en-US" dirty="0">
              <a:latin typeface="Rockwell" panose="02060603020205020403" pitchFamily="18" charset="0"/>
            </a:endParaRPr>
          </a:p>
        </p:txBody>
      </p:sp>
      <p:sp>
        <p:nvSpPr>
          <p:cNvPr id="7" name="Text Placeholder 2">
            <a:extLst>
              <a:ext uri="{FF2B5EF4-FFF2-40B4-BE49-F238E27FC236}">
                <a16:creationId xmlns:a16="http://schemas.microsoft.com/office/drawing/2014/main" id="{6BCC68CF-1445-45CB-8976-C4691FE81E15}"/>
              </a:ext>
            </a:extLst>
          </p:cNvPr>
          <p:cNvSpPr>
            <a:spLocks noGrp="1"/>
          </p:cNvSpPr>
          <p:nvPr>
            <p:ph type="body" idx="1"/>
          </p:nvPr>
        </p:nvSpPr>
        <p:spPr>
          <a:xfrm>
            <a:off x="1160431" y="1399381"/>
            <a:ext cx="9311053" cy="4059238"/>
          </a:xfrm>
        </p:spPr>
        <p:txBody>
          <a:bodyPr>
            <a:normAutofit lnSpcReduction="10000"/>
          </a:bodyPr>
          <a:lstStyle/>
          <a:p>
            <a:pPr marL="228600" lvl="0" indent="-228600">
              <a:buFont typeface="Arial" panose="020B0604020202020204" pitchFamily="34" charset="0"/>
              <a:buChar char="•"/>
            </a:pPr>
            <a:r>
              <a:rPr lang="en-US" sz="2500" dirty="0">
                <a:latin typeface="+mn-lt"/>
              </a:rPr>
              <a:t>AIDS = Acquired Immunodeficiency Syndrome</a:t>
            </a:r>
          </a:p>
          <a:p>
            <a:pPr marL="228600" lvl="0" indent="-228600">
              <a:buFont typeface="Arial" panose="020B0604020202020204" pitchFamily="34" charset="0"/>
              <a:buChar char="•"/>
            </a:pPr>
            <a:r>
              <a:rPr lang="en-US" sz="2500" dirty="0">
                <a:solidFill>
                  <a:srgbClr val="FFFFFF"/>
                </a:solidFill>
                <a:latin typeface="+mn-lt"/>
              </a:rPr>
              <a:t>HIV = Human Immunodeficiency Virus</a:t>
            </a:r>
          </a:p>
          <a:p>
            <a:pPr marL="228600" lvl="0" indent="-228600">
              <a:buFont typeface="Arial" panose="020B0604020202020204" pitchFamily="34" charset="0"/>
              <a:buChar char="•"/>
            </a:pPr>
            <a:r>
              <a:rPr lang="en-US" sz="2500" dirty="0">
                <a:solidFill>
                  <a:srgbClr val="FFFFFF"/>
                </a:solidFill>
                <a:latin typeface="+mn-lt"/>
              </a:rPr>
              <a:t>PLWH = People living with HIV</a:t>
            </a:r>
          </a:p>
          <a:p>
            <a:pPr marL="228600" lvl="0" indent="-228600">
              <a:buFont typeface="Arial" panose="020B0604020202020204" pitchFamily="34" charset="0"/>
              <a:buChar char="•"/>
            </a:pPr>
            <a:r>
              <a:rPr lang="en-US" sz="2500" dirty="0">
                <a:solidFill>
                  <a:srgbClr val="FFFFFF"/>
                </a:solidFill>
                <a:latin typeface="+mn-lt"/>
              </a:rPr>
              <a:t>EMA = Eligible Metropolitan Area</a:t>
            </a:r>
          </a:p>
          <a:p>
            <a:pPr marL="228600" lvl="0" indent="-228600">
              <a:buFont typeface="Arial" panose="020B0604020202020204" pitchFamily="34" charset="0"/>
              <a:buChar char="•"/>
            </a:pPr>
            <a:r>
              <a:rPr lang="en-US" sz="2500" dirty="0">
                <a:solidFill>
                  <a:srgbClr val="FFFFFF"/>
                </a:solidFill>
                <a:latin typeface="+mn-lt"/>
              </a:rPr>
              <a:t>TGA = Transitional Grant Area</a:t>
            </a:r>
          </a:p>
          <a:p>
            <a:pPr marL="228600" lvl="0" indent="-228600">
              <a:buFont typeface="Arial" panose="020B0604020202020204" pitchFamily="34" charset="0"/>
              <a:buChar char="•"/>
            </a:pPr>
            <a:r>
              <a:rPr lang="en-US" sz="2500" dirty="0">
                <a:solidFill>
                  <a:srgbClr val="FFFFFF"/>
                </a:solidFill>
                <a:latin typeface="+mn-lt"/>
              </a:rPr>
              <a:t>MSM = Gay and bisexual men and other men who have sex with men</a:t>
            </a:r>
          </a:p>
          <a:p>
            <a:pPr marL="228600" lvl="0" indent="-228600">
              <a:buFont typeface="Arial" panose="020B0604020202020204" pitchFamily="34" charset="0"/>
              <a:buChar char="•"/>
            </a:pPr>
            <a:r>
              <a:rPr lang="en-US" sz="2500" dirty="0">
                <a:solidFill>
                  <a:srgbClr val="FFFFFF"/>
                </a:solidFill>
                <a:latin typeface="+mn-lt"/>
              </a:rPr>
              <a:t>IDU = Injection drug use</a:t>
            </a:r>
          </a:p>
          <a:p>
            <a:pPr marL="228600" lvl="0" indent="-228600">
              <a:buFont typeface="Arial" panose="020B0604020202020204" pitchFamily="34" charset="0"/>
              <a:buChar char="•"/>
            </a:pPr>
            <a:r>
              <a:rPr lang="en-US" sz="2500" dirty="0">
                <a:solidFill>
                  <a:srgbClr val="FFFFFF"/>
                </a:solidFill>
                <a:latin typeface="+mn-lt"/>
              </a:rPr>
              <a:t>ICE = Immigration and Customs Enforcement</a:t>
            </a:r>
          </a:p>
          <a:p>
            <a:pPr marL="228600" lvl="0" indent="-228600">
              <a:buFont typeface="Arial" panose="020B0604020202020204" pitchFamily="34" charset="0"/>
              <a:buChar char="•"/>
            </a:pPr>
            <a:r>
              <a:rPr lang="en-US" sz="2500" dirty="0">
                <a:solidFill>
                  <a:srgbClr val="FFFFFF"/>
                </a:solidFill>
                <a:latin typeface="+mn-lt"/>
              </a:rPr>
              <a:t>TDCJ = Texas Department of Criminal Justice</a:t>
            </a:r>
          </a:p>
          <a:p>
            <a:endParaRPr lang="en-US" dirty="0"/>
          </a:p>
        </p:txBody>
      </p:sp>
      <p:sp>
        <p:nvSpPr>
          <p:cNvPr id="5" name="Slide Number Placeholder 4">
            <a:extLst>
              <a:ext uri="{FF2B5EF4-FFF2-40B4-BE49-F238E27FC236}">
                <a16:creationId xmlns:a16="http://schemas.microsoft.com/office/drawing/2014/main" id="{1CE912C4-EEB9-45B9-AF4B-B0F3002850A1}"/>
              </a:ext>
            </a:extLst>
          </p:cNvPr>
          <p:cNvSpPr txBox="1">
            <a:spLocks/>
          </p:cNvSpPr>
          <p:nvPr/>
        </p:nvSpPr>
        <p:spPr>
          <a:xfrm>
            <a:off x="9448800" y="6356350"/>
            <a:ext cx="27432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Tahoma" pitchFamily="34"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Tahoma" pitchFamily="34"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Tahoma" pitchFamily="34"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Tahoma" pitchFamily="34"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Tahoma"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Tahoma" pitchFamily="34" charset="0"/>
                <a:ea typeface="+mn-ea"/>
                <a:cs typeface="+mn-cs"/>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D981269-6D97-400A-BF6F-A5212AB80EA9}" type="slidenum">
              <a:rPr kumimoji="0" lang="en-US" altLang="en-US" sz="14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4</a:t>
            </a:fld>
            <a:endParaRPr kumimoji="0" lang="en-US" altLang="en-US" sz="1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4644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9448800" y="6356350"/>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EC189D6E-706F-4DC2-8009-4161053FEFD8}" type="slidenum">
              <a:rPr lang="en-US" altLang="en-US" sz="1400">
                <a:latin typeface="Times New Roman" pitchFamily="18" charset="0"/>
              </a:rPr>
              <a:pPr eaLnBrk="1" hangingPunct="1">
                <a:spcBef>
                  <a:spcPct val="0"/>
                </a:spcBef>
                <a:buFontTx/>
                <a:buNone/>
              </a:pPr>
              <a:t>5</a:t>
            </a:fld>
            <a:endParaRPr lang="en-US" altLang="en-US" sz="1400">
              <a:latin typeface="Times New Roman" pitchFamily="18" charset="0"/>
            </a:endParaRPr>
          </a:p>
        </p:txBody>
      </p:sp>
      <p:sp>
        <p:nvSpPr>
          <p:cNvPr id="9219" name="Rectangle 2"/>
          <p:cNvSpPr>
            <a:spLocks noGrp="1" noChangeArrowheads="1"/>
          </p:cNvSpPr>
          <p:nvPr>
            <p:ph type="title"/>
          </p:nvPr>
        </p:nvSpPr>
        <p:spPr>
          <a:xfrm>
            <a:off x="2530555" y="202631"/>
            <a:ext cx="8947935" cy="1325563"/>
          </a:xfrm>
        </p:spPr>
        <p:txBody>
          <a:bodyPr>
            <a:noAutofit/>
          </a:bodyPr>
          <a:lstStyle/>
          <a:p>
            <a:pPr algn="ctr"/>
            <a:r>
              <a:rPr lang="en-US" sz="3200" dirty="0">
                <a:solidFill>
                  <a:schemeClr val="accent1"/>
                </a:solidFill>
              </a:rPr>
              <a:t>People with New HIV Diagnoses, PLWH, and Deaths from All Causes among PLWH in Texas (1981-2019)</a:t>
            </a:r>
            <a:endParaRPr lang="en-US" altLang="en-US" sz="3000" dirty="0">
              <a:solidFill>
                <a:schemeClr val="tx1"/>
              </a:solidFill>
              <a:latin typeface="Rockwell" panose="02060603020205020403" pitchFamily="18" charset="0"/>
            </a:endParaRPr>
          </a:p>
        </p:txBody>
      </p:sp>
      <p:sp>
        <p:nvSpPr>
          <p:cNvPr id="9222" name="Text Box 5"/>
          <p:cNvSpPr txBox="1">
            <a:spLocks noChangeArrowheads="1"/>
          </p:cNvSpPr>
          <p:nvPr/>
        </p:nvSpPr>
        <p:spPr bwMode="auto">
          <a:xfrm>
            <a:off x="3838598" y="6406417"/>
            <a:ext cx="63318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buNone/>
            </a:pPr>
            <a:r>
              <a:rPr lang="en-US" sz="1600" dirty="0">
                <a:latin typeface="Calibri" panose="020F0502020204030204" pitchFamily="34" charset="0"/>
              </a:rPr>
              <a:t>*There is a two-year lag in availability of complete death data</a:t>
            </a:r>
          </a:p>
        </p:txBody>
      </p:sp>
      <p:graphicFrame>
        <p:nvGraphicFramePr>
          <p:cNvPr id="8" name="Chart 7">
            <a:extLst>
              <a:ext uri="{FF2B5EF4-FFF2-40B4-BE49-F238E27FC236}">
                <a16:creationId xmlns:a16="http://schemas.microsoft.com/office/drawing/2014/main" id="{F4EDC641-96D0-44BB-AFBD-FD7B38150872}"/>
              </a:ext>
            </a:extLst>
          </p:cNvPr>
          <p:cNvGraphicFramePr>
            <a:graphicFrameLocks/>
          </p:cNvGraphicFramePr>
          <p:nvPr>
            <p:extLst>
              <p:ext uri="{D42A27DB-BD31-4B8C-83A1-F6EECF244321}">
                <p14:modId xmlns:p14="http://schemas.microsoft.com/office/powerpoint/2010/main" val="2541393404"/>
              </p:ext>
            </p:extLst>
          </p:nvPr>
        </p:nvGraphicFramePr>
        <p:xfrm>
          <a:off x="2530555" y="1889212"/>
          <a:ext cx="8764857" cy="45172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004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xfrm>
            <a:off x="9448800" y="6356350"/>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EC189D6E-706F-4DC2-8009-4161053FEFD8}" type="slidenum">
              <a:rPr lang="en-US" altLang="en-US" sz="1400">
                <a:latin typeface="Times New Roman" pitchFamily="18" charset="0"/>
              </a:rPr>
              <a:pPr eaLnBrk="1" hangingPunct="1">
                <a:spcBef>
                  <a:spcPct val="0"/>
                </a:spcBef>
                <a:buFontTx/>
                <a:buNone/>
              </a:pPr>
              <a:t>6</a:t>
            </a:fld>
            <a:endParaRPr lang="en-US" altLang="en-US" sz="1400">
              <a:latin typeface="Times New Roman" pitchFamily="18" charset="0"/>
            </a:endParaRPr>
          </a:p>
        </p:txBody>
      </p:sp>
      <p:sp>
        <p:nvSpPr>
          <p:cNvPr id="9219" name="Rectangle 2"/>
          <p:cNvSpPr>
            <a:spLocks noGrp="1" noChangeArrowheads="1"/>
          </p:cNvSpPr>
          <p:nvPr>
            <p:ph type="title"/>
          </p:nvPr>
        </p:nvSpPr>
        <p:spPr>
          <a:xfrm>
            <a:off x="2530554" y="0"/>
            <a:ext cx="8947935" cy="1325563"/>
          </a:xfrm>
        </p:spPr>
        <p:txBody>
          <a:bodyPr>
            <a:noAutofit/>
          </a:bodyPr>
          <a:lstStyle/>
          <a:p>
            <a:pPr algn="ctr"/>
            <a:r>
              <a:rPr lang="en-US" sz="3200" dirty="0">
                <a:solidFill>
                  <a:schemeClr val="accent1"/>
                </a:solidFill>
              </a:rPr>
              <a:t>Deaths related to HIV among PLWH in Texas     (1999-2017)</a:t>
            </a:r>
            <a:endParaRPr lang="en-US" altLang="en-US" sz="3000" dirty="0">
              <a:solidFill>
                <a:schemeClr val="tx1"/>
              </a:solidFill>
              <a:latin typeface="Rockwell" panose="02060603020205020403" pitchFamily="18" charset="0"/>
            </a:endParaRPr>
          </a:p>
        </p:txBody>
      </p:sp>
      <p:sp>
        <p:nvSpPr>
          <p:cNvPr id="9222" name="Text Box 5"/>
          <p:cNvSpPr txBox="1">
            <a:spLocks noChangeArrowheads="1"/>
          </p:cNvSpPr>
          <p:nvPr/>
        </p:nvSpPr>
        <p:spPr bwMode="auto">
          <a:xfrm>
            <a:off x="3838597" y="6513912"/>
            <a:ext cx="633184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a:buNone/>
            </a:pPr>
            <a:r>
              <a:rPr lang="en-US" sz="1600" dirty="0">
                <a:latin typeface="Calibri" panose="020F0502020204030204" pitchFamily="34" charset="0"/>
              </a:rPr>
              <a:t>*There is a two-year lag in availability of complete death data</a:t>
            </a:r>
          </a:p>
        </p:txBody>
      </p:sp>
      <p:graphicFrame>
        <p:nvGraphicFramePr>
          <p:cNvPr id="11" name="Chart 10">
            <a:extLst>
              <a:ext uri="{FF2B5EF4-FFF2-40B4-BE49-F238E27FC236}">
                <a16:creationId xmlns:a16="http://schemas.microsoft.com/office/drawing/2014/main" id="{3E7BE77C-B556-41B4-8460-EF0716FF43AB}"/>
              </a:ext>
            </a:extLst>
          </p:cNvPr>
          <p:cNvGraphicFramePr>
            <a:graphicFrameLocks/>
          </p:cNvGraphicFramePr>
          <p:nvPr>
            <p:extLst>
              <p:ext uri="{D42A27DB-BD31-4B8C-83A1-F6EECF244321}">
                <p14:modId xmlns:p14="http://schemas.microsoft.com/office/powerpoint/2010/main" val="3141283624"/>
              </p:ext>
            </p:extLst>
          </p:nvPr>
        </p:nvGraphicFramePr>
        <p:xfrm>
          <a:off x="2337505" y="1820388"/>
          <a:ext cx="9854495" cy="4718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7646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40836" y="136525"/>
            <a:ext cx="9505330" cy="968189"/>
          </a:xfrm>
        </p:spPr>
        <p:txBody>
          <a:bodyPr>
            <a:normAutofit fontScale="90000"/>
          </a:bodyPr>
          <a:lstStyle/>
          <a:p>
            <a:r>
              <a:rPr lang="en-US" sz="5400" dirty="0"/>
              <a:t>Texans with New Diagnoses in 2019</a:t>
            </a:r>
            <a:endParaRPr lang="en-US" altLang="en-US" sz="5000" b="1" dirty="0">
              <a:latin typeface="Rockwell" panose="02060603020205020403" pitchFamily="18" charset="0"/>
            </a:endParaRPr>
          </a:p>
        </p:txBody>
      </p:sp>
      <p:sp>
        <p:nvSpPr>
          <p:cNvPr id="10242" name="Slide Number Placeholder 4"/>
          <p:cNvSpPr>
            <a:spLocks noGrp="1"/>
          </p:cNvSpPr>
          <p:nvPr>
            <p:ph type="sldNum" sz="quarter" idx="4294967295"/>
          </p:nvPr>
        </p:nvSpPr>
        <p:spPr>
          <a:xfrm>
            <a:off x="9448800" y="6356350"/>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FD981269-6D97-400A-BF6F-A5212AB80EA9}" type="slidenum">
              <a:rPr lang="en-US" altLang="en-US" sz="1400">
                <a:latin typeface="Times New Roman" pitchFamily="18" charset="0"/>
              </a:rPr>
              <a:pPr eaLnBrk="1" hangingPunct="1">
                <a:spcBef>
                  <a:spcPct val="0"/>
                </a:spcBef>
                <a:buFontTx/>
                <a:buNone/>
              </a:pPr>
              <a:t>7</a:t>
            </a:fld>
            <a:endParaRPr lang="en-US" altLang="en-US" sz="1400" dirty="0">
              <a:latin typeface="Times New Roman" pitchFamily="18" charset="0"/>
            </a:endParaRPr>
          </a:p>
        </p:txBody>
      </p:sp>
      <p:sp>
        <p:nvSpPr>
          <p:cNvPr id="5" name="Text Placeholder 2">
            <a:extLst>
              <a:ext uri="{FF2B5EF4-FFF2-40B4-BE49-F238E27FC236}">
                <a16:creationId xmlns:a16="http://schemas.microsoft.com/office/drawing/2014/main" id="{972693B0-2CE8-4138-872B-C5B226E85AF9}"/>
              </a:ext>
            </a:extLst>
          </p:cNvPr>
          <p:cNvSpPr txBox="1">
            <a:spLocks/>
          </p:cNvSpPr>
          <p:nvPr/>
        </p:nvSpPr>
        <p:spPr>
          <a:xfrm>
            <a:off x="234051" y="1487096"/>
            <a:ext cx="11642989" cy="409074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00" dirty="0">
                <a:solidFill>
                  <a:schemeClr val="bg1"/>
                </a:solidFill>
              </a:rPr>
              <a:t>The number of people with new HIV diagnoses have slightly decreased from 4,482 in 2010 to 4,203 in 2019. Rates dropped more dramatically, from 17.8/100,000 to 14.5/100,000. </a:t>
            </a:r>
          </a:p>
          <a:p>
            <a:r>
              <a:rPr lang="en-US" sz="2300" dirty="0">
                <a:solidFill>
                  <a:schemeClr val="bg1"/>
                </a:solidFill>
              </a:rPr>
              <a:t>In 2019, the number and rate of new HIV diagnoses were highest among: males (N=3,440; rate: 23.9/100,000), Blacks (N=1,498; rate=42.8/100K), Hispanic/Latinx (N=1,698; rate=14.7/100K), and those 25-29 years of age (N=892; rate=41.1/100K).</a:t>
            </a:r>
            <a:r>
              <a:rPr lang="en-US" sz="1900" dirty="0">
                <a:solidFill>
                  <a:schemeClr val="bg1"/>
                </a:solidFill>
              </a:rPr>
              <a:t> </a:t>
            </a:r>
          </a:p>
          <a:p>
            <a:r>
              <a:rPr lang="en-US" sz="2300" dirty="0">
                <a:solidFill>
                  <a:schemeClr val="bg1"/>
                </a:solidFill>
              </a:rPr>
              <a:t>When someone is diagnosed with AIDS within three months of their HIV diagnosis, they have a </a:t>
            </a:r>
            <a:r>
              <a:rPr lang="en-US" sz="2300" i="1" dirty="0">
                <a:solidFill>
                  <a:schemeClr val="bg1"/>
                </a:solidFill>
              </a:rPr>
              <a:t>late diagnosis</a:t>
            </a:r>
            <a:r>
              <a:rPr lang="en-US" sz="2300" dirty="0">
                <a:solidFill>
                  <a:schemeClr val="bg1"/>
                </a:solidFill>
              </a:rPr>
              <a:t>. The percentage of people diagnosed in a year with a late diagnosis declined from 29% in 2010 to 20% in 2019.</a:t>
            </a:r>
          </a:p>
          <a:p>
            <a:r>
              <a:rPr lang="en-US" sz="2300" dirty="0">
                <a:solidFill>
                  <a:schemeClr val="bg1"/>
                </a:solidFill>
              </a:rPr>
              <a:t>Over half of the people with new HIV diagnoses live in areas of high poverty, lower education, and high unemployment.</a:t>
            </a:r>
          </a:p>
        </p:txBody>
      </p:sp>
    </p:spTree>
    <p:extLst>
      <p:ext uri="{BB962C8B-B14F-4D97-AF65-F5344CB8AC3E}">
        <p14:creationId xmlns:p14="http://schemas.microsoft.com/office/powerpoint/2010/main" val="2650723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xfrm>
            <a:off x="9448800" y="6396038"/>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B0192123-DA3A-4F7E-866D-EF14F85945A9}" type="slidenum">
              <a:rPr lang="en-US" altLang="en-US" sz="1400">
                <a:latin typeface="Times New Roman" pitchFamily="18" charset="0"/>
              </a:rPr>
              <a:pPr eaLnBrk="1" hangingPunct="1">
                <a:spcBef>
                  <a:spcPct val="0"/>
                </a:spcBef>
                <a:buFontTx/>
                <a:buNone/>
              </a:pPr>
              <a:t>8</a:t>
            </a:fld>
            <a:endParaRPr lang="en-US" altLang="en-US" sz="1400">
              <a:latin typeface="Times New Roman" pitchFamily="18" charset="0"/>
            </a:endParaRPr>
          </a:p>
        </p:txBody>
      </p:sp>
      <p:sp>
        <p:nvSpPr>
          <p:cNvPr id="5" name="Title 1">
            <a:extLst>
              <a:ext uri="{FF2B5EF4-FFF2-40B4-BE49-F238E27FC236}">
                <a16:creationId xmlns:a16="http://schemas.microsoft.com/office/drawing/2014/main" id="{2C5F0E59-364C-4C60-A8E8-16E20FD84B94}"/>
              </a:ext>
            </a:extLst>
          </p:cNvPr>
          <p:cNvSpPr>
            <a:spLocks noGrp="1"/>
          </p:cNvSpPr>
          <p:nvPr>
            <p:ph type="title"/>
          </p:nvPr>
        </p:nvSpPr>
        <p:spPr>
          <a:xfrm>
            <a:off x="2259013" y="261938"/>
            <a:ext cx="9712325" cy="1325562"/>
          </a:xfrm>
        </p:spPr>
        <p:txBody>
          <a:bodyPr/>
          <a:lstStyle/>
          <a:p>
            <a:pPr algn="ctr"/>
            <a:r>
              <a:rPr lang="en-US" sz="3200" dirty="0">
                <a:solidFill>
                  <a:schemeClr val="accent1"/>
                </a:solidFill>
              </a:rPr>
              <a:t>People with New Diagnoses and Rates by Year of Diagnosis, 2010-2019</a:t>
            </a:r>
          </a:p>
        </p:txBody>
      </p:sp>
      <p:graphicFrame>
        <p:nvGraphicFramePr>
          <p:cNvPr id="6" name="Chart 5">
            <a:extLst>
              <a:ext uri="{FF2B5EF4-FFF2-40B4-BE49-F238E27FC236}">
                <a16:creationId xmlns:a16="http://schemas.microsoft.com/office/drawing/2014/main" id="{3CBBD673-0D15-4A6D-AA91-6FB3BA1D8555}"/>
              </a:ext>
            </a:extLst>
          </p:cNvPr>
          <p:cNvGraphicFramePr>
            <a:graphicFrameLocks/>
          </p:cNvGraphicFramePr>
          <p:nvPr>
            <p:extLst>
              <p:ext uri="{D42A27DB-BD31-4B8C-83A1-F6EECF244321}">
                <p14:modId xmlns:p14="http://schemas.microsoft.com/office/powerpoint/2010/main" val="842573973"/>
              </p:ext>
            </p:extLst>
          </p:nvPr>
        </p:nvGraphicFramePr>
        <p:xfrm>
          <a:off x="2419815" y="1855721"/>
          <a:ext cx="8608742" cy="4540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948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xfrm>
            <a:off x="9448800" y="6448425"/>
            <a:ext cx="2743200" cy="365125"/>
          </a:xfrm>
          <a:noFill/>
        </p:spPr>
        <p:txBody>
          <a:bodyPr/>
          <a:lstStyle>
            <a:lvl1pPr eaLnBrk="0" hangingPunct="0">
              <a:spcBef>
                <a:spcPct val="20000"/>
              </a:spcBef>
              <a:buChar char="•"/>
              <a:defRPr sz="3200">
                <a:solidFill>
                  <a:schemeClr val="tx1"/>
                </a:solidFill>
                <a:latin typeface="Tahoma" pitchFamily="34" charset="0"/>
              </a:defRPr>
            </a:lvl1pPr>
            <a:lvl2pPr marL="742950" indent="-285750" eaLnBrk="0" hangingPunct="0">
              <a:spcBef>
                <a:spcPct val="20000"/>
              </a:spcBef>
              <a:buChar char="–"/>
              <a:defRPr sz="2800">
                <a:solidFill>
                  <a:schemeClr val="tx1"/>
                </a:solidFill>
                <a:latin typeface="Tahoma" pitchFamily="34" charset="0"/>
              </a:defRPr>
            </a:lvl2pPr>
            <a:lvl3pPr marL="1143000" indent="-228600" eaLnBrk="0" hangingPunct="0">
              <a:spcBef>
                <a:spcPct val="20000"/>
              </a:spcBef>
              <a:buChar char="•"/>
              <a:defRPr sz="2400">
                <a:solidFill>
                  <a:schemeClr val="tx1"/>
                </a:solidFill>
                <a:latin typeface="Tahoma" pitchFamily="34" charset="0"/>
              </a:defRPr>
            </a:lvl3pPr>
            <a:lvl4pPr marL="1600200" indent="-228600" eaLnBrk="0" hangingPunct="0">
              <a:spcBef>
                <a:spcPct val="20000"/>
              </a:spcBef>
              <a:buChar char="–"/>
              <a:defRPr sz="2000">
                <a:solidFill>
                  <a:schemeClr val="tx1"/>
                </a:solidFill>
                <a:latin typeface="Tahoma" pitchFamily="34" charset="0"/>
              </a:defRPr>
            </a:lvl4pPr>
            <a:lvl5pPr marL="2057400" indent="-228600" eaLnBrk="0" hangingPunct="0">
              <a:spcBef>
                <a:spcPct val="20000"/>
              </a:spcBef>
              <a:buChar char="»"/>
              <a:defRPr sz="2000">
                <a:solidFill>
                  <a:schemeClr val="tx1"/>
                </a:solidFill>
                <a:latin typeface="Tahoma" pitchFamily="34" charset="0"/>
              </a:defRPr>
            </a:lvl5pPr>
            <a:lvl6pPr marL="2514600" indent="-228600" eaLnBrk="0" fontAlgn="base" hangingPunct="0">
              <a:spcBef>
                <a:spcPct val="20000"/>
              </a:spcBef>
              <a:spcAft>
                <a:spcPct val="0"/>
              </a:spcAft>
              <a:buChar char="»"/>
              <a:defRPr sz="2000">
                <a:solidFill>
                  <a:schemeClr val="tx1"/>
                </a:solidFill>
                <a:latin typeface="Tahoma" pitchFamily="34" charset="0"/>
              </a:defRPr>
            </a:lvl6pPr>
            <a:lvl7pPr marL="2971800" indent="-228600" eaLnBrk="0" fontAlgn="base" hangingPunct="0">
              <a:spcBef>
                <a:spcPct val="20000"/>
              </a:spcBef>
              <a:spcAft>
                <a:spcPct val="0"/>
              </a:spcAft>
              <a:buChar char="»"/>
              <a:defRPr sz="2000">
                <a:solidFill>
                  <a:schemeClr val="tx1"/>
                </a:solidFill>
                <a:latin typeface="Tahoma" pitchFamily="34" charset="0"/>
              </a:defRPr>
            </a:lvl7pPr>
            <a:lvl8pPr marL="3429000" indent="-228600" eaLnBrk="0" fontAlgn="base" hangingPunct="0">
              <a:spcBef>
                <a:spcPct val="20000"/>
              </a:spcBef>
              <a:spcAft>
                <a:spcPct val="0"/>
              </a:spcAft>
              <a:buChar char="»"/>
              <a:defRPr sz="2000">
                <a:solidFill>
                  <a:schemeClr val="tx1"/>
                </a:solidFill>
                <a:latin typeface="Tahoma" pitchFamily="34" charset="0"/>
              </a:defRPr>
            </a:lvl8pPr>
            <a:lvl9pPr marL="3886200" indent="-228600" eaLnBrk="0" fontAlgn="base" hangingPunct="0">
              <a:spcBef>
                <a:spcPct val="20000"/>
              </a:spcBef>
              <a:spcAft>
                <a:spcPct val="0"/>
              </a:spcAft>
              <a:buChar char="»"/>
              <a:defRPr sz="2000">
                <a:solidFill>
                  <a:schemeClr val="tx1"/>
                </a:solidFill>
                <a:latin typeface="Tahoma" pitchFamily="34" charset="0"/>
              </a:defRPr>
            </a:lvl9pPr>
          </a:lstStyle>
          <a:p>
            <a:pPr eaLnBrk="1" hangingPunct="1">
              <a:spcBef>
                <a:spcPct val="0"/>
              </a:spcBef>
              <a:buFontTx/>
              <a:buNone/>
            </a:pPr>
            <a:fld id="{B0192123-DA3A-4F7E-866D-EF14F85945A9}" type="slidenum">
              <a:rPr lang="en-US" altLang="en-US" sz="1400">
                <a:latin typeface="Times New Roman" pitchFamily="18" charset="0"/>
              </a:rPr>
              <a:pPr eaLnBrk="1" hangingPunct="1">
                <a:spcBef>
                  <a:spcPct val="0"/>
                </a:spcBef>
                <a:buFontTx/>
                <a:buNone/>
              </a:pPr>
              <a:t>9</a:t>
            </a:fld>
            <a:endParaRPr lang="en-US" altLang="en-US" sz="1400">
              <a:latin typeface="Times New Roman" pitchFamily="18" charset="0"/>
            </a:endParaRPr>
          </a:p>
        </p:txBody>
      </p:sp>
      <p:sp>
        <p:nvSpPr>
          <p:cNvPr id="12291" name="Rectangle 2"/>
          <p:cNvSpPr>
            <a:spLocks noGrp="1" noChangeArrowheads="1"/>
          </p:cNvSpPr>
          <p:nvPr>
            <p:ph type="title"/>
          </p:nvPr>
        </p:nvSpPr>
        <p:spPr>
          <a:xfrm>
            <a:off x="2248208" y="239001"/>
            <a:ext cx="9670522" cy="1325563"/>
          </a:xfrm>
        </p:spPr>
        <p:txBody>
          <a:bodyPr>
            <a:noAutofit/>
          </a:bodyPr>
          <a:lstStyle/>
          <a:p>
            <a:pPr algn="ctr"/>
            <a:r>
              <a:rPr lang="en-US" sz="2800" dirty="0">
                <a:solidFill>
                  <a:schemeClr val="accent1"/>
                </a:solidFill>
              </a:rPr>
              <a:t>People with New Diagnoses by Sex at Birth and Year of Diagnosis, 2010-2019</a:t>
            </a:r>
            <a:endParaRPr lang="en-US" altLang="en-US" sz="3000" dirty="0">
              <a:solidFill>
                <a:schemeClr val="tx1"/>
              </a:solidFill>
              <a:latin typeface="Rockwell" panose="02060603020205020403" pitchFamily="18" charset="0"/>
            </a:endParaRPr>
          </a:p>
        </p:txBody>
      </p:sp>
      <p:graphicFrame>
        <p:nvGraphicFramePr>
          <p:cNvPr id="6" name="Chart 5">
            <a:extLst>
              <a:ext uri="{FF2B5EF4-FFF2-40B4-BE49-F238E27FC236}">
                <a16:creationId xmlns:a16="http://schemas.microsoft.com/office/drawing/2014/main" id="{86C9A03C-7DFD-403D-ADA3-64ACE55F9F6D}"/>
              </a:ext>
            </a:extLst>
          </p:cNvPr>
          <p:cNvGraphicFramePr>
            <a:graphicFrameLocks/>
          </p:cNvGraphicFramePr>
          <p:nvPr>
            <p:extLst>
              <p:ext uri="{D42A27DB-BD31-4B8C-83A1-F6EECF244321}">
                <p14:modId xmlns:p14="http://schemas.microsoft.com/office/powerpoint/2010/main" val="3313612494"/>
              </p:ext>
            </p:extLst>
          </p:nvPr>
        </p:nvGraphicFramePr>
        <p:xfrm>
          <a:off x="2464420" y="2057399"/>
          <a:ext cx="8307658" cy="456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9122809"/>
      </p:ext>
    </p:extLst>
  </p:cSld>
  <p:clrMapOvr>
    <a:masterClrMapping/>
  </p:clrMapOvr>
</p:sld>
</file>

<file path=ppt/theme/theme1.xml><?xml version="1.0" encoding="utf-8"?>
<a:theme xmlns:a="http://schemas.openxmlformats.org/drawingml/2006/main" name="DSHS Slide Layou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4124A9E9-EF70-4508-B786-ECE044002AD0}"/>
    </a:ext>
  </a:extLst>
</a:theme>
</file>

<file path=ppt/theme/theme2.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AFDF2EBF-DC16-4258-9B11-8246FF8EEFC8}"/>
    </a:ext>
  </a:extLst>
</a:theme>
</file>

<file path=ppt/theme/theme3.xml><?xml version="1.0" encoding="utf-8"?>
<a:theme xmlns:a="http://schemas.openxmlformats.org/drawingml/2006/main" name="DSHS Slide Theme">
  <a:themeElements>
    <a:clrScheme name="DSHS">
      <a:dk1>
        <a:srgbClr val="000000"/>
      </a:dk1>
      <a:lt1>
        <a:sysClr val="window" lastClr="FFFFFF"/>
      </a:lt1>
      <a:dk2>
        <a:srgbClr val="44546A"/>
      </a:dk2>
      <a:lt2>
        <a:srgbClr val="E7E6E6"/>
      </a:lt2>
      <a:accent1>
        <a:srgbClr val="003087"/>
      </a:accent1>
      <a:accent2>
        <a:srgbClr val="C00000"/>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Powerpoint-Template.potx" id="{6FC93773-1777-49B8-B085-21A8058814C0}" vid="{683E1146-0F7A-4BF5-8A2F-3CF7ECB0942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C8BC4661E804E9BF9781BB6D48D02" ma:contentTypeVersion="4" ma:contentTypeDescription="Create a new document." ma:contentTypeScope="" ma:versionID="309285efe0d963b551468968322a26f5">
  <xsd:schema xmlns:xsd="http://www.w3.org/2001/XMLSchema" xmlns:xs="http://www.w3.org/2001/XMLSchema" xmlns:p="http://schemas.microsoft.com/office/2006/metadata/properties" xmlns:ns2="e538a09f-ee61-46be-bce2-8bcd5b4d6d4a" targetNamespace="http://schemas.microsoft.com/office/2006/metadata/properties" ma:root="true" ma:fieldsID="c7249539cd89b4de2b17a1d3371b8ff5" ns2:_="">
    <xsd:import namespace="e538a09f-ee61-46be-bce2-8bcd5b4d6d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38a09f-ee61-46be-bce2-8bcd5b4d6d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87F55A-8070-4734-8D52-D0B70AAD37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38a09f-ee61-46be-bce2-8bcd5b4d6d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CB9D5A-2505-4DAC-81A8-648A11E2AB1E}">
  <ds:schemaRefs>
    <ds:schemaRef ds:uri="http://purl.org/dc/dcmitype/"/>
    <ds:schemaRef ds:uri="http://www.w3.org/XML/1998/namespace"/>
    <ds:schemaRef ds:uri="e538a09f-ee61-46be-bce2-8bcd5b4d6d4a"/>
    <ds:schemaRef ds:uri="http://schemas.microsoft.com/office/2006/documentManagement/typ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5D74B25E-6EFD-4A42-B0AE-649FFD7C87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DSHS-Powerpoint-Template</Template>
  <TotalTime>5362</TotalTime>
  <Words>2034</Words>
  <Application>Microsoft Office PowerPoint</Application>
  <PresentationFormat>Widescreen</PresentationFormat>
  <Paragraphs>248</Paragraphs>
  <Slides>36</Slides>
  <Notes>35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36</vt:i4>
      </vt:variant>
    </vt:vector>
  </HeadingPairs>
  <TitlesOfParts>
    <vt:vector size="46" baseType="lpstr">
      <vt:lpstr>Arial</vt:lpstr>
      <vt:lpstr>Calibri</vt:lpstr>
      <vt:lpstr>Calibri Light</vt:lpstr>
      <vt:lpstr>Rockwell</vt:lpstr>
      <vt:lpstr>Tahoma</vt:lpstr>
      <vt:lpstr>Times New Roman</vt:lpstr>
      <vt:lpstr>Verdana</vt:lpstr>
      <vt:lpstr>DSHS Slide Layout 2</vt:lpstr>
      <vt:lpstr>DSHS Slide Layout 3</vt:lpstr>
      <vt:lpstr>DSHS Slide Theme</vt:lpstr>
      <vt:lpstr>PowerPoint Presentation</vt:lpstr>
      <vt:lpstr>Patterns in the Number of Texans with New HIV Diagnoses and Living with Diagnosed HIV in 2019</vt:lpstr>
      <vt:lpstr>About These Data</vt:lpstr>
      <vt:lpstr>Acronyms</vt:lpstr>
      <vt:lpstr>People with New HIV Diagnoses, PLWH, and Deaths from All Causes among PLWH in Texas (1981-2019)</vt:lpstr>
      <vt:lpstr>Deaths related to HIV among PLWH in Texas     (1999-2017)</vt:lpstr>
      <vt:lpstr>Texans with New Diagnoses in 2019</vt:lpstr>
      <vt:lpstr>People with New Diagnoses and Rates by Year of Diagnosis, 2010-2019</vt:lpstr>
      <vt:lpstr>People with New Diagnoses by Sex at Birth and Year of Diagnosis, 2010-2019</vt:lpstr>
      <vt:lpstr>New HIV Diagnoses Rates by Sex at Birth and Year of Diagnosis, 2010-2019</vt:lpstr>
      <vt:lpstr>People with New HIV Diagnoses by Race/Ethnicity and Year of Diagnosis, 2010-2019</vt:lpstr>
      <vt:lpstr>New HIV Diagnoses Rates by Race/Ethnicity and Year of Diagnosis, 2010-2019</vt:lpstr>
      <vt:lpstr>People with New HIV Diagnoses by Age at Diagnosis, 2019</vt:lpstr>
      <vt:lpstr>New HIV Diagnoses Rates by Age at Diagnosis, 2019</vt:lpstr>
      <vt:lpstr>New HIV Diagnoses Rates Among People Aged 15-34,  2010-2019</vt:lpstr>
      <vt:lpstr>Late Diagnoses* as Percentage of Total HIV Diagnoses, 2011-2019</vt:lpstr>
      <vt:lpstr>Late Diagnoses* as Percent of Total HIV Diagnoses by EMA/TGA**, 2019</vt:lpstr>
      <vt:lpstr>People with New HIV Diagnoses by Mode of Transmission Group*, 2010-2019</vt:lpstr>
      <vt:lpstr>People with New HIV Diagnoses by Mode of Transmission and Sex at Birth, 2019 </vt:lpstr>
      <vt:lpstr>People with New HIV Diagnoses by Priority Population, 2010 vs. 2019 </vt:lpstr>
      <vt:lpstr>New HIV Diagnoses by Mode of Transmission and EMA/TGA*, 2019</vt:lpstr>
      <vt:lpstr>Socioeconomic Indicators in People with New HIV Diagnoses (Ages 18+ years), 2019</vt:lpstr>
      <vt:lpstr>  People Living with Diagnosed HIV in Texas in 2019</vt:lpstr>
      <vt:lpstr>People Living with Diagnosed HIV by Sex at Birth, 2019</vt:lpstr>
      <vt:lpstr>People Living with Diagnosed HIV by Race/Ethnicity, 2019</vt:lpstr>
      <vt:lpstr>People Living with Diagnosed HIV by Age, 2019</vt:lpstr>
      <vt:lpstr>People Living with diagnosed HIV by Mode of Transmission Groups*, 2019</vt:lpstr>
      <vt:lpstr>HIV Prevalence by Priority Group,  2010 vs. 2019</vt:lpstr>
      <vt:lpstr>Regional Data</vt:lpstr>
      <vt:lpstr>    People with New HIV Diagnoses by  County, 2019</vt:lpstr>
      <vt:lpstr>       Rate of New HIV Diagnoses by Texas County, 2019 </vt:lpstr>
      <vt:lpstr>    People Living with Diagnosed HIV by Texas County, 2019</vt:lpstr>
      <vt:lpstr>  Rates of People Living with Diagnosed HIV by Texas County, 2019</vt:lpstr>
      <vt:lpstr>Texas Treatment Cascade</vt:lpstr>
      <vt:lpstr>Texas Treatment Cascade, 2019</vt:lpstr>
      <vt:lpstr>Where to Find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in the Number of Texans with New HIV Diagnoses and Living with Diagnosed HIV in 2019</dc:title>
  <dc:creator>Texas Department of State Health Services</dc:creator>
  <cp:lastModifiedBy>Dan</cp:lastModifiedBy>
  <cp:revision>265</cp:revision>
  <dcterms:created xsi:type="dcterms:W3CDTF">2018-12-06T15:25:41Z</dcterms:created>
  <dcterms:modified xsi:type="dcterms:W3CDTF">2021-05-20T18:38:35Z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0x01010098DC8BC4661E804E9BF9781BB6D48D02</vt:lpwstr>
  </property>
</Properties>
</file>