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2"/>
  </p:notesMasterIdLst>
  <p:sldIdLst>
    <p:sldId id="285" r:id="rId3"/>
    <p:sldId id="280" r:id="rId4"/>
    <p:sldId id="282" r:id="rId5"/>
    <p:sldId id="269" r:id="rId6"/>
    <p:sldId id="270" r:id="rId7"/>
    <p:sldId id="271" r:id="rId8"/>
    <p:sldId id="272" r:id="rId9"/>
    <p:sldId id="275" r:id="rId10"/>
    <p:sldId id="278" r:id="rId11"/>
    <p:sldId id="259" r:id="rId12"/>
    <p:sldId id="260" r:id="rId13"/>
    <p:sldId id="283" r:id="rId14"/>
    <p:sldId id="281" r:id="rId15"/>
    <p:sldId id="262" r:id="rId16"/>
    <p:sldId id="263" r:id="rId17"/>
    <p:sldId id="273" r:id="rId18"/>
    <p:sldId id="274" r:id="rId19"/>
    <p:sldId id="268" r:id="rId20"/>
    <p:sldId id="284" r:id="rId21"/>
    <p:sldId id="264" r:id="rId22"/>
    <p:sldId id="276" r:id="rId23"/>
    <p:sldId id="277" r:id="rId24"/>
    <p:sldId id="286" r:id="rId25"/>
    <p:sldId id="287" r:id="rId26"/>
    <p:sldId id="288" r:id="rId27"/>
    <p:sldId id="289" r:id="rId28"/>
    <p:sldId id="290" r:id="rId29"/>
    <p:sldId id="291" r:id="rId30"/>
    <p:sldId id="292" r:id="rId31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03" autoAdjust="0"/>
  </p:normalViewPr>
  <p:slideViewPr>
    <p:cSldViewPr snapToGrid="0">
      <p:cViewPr varScale="1">
        <p:scale>
          <a:sx n="55" d="100"/>
          <a:sy n="55" d="100"/>
        </p:scale>
        <p:origin x="138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DSHSHQCTRA02.dshs.txnet.state.tx.us\DCPS%20users\jledbetter669\JohnathanL\Legionellosis\Data\LegionellaTXCasesbyCtyHSR_0417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Numbe</a:t>
            </a:r>
            <a:r>
              <a:rPr lang="en-US" baseline="0" dirty="0">
                <a:solidFill>
                  <a:schemeClr val="bg1"/>
                </a:solidFill>
              </a:rPr>
              <a:t>r of Reported Legionellosis Cases and Incidence Rates in Texas, 2004</a:t>
            </a:r>
            <a:r>
              <a:rPr lang="en-US" baseline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baseline="0" dirty="0">
                <a:solidFill>
                  <a:schemeClr val="bg1"/>
                </a:solidFill>
              </a:rPr>
              <a:t>2017*</a:t>
            </a:r>
            <a:endParaRPr lang="en-US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Sheet1!$E$4:$E$17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2017*</c:v>
                </c:pt>
              </c:strCache>
            </c:strRef>
          </c:cat>
          <c:val>
            <c:numRef>
              <c:f>Sheet1!$F$4:$F$17</c:f>
              <c:numCache>
                <c:formatCode>General</c:formatCode>
                <c:ptCount val="14"/>
                <c:pt idx="0">
                  <c:v>29</c:v>
                </c:pt>
                <c:pt idx="1">
                  <c:v>55</c:v>
                </c:pt>
                <c:pt idx="2">
                  <c:v>69</c:v>
                </c:pt>
                <c:pt idx="3">
                  <c:v>121</c:v>
                </c:pt>
                <c:pt idx="4">
                  <c:v>81</c:v>
                </c:pt>
                <c:pt idx="5">
                  <c:v>115</c:v>
                </c:pt>
                <c:pt idx="6">
                  <c:v>136</c:v>
                </c:pt>
                <c:pt idx="7">
                  <c:v>111</c:v>
                </c:pt>
                <c:pt idx="8">
                  <c:v>158</c:v>
                </c:pt>
                <c:pt idx="9">
                  <c:v>168</c:v>
                </c:pt>
                <c:pt idx="10">
                  <c:v>256</c:v>
                </c:pt>
                <c:pt idx="11">
                  <c:v>292</c:v>
                </c:pt>
                <c:pt idx="12">
                  <c:v>270</c:v>
                </c:pt>
                <c:pt idx="13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B1-4CF3-9EDC-738B3148F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0682303"/>
        <c:axId val="1680683135"/>
      </c:barChart>
      <c:lineChart>
        <c:grouping val="standard"/>
        <c:varyColors val="0"/>
        <c:ser>
          <c:idx val="1"/>
          <c:order val="1"/>
          <c:spPr>
            <a:ln w="38100" cap="rnd">
              <a:solidFill>
                <a:schemeClr val="tx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Sheet1!$E$4:$E$17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2017*</c:v>
                </c:pt>
              </c:strCache>
            </c:strRef>
          </c:cat>
          <c:val>
            <c:numRef>
              <c:f>Sheet1!$G$4:$G$17</c:f>
              <c:numCache>
                <c:formatCode>General</c:formatCode>
                <c:ptCount val="14"/>
                <c:pt idx="0" formatCode="0.0">
                  <c:v>0.12894607217369553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>
                  <c:v>0.3</c:v>
                </c:pt>
                <c:pt idx="5">
                  <c:v>0.5</c:v>
                </c:pt>
                <c:pt idx="6">
                  <c:v>0.5</c:v>
                </c:pt>
                <c:pt idx="7">
                  <c:v>0.4</c:v>
                </c:pt>
                <c:pt idx="8">
                  <c:v>0.6</c:v>
                </c:pt>
                <c:pt idx="9">
                  <c:v>0.6</c:v>
                </c:pt>
                <c:pt idx="10">
                  <c:v>0.9</c:v>
                </c:pt>
                <c:pt idx="11">
                  <c:v>1.1000000000000001</c:v>
                </c:pt>
                <c:pt idx="12" formatCode="0.0">
                  <c:v>0.95608235693422639</c:v>
                </c:pt>
                <c:pt idx="13" formatCode="0.0">
                  <c:v>0.65283920813382101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B1-4CF3-9EDC-738B3148F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86191"/>
        <c:axId val="15773295"/>
      </c:lineChart>
      <c:catAx>
        <c:axId val="1680682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0683135"/>
        <c:crosses val="autoZero"/>
        <c:auto val="1"/>
        <c:lblAlgn val="ctr"/>
        <c:lblOffset val="100"/>
        <c:noMultiLvlLbl val="0"/>
      </c:catAx>
      <c:valAx>
        <c:axId val="1680683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Number of Cases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0682303"/>
        <c:crosses val="autoZero"/>
        <c:crossBetween val="between"/>
      </c:valAx>
      <c:valAx>
        <c:axId val="1577329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Incidence Rate (per 100,000)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6191"/>
        <c:crosses val="max"/>
        <c:crossBetween val="between"/>
      </c:valAx>
      <c:catAx>
        <c:axId val="157861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77329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The Percentage of Reported Legionellosis Cases in Texas by Race, 2004–2017</a:t>
            </a:r>
          </a:p>
        </c:rich>
      </c:tx>
      <c:layout>
        <c:manualLayout>
          <c:xMode val="edge"/>
          <c:yMode val="edge"/>
          <c:x val="0.180238633562866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962795522829775"/>
          <c:y val="0.19412132075861985"/>
          <c:w val="0.38352371659926643"/>
          <c:h val="0.7662682064610435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C5-4533-9AA0-04CE93C01C2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C5-4533-9AA0-04CE93C01C2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C5-4533-9AA0-04CE93C01C2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C5-4533-9AA0-04CE93C01C2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8C5-4533-9AA0-04CE93C01C24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8C5-4533-9AA0-04CE93C01C24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8C5-4533-9AA0-04CE93C01C24}"/>
              </c:ext>
            </c:extLst>
          </c:dPt>
          <c:dLbls>
            <c:dLbl>
              <c:idx val="0"/>
              <c:layout>
                <c:manualLayout>
                  <c:x val="-0.14654334454066714"/>
                  <c:y val="-4.077749672252352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C5-4533-9AA0-04CE93C01C24}"/>
                </c:ext>
              </c:extLst>
            </c:dLbl>
            <c:dLbl>
              <c:idx val="1"/>
              <c:layout>
                <c:manualLayout>
                  <c:x val="0.19690674377676051"/>
                  <c:y val="5.092266022642386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C5-4533-9AA0-04CE93C01C24}"/>
                </c:ext>
              </c:extLst>
            </c:dLbl>
            <c:dLbl>
              <c:idx val="3"/>
              <c:layout>
                <c:manualLayout>
                  <c:x val="-3.3518098553664222E-2"/>
                  <c:y val="-0.152669787681619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C5-4533-9AA0-04CE93C01C24}"/>
                </c:ext>
              </c:extLst>
            </c:dLbl>
            <c:dLbl>
              <c:idx val="5"/>
              <c:layout>
                <c:manualLayout>
                  <c:x val="-9.9753361096925314E-2"/>
                  <c:y val="5.84629690228495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8C5-4533-9AA0-04CE93C01C24}"/>
                </c:ext>
              </c:extLst>
            </c:dLbl>
            <c:dLbl>
              <c:idx val="6"/>
              <c:layout>
                <c:manualLayout>
                  <c:x val="5.8769918084475584E-2"/>
                  <c:y val="0.1723206840274157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8C5-4533-9AA0-04CE93C01C2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'Inc Leg AgeCat&amp;Sex,04-17'!$A$19:$A$25</c:f>
              <c:strCache>
                <c:ptCount val="7"/>
                <c:pt idx="0">
                  <c:v>AI/AN</c:v>
                </c:pt>
                <c:pt idx="1">
                  <c:v>Asian</c:v>
                </c:pt>
                <c:pt idx="2">
                  <c:v>AA</c:v>
                </c:pt>
                <c:pt idx="3">
                  <c:v>NH/OPI</c:v>
                </c:pt>
                <c:pt idx="4">
                  <c:v>White</c:v>
                </c:pt>
                <c:pt idx="5">
                  <c:v>Other</c:v>
                </c:pt>
                <c:pt idx="6">
                  <c:v>Unknown</c:v>
                </c:pt>
              </c:strCache>
            </c:strRef>
          </c:cat>
          <c:val>
            <c:numRef>
              <c:f>'Inc Leg AgeCat&amp;Sex,04-17'!$B$19:$B$25</c:f>
              <c:numCache>
                <c:formatCode>General</c:formatCode>
                <c:ptCount val="7"/>
                <c:pt idx="0">
                  <c:v>3</c:v>
                </c:pt>
                <c:pt idx="1">
                  <c:v>16</c:v>
                </c:pt>
                <c:pt idx="2">
                  <c:v>427</c:v>
                </c:pt>
                <c:pt idx="3">
                  <c:v>3</c:v>
                </c:pt>
                <c:pt idx="4">
                  <c:v>1381</c:v>
                </c:pt>
                <c:pt idx="5">
                  <c:v>4</c:v>
                </c:pt>
                <c:pt idx="6">
                  <c:v>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8C5-4533-9AA0-04CE93C01C2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Number of Legionellosis Cases Reported in Texas by Ethnicity, 2004–2017*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'Inc Leg AgeCat&amp;Sex,04-17'!$G$18</c:f>
              <c:strCache>
                <c:ptCount val="1"/>
                <c:pt idx="0">
                  <c:v>Number of Cases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'Inc Leg AgeCat&amp;Sex,04-17'!$F$19:$F$21</c:f>
              <c:strCache>
                <c:ptCount val="3"/>
                <c:pt idx="0">
                  <c:v>Hispanic/Latino</c:v>
                </c:pt>
                <c:pt idx="1">
                  <c:v>Not Hispanic or Latino</c:v>
                </c:pt>
                <c:pt idx="2">
                  <c:v>Unknown</c:v>
                </c:pt>
              </c:strCache>
            </c:strRef>
          </c:cat>
          <c:val>
            <c:numRef>
              <c:f>'Inc Leg AgeCat&amp;Sex,04-17'!$G$19:$G$21</c:f>
              <c:numCache>
                <c:formatCode>General</c:formatCode>
                <c:ptCount val="3"/>
                <c:pt idx="0">
                  <c:v>356</c:v>
                </c:pt>
                <c:pt idx="1">
                  <c:v>1376</c:v>
                </c:pt>
                <c:pt idx="2">
                  <c:v>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5B-4B8E-B9F6-F59B0274F34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2043647"/>
        <c:axId val="12042815"/>
      </c:barChart>
      <c:catAx>
        <c:axId val="120436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42815"/>
        <c:crosses val="autoZero"/>
        <c:auto val="1"/>
        <c:lblAlgn val="ctr"/>
        <c:lblOffset val="100"/>
        <c:noMultiLvlLbl val="0"/>
      </c:catAx>
      <c:valAx>
        <c:axId val="12042815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43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Reported Legionellosis Cases in Texas by Health Service Region (HSR), 2004–2017*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784393641256594E-2"/>
          <c:y val="0.1728666828351543"/>
          <c:w val="0.89593056467650556"/>
          <c:h val="0.640985120001117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Sheet1!$S$6</c:f>
              <c:strCache>
                <c:ptCount val="1"/>
                <c:pt idx="0">
                  <c:v>HSR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Sheet1!$T$5:$AG$5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2017*</c:v>
                </c:pt>
              </c:strCache>
            </c:strRef>
          </c:cat>
          <c:val>
            <c:numRef>
              <c:f>Sheet1!$T$6:$AG$6</c:f>
              <c:numCache>
                <c:formatCode>General</c:formatCode>
                <c:ptCount val="14"/>
                <c:pt idx="1">
                  <c:v>4</c:v>
                </c:pt>
                <c:pt idx="3">
                  <c:v>2</c:v>
                </c:pt>
                <c:pt idx="4">
                  <c:v>1</c:v>
                </c:pt>
                <c:pt idx="5">
                  <c:v>3</c:v>
                </c:pt>
                <c:pt idx="6">
                  <c:v>3</c:v>
                </c:pt>
                <c:pt idx="7">
                  <c:v>5</c:v>
                </c:pt>
                <c:pt idx="8">
                  <c:v>1</c:v>
                </c:pt>
                <c:pt idx="9">
                  <c:v>2</c:v>
                </c:pt>
                <c:pt idx="10">
                  <c:v>10</c:v>
                </c:pt>
                <c:pt idx="11">
                  <c:v>8</c:v>
                </c:pt>
                <c:pt idx="12">
                  <c:v>14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C4-4EF1-9264-224B2361787B}"/>
            </c:ext>
          </c:extLst>
        </c:ser>
        <c:ser>
          <c:idx val="1"/>
          <c:order val="1"/>
          <c:tx>
            <c:strRef>
              <c:f>Sheet1!$S$7</c:f>
              <c:strCache>
                <c:ptCount val="1"/>
                <c:pt idx="0">
                  <c:v>HSR 2/3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Sheet1!$T$5:$AG$5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2017*</c:v>
                </c:pt>
              </c:strCache>
            </c:strRef>
          </c:cat>
          <c:val>
            <c:numRef>
              <c:f>Sheet1!$T$7:$AG$7</c:f>
              <c:numCache>
                <c:formatCode>General</c:formatCode>
                <c:ptCount val="14"/>
                <c:pt idx="0">
                  <c:v>15</c:v>
                </c:pt>
                <c:pt idx="1">
                  <c:v>20</c:v>
                </c:pt>
                <c:pt idx="2">
                  <c:v>19</c:v>
                </c:pt>
                <c:pt idx="3">
                  <c:v>38</c:v>
                </c:pt>
                <c:pt idx="4">
                  <c:v>31</c:v>
                </c:pt>
                <c:pt idx="5">
                  <c:v>57</c:v>
                </c:pt>
                <c:pt idx="6">
                  <c:v>72</c:v>
                </c:pt>
                <c:pt idx="7">
                  <c:v>54</c:v>
                </c:pt>
                <c:pt idx="8">
                  <c:v>63</c:v>
                </c:pt>
                <c:pt idx="9">
                  <c:v>71</c:v>
                </c:pt>
                <c:pt idx="10">
                  <c:v>111</c:v>
                </c:pt>
                <c:pt idx="11">
                  <c:v>128</c:v>
                </c:pt>
                <c:pt idx="12">
                  <c:v>98</c:v>
                </c:pt>
                <c:pt idx="13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C4-4EF1-9264-224B2361787B}"/>
            </c:ext>
          </c:extLst>
        </c:ser>
        <c:ser>
          <c:idx val="2"/>
          <c:order val="2"/>
          <c:tx>
            <c:strRef>
              <c:f>Sheet1!$S$8</c:f>
              <c:strCache>
                <c:ptCount val="1"/>
                <c:pt idx="0">
                  <c:v>HSR 4/5N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Sheet1!$T$5:$AG$5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2017*</c:v>
                </c:pt>
              </c:strCache>
            </c:strRef>
          </c:cat>
          <c:val>
            <c:numRef>
              <c:f>Sheet1!$T$8:$AG$8</c:f>
              <c:numCache>
                <c:formatCode>General</c:formatCode>
                <c:ptCount val="14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8">
                  <c:v>13</c:v>
                </c:pt>
                <c:pt idx="9">
                  <c:v>9</c:v>
                </c:pt>
                <c:pt idx="10">
                  <c:v>27</c:v>
                </c:pt>
                <c:pt idx="11">
                  <c:v>18</c:v>
                </c:pt>
                <c:pt idx="12">
                  <c:v>27</c:v>
                </c:pt>
                <c:pt idx="1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C4-4EF1-9264-224B2361787B}"/>
            </c:ext>
          </c:extLst>
        </c:ser>
        <c:ser>
          <c:idx val="3"/>
          <c:order val="3"/>
          <c:tx>
            <c:strRef>
              <c:f>Sheet1!$S$9</c:f>
              <c:strCache>
                <c:ptCount val="1"/>
                <c:pt idx="0">
                  <c:v>HSR 6/5S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Sheet1!$T$5:$AG$5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2017*</c:v>
                </c:pt>
              </c:strCache>
            </c:strRef>
          </c:cat>
          <c:val>
            <c:numRef>
              <c:f>Sheet1!$T$9:$AG$9</c:f>
              <c:numCache>
                <c:formatCode>General</c:formatCode>
                <c:ptCount val="14"/>
                <c:pt idx="0">
                  <c:v>4</c:v>
                </c:pt>
                <c:pt idx="1">
                  <c:v>17</c:v>
                </c:pt>
                <c:pt idx="2">
                  <c:v>11</c:v>
                </c:pt>
                <c:pt idx="3">
                  <c:v>25</c:v>
                </c:pt>
                <c:pt idx="4">
                  <c:v>12</c:v>
                </c:pt>
                <c:pt idx="5">
                  <c:v>20</c:v>
                </c:pt>
                <c:pt idx="6">
                  <c:v>18</c:v>
                </c:pt>
                <c:pt idx="7">
                  <c:v>12</c:v>
                </c:pt>
                <c:pt idx="8">
                  <c:v>24</c:v>
                </c:pt>
                <c:pt idx="9">
                  <c:v>40</c:v>
                </c:pt>
                <c:pt idx="10">
                  <c:v>47</c:v>
                </c:pt>
                <c:pt idx="11">
                  <c:v>39</c:v>
                </c:pt>
                <c:pt idx="12">
                  <c:v>44</c:v>
                </c:pt>
                <c:pt idx="1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C4-4EF1-9264-224B2361787B}"/>
            </c:ext>
          </c:extLst>
        </c:ser>
        <c:ser>
          <c:idx val="4"/>
          <c:order val="4"/>
          <c:tx>
            <c:strRef>
              <c:f>Sheet1!$S$10</c:f>
              <c:strCache>
                <c:ptCount val="1"/>
                <c:pt idx="0">
                  <c:v>HSR 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Sheet1!$T$5:$AG$5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2017*</c:v>
                </c:pt>
              </c:strCache>
            </c:strRef>
          </c:cat>
          <c:val>
            <c:numRef>
              <c:f>Sheet1!$T$10:$AG$10</c:f>
              <c:numCache>
                <c:formatCode>General</c:formatCode>
                <c:ptCount val="14"/>
                <c:pt idx="0">
                  <c:v>5</c:v>
                </c:pt>
                <c:pt idx="1">
                  <c:v>3</c:v>
                </c:pt>
                <c:pt idx="2">
                  <c:v>8</c:v>
                </c:pt>
                <c:pt idx="3">
                  <c:v>6</c:v>
                </c:pt>
                <c:pt idx="4">
                  <c:v>10</c:v>
                </c:pt>
                <c:pt idx="5">
                  <c:v>8</c:v>
                </c:pt>
                <c:pt idx="6">
                  <c:v>11</c:v>
                </c:pt>
                <c:pt idx="7">
                  <c:v>14</c:v>
                </c:pt>
                <c:pt idx="8">
                  <c:v>22</c:v>
                </c:pt>
                <c:pt idx="9">
                  <c:v>18</c:v>
                </c:pt>
                <c:pt idx="10">
                  <c:v>19</c:v>
                </c:pt>
                <c:pt idx="11">
                  <c:v>38</c:v>
                </c:pt>
                <c:pt idx="12">
                  <c:v>39</c:v>
                </c:pt>
                <c:pt idx="1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C4-4EF1-9264-224B2361787B}"/>
            </c:ext>
          </c:extLst>
        </c:ser>
        <c:ser>
          <c:idx val="5"/>
          <c:order val="5"/>
          <c:tx>
            <c:strRef>
              <c:f>Sheet1!$S$11</c:f>
              <c:strCache>
                <c:ptCount val="1"/>
                <c:pt idx="0">
                  <c:v>HSR 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Sheet1!$T$5:$AG$5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2017*</c:v>
                </c:pt>
              </c:strCache>
            </c:strRef>
          </c:cat>
          <c:val>
            <c:numRef>
              <c:f>Sheet1!$T$11:$AG$11</c:f>
              <c:numCache>
                <c:formatCode>General</c:formatCode>
                <c:ptCount val="14"/>
                <c:pt idx="1">
                  <c:v>3</c:v>
                </c:pt>
                <c:pt idx="2">
                  <c:v>27</c:v>
                </c:pt>
                <c:pt idx="3">
                  <c:v>38</c:v>
                </c:pt>
                <c:pt idx="4">
                  <c:v>21</c:v>
                </c:pt>
                <c:pt idx="5">
                  <c:v>21</c:v>
                </c:pt>
                <c:pt idx="6">
                  <c:v>21</c:v>
                </c:pt>
                <c:pt idx="7">
                  <c:v>12</c:v>
                </c:pt>
                <c:pt idx="8">
                  <c:v>24</c:v>
                </c:pt>
                <c:pt idx="9">
                  <c:v>21</c:v>
                </c:pt>
                <c:pt idx="10">
                  <c:v>23</c:v>
                </c:pt>
                <c:pt idx="11">
                  <c:v>29</c:v>
                </c:pt>
                <c:pt idx="12">
                  <c:v>28</c:v>
                </c:pt>
                <c:pt idx="1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6C4-4EF1-9264-224B2361787B}"/>
            </c:ext>
          </c:extLst>
        </c:ser>
        <c:ser>
          <c:idx val="6"/>
          <c:order val="6"/>
          <c:tx>
            <c:strRef>
              <c:f>Sheet1!$S$12</c:f>
              <c:strCache>
                <c:ptCount val="1"/>
                <c:pt idx="0">
                  <c:v>HSR 9/10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Sheet1!$T$5:$AG$5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2017*</c:v>
                </c:pt>
              </c:strCache>
            </c:strRef>
          </c:cat>
          <c:val>
            <c:numRef>
              <c:f>Sheet1!$T$12:$AG$12</c:f>
              <c:numCache>
                <c:formatCode>General</c:formatCode>
                <c:ptCount val="14"/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6</c:v>
                </c:pt>
                <c:pt idx="8">
                  <c:v>6</c:v>
                </c:pt>
                <c:pt idx="9">
                  <c:v>3</c:v>
                </c:pt>
                <c:pt idx="10">
                  <c:v>9</c:v>
                </c:pt>
                <c:pt idx="11">
                  <c:v>8</c:v>
                </c:pt>
                <c:pt idx="12">
                  <c:v>7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6C4-4EF1-9264-224B2361787B}"/>
            </c:ext>
          </c:extLst>
        </c:ser>
        <c:ser>
          <c:idx val="7"/>
          <c:order val="7"/>
          <c:tx>
            <c:strRef>
              <c:f>Sheet1!$S$13</c:f>
              <c:strCache>
                <c:ptCount val="1"/>
                <c:pt idx="0">
                  <c:v>HSR 11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Sheet1!$T$5:$AG$5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2017*</c:v>
                </c:pt>
              </c:strCache>
            </c:strRef>
          </c:cat>
          <c:val>
            <c:numRef>
              <c:f>Sheet1!$T$13:$AG$13</c:f>
              <c:numCache>
                <c:formatCode>General</c:formatCode>
                <c:ptCount val="14"/>
                <c:pt idx="0">
                  <c:v>2</c:v>
                </c:pt>
                <c:pt idx="1">
                  <c:v>6</c:v>
                </c:pt>
                <c:pt idx="2">
                  <c:v>2</c:v>
                </c:pt>
                <c:pt idx="3">
                  <c:v>8</c:v>
                </c:pt>
                <c:pt idx="4">
                  <c:v>2</c:v>
                </c:pt>
                <c:pt idx="5">
                  <c:v>3</c:v>
                </c:pt>
                <c:pt idx="6">
                  <c:v>7</c:v>
                </c:pt>
                <c:pt idx="7">
                  <c:v>8</c:v>
                </c:pt>
                <c:pt idx="8">
                  <c:v>5</c:v>
                </c:pt>
                <c:pt idx="9">
                  <c:v>4</c:v>
                </c:pt>
                <c:pt idx="10">
                  <c:v>10</c:v>
                </c:pt>
                <c:pt idx="11">
                  <c:v>24</c:v>
                </c:pt>
                <c:pt idx="12">
                  <c:v>13</c:v>
                </c:pt>
                <c:pt idx="1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6C4-4EF1-9264-224B23617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48639"/>
        <c:axId val="12053215"/>
      </c:barChart>
      <c:catAx>
        <c:axId val="120486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53215"/>
        <c:crosses val="autoZero"/>
        <c:auto val="1"/>
        <c:lblAlgn val="ctr"/>
        <c:lblOffset val="100"/>
        <c:noMultiLvlLbl val="0"/>
      </c:catAx>
      <c:valAx>
        <c:axId val="12053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Number of Cases</a:t>
                </a:r>
              </a:p>
            </c:rich>
          </c:tx>
          <c:layout>
            <c:manualLayout>
              <c:xMode val="edge"/>
              <c:yMode val="edge"/>
              <c:x val="6.5930862997081703E-3"/>
              <c:y val="0.33448708467197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48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022101858509655"/>
          <c:y val="0.94827341511394292"/>
          <c:w val="0.75955786067853159"/>
          <c:h val="5.1726584886057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bg1"/>
                </a:solidFill>
              </a:rPr>
              <a:t>Number of Reported Texas Deaths Due to Legionellosis, 2004-2017*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415007264310897E-2"/>
          <c:y val="0.13996806723844182"/>
          <c:w val="0.91270135865819502"/>
          <c:h val="0.69431028529270478"/>
        </c:manualLayout>
      </c:layout>
      <c:lineChart>
        <c:grouping val="standard"/>
        <c:varyColors val="0"/>
        <c:ser>
          <c:idx val="0"/>
          <c:order val="0"/>
          <c:tx>
            <c:strRef>
              <c:f>'Legionellosis Deaths'!$A$14</c:f>
              <c:strCache>
                <c:ptCount val="1"/>
                <c:pt idx="0">
                  <c:v>Yes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'Legionellosis Deaths'!$B$13:$O$13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2017*</c:v>
                </c:pt>
              </c:strCache>
            </c:strRef>
          </c:cat>
          <c:val>
            <c:numRef>
              <c:f>'Legionellosis Deaths'!$B$14:$O$14</c:f>
              <c:numCache>
                <c:formatCode>General</c:formatCode>
                <c:ptCount val="14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5</c:v>
                </c:pt>
                <c:pt idx="4">
                  <c:v>13</c:v>
                </c:pt>
                <c:pt idx="5">
                  <c:v>7</c:v>
                </c:pt>
                <c:pt idx="6">
                  <c:v>15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24</c:v>
                </c:pt>
                <c:pt idx="11">
                  <c:v>37</c:v>
                </c:pt>
                <c:pt idx="12">
                  <c:v>23</c:v>
                </c:pt>
                <c:pt idx="13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A6-4893-8928-16A6681C5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0964175"/>
        <c:axId val="910965423"/>
      </c:lineChart>
      <c:catAx>
        <c:axId val="9109641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0965423"/>
        <c:crosses val="autoZero"/>
        <c:auto val="1"/>
        <c:lblAlgn val="ctr"/>
        <c:lblOffset val="100"/>
        <c:noMultiLvlLbl val="0"/>
      </c:catAx>
      <c:valAx>
        <c:axId val="910965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Reported Number of Deaths</a:t>
                </a:r>
              </a:p>
            </c:rich>
          </c:tx>
          <c:layout>
            <c:manualLayout>
              <c:xMode val="edge"/>
              <c:yMode val="edge"/>
              <c:x val="6.3107427624973329E-3"/>
              <c:y val="0.196620635048161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096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Number</a:t>
            </a:r>
            <a:r>
              <a:rPr lang="en-US" baseline="0" dirty="0">
                <a:solidFill>
                  <a:schemeClr val="bg1"/>
                </a:solidFill>
              </a:rPr>
              <a:t> of Reported </a:t>
            </a:r>
            <a:r>
              <a:rPr lang="en-US" dirty="0">
                <a:solidFill>
                  <a:schemeClr val="bg1"/>
                </a:solidFill>
              </a:rPr>
              <a:t>Legionellosis Outbreaks in Texas,</a:t>
            </a:r>
            <a:r>
              <a:rPr lang="en-US" baseline="0" dirty="0">
                <a:solidFill>
                  <a:schemeClr val="bg1"/>
                </a:solidFill>
              </a:rPr>
              <a:t> 2014</a:t>
            </a:r>
            <a:r>
              <a:rPr lang="en-US" baseline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baseline="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  <a:cs typeface="Verdana" panose="020B0604030504040204" pitchFamily="34" charset="0"/>
              </a:rPr>
              <a:t>2017*</a:t>
            </a:r>
            <a:endParaRPr lang="en-US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215988580985001E-2"/>
          <c:y val="0.12986105596336739"/>
          <c:w val="0.9317840114190149"/>
          <c:h val="0.76097209690429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Sheet4!$P$27</c:f>
              <c:strCache>
                <c:ptCount val="1"/>
                <c:pt idx="0">
                  <c:v># of Legionellosis Outbreaks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Sheet4!$O$28:$O$31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2017*</c:v>
                </c:pt>
              </c:strCache>
            </c:strRef>
          </c:cat>
          <c:val>
            <c:numRef>
              <c:f>Sheet4!$P$28:$P$31</c:f>
              <c:numCache>
                <c:formatCode>General</c:formatCode>
                <c:ptCount val="4"/>
                <c:pt idx="0">
                  <c:v>20</c:v>
                </c:pt>
                <c:pt idx="1">
                  <c:v>21</c:v>
                </c:pt>
                <c:pt idx="2">
                  <c:v>18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7D-4963-B0B3-D4A0A1509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77967"/>
        <c:axId val="5280047"/>
      </c:barChart>
      <c:catAx>
        <c:axId val="52779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0047"/>
        <c:crosses val="autoZero"/>
        <c:auto val="1"/>
        <c:lblAlgn val="ctr"/>
        <c:lblOffset val="100"/>
        <c:noMultiLvlLbl val="0"/>
      </c:catAx>
      <c:valAx>
        <c:axId val="5280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# of Reported Outbreaks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7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Number of</a:t>
            </a:r>
            <a:r>
              <a:rPr lang="en-US" baseline="0" dirty="0">
                <a:solidFill>
                  <a:schemeClr val="bg1"/>
                </a:solidFill>
              </a:rPr>
              <a:t> Reported Legionellosis Outbreaks in Texas from 2014</a:t>
            </a:r>
            <a:r>
              <a:rPr lang="en-US" baseline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baseline="0" dirty="0">
                <a:solidFill>
                  <a:schemeClr val="bg1"/>
                </a:solidFill>
              </a:rPr>
              <a:t>2017* by Year and Health Service Region</a:t>
            </a:r>
            <a:endParaRPr lang="en-US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Sheet4!$W$27</c:f>
              <c:strCache>
                <c:ptCount val="1"/>
                <c:pt idx="0">
                  <c:v>HSR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Sheet4!$X$26:$AA$26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2017*</c:v>
                </c:pt>
              </c:strCache>
            </c:strRef>
          </c:cat>
          <c:val>
            <c:numRef>
              <c:f>Sheet4!$X$27:$AA$27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1F-417E-898D-57E7EF591DD6}"/>
            </c:ext>
          </c:extLst>
        </c:ser>
        <c:ser>
          <c:idx val="1"/>
          <c:order val="1"/>
          <c:tx>
            <c:strRef>
              <c:f>Sheet4!$W$28</c:f>
              <c:strCache>
                <c:ptCount val="1"/>
                <c:pt idx="0">
                  <c:v>HSR 2/3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Sheet4!$X$26:$AA$26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2017*</c:v>
                </c:pt>
              </c:strCache>
            </c:strRef>
          </c:cat>
          <c:val>
            <c:numRef>
              <c:f>Sheet4!$X$28:$AA$28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1F-417E-898D-57E7EF591DD6}"/>
            </c:ext>
          </c:extLst>
        </c:ser>
        <c:ser>
          <c:idx val="2"/>
          <c:order val="2"/>
          <c:tx>
            <c:strRef>
              <c:f>Sheet4!$W$29</c:f>
              <c:strCache>
                <c:ptCount val="1"/>
                <c:pt idx="0">
                  <c:v>HSR 4/5N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Sheet4!$X$26:$AA$26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2017*</c:v>
                </c:pt>
              </c:strCache>
            </c:strRef>
          </c:cat>
          <c:val>
            <c:numRef>
              <c:f>Sheet4!$X$29:$AA$29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1F-417E-898D-57E7EF591DD6}"/>
            </c:ext>
          </c:extLst>
        </c:ser>
        <c:ser>
          <c:idx val="3"/>
          <c:order val="3"/>
          <c:tx>
            <c:strRef>
              <c:f>Sheet4!$W$30</c:f>
              <c:strCache>
                <c:ptCount val="1"/>
                <c:pt idx="0">
                  <c:v>HSR 6/5S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Sheet4!$X$26:$AA$26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2017*</c:v>
                </c:pt>
              </c:strCache>
            </c:strRef>
          </c:cat>
          <c:val>
            <c:numRef>
              <c:f>Sheet4!$X$30:$AA$30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1F-417E-898D-57E7EF591DD6}"/>
            </c:ext>
          </c:extLst>
        </c:ser>
        <c:ser>
          <c:idx val="4"/>
          <c:order val="4"/>
          <c:tx>
            <c:strRef>
              <c:f>Sheet4!$W$31</c:f>
              <c:strCache>
                <c:ptCount val="1"/>
                <c:pt idx="0">
                  <c:v>HSR 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Sheet4!$X$26:$AA$26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2017*</c:v>
                </c:pt>
              </c:strCache>
            </c:strRef>
          </c:cat>
          <c:val>
            <c:numRef>
              <c:f>Sheet4!$X$31:$AA$31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1F-417E-898D-57E7EF591DD6}"/>
            </c:ext>
          </c:extLst>
        </c:ser>
        <c:ser>
          <c:idx val="5"/>
          <c:order val="5"/>
          <c:tx>
            <c:strRef>
              <c:f>Sheet4!$W$32</c:f>
              <c:strCache>
                <c:ptCount val="1"/>
                <c:pt idx="0">
                  <c:v>HSR 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Sheet4!$X$26:$AA$26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2017*</c:v>
                </c:pt>
              </c:strCache>
            </c:strRef>
          </c:cat>
          <c:val>
            <c:numRef>
              <c:f>Sheet4!$X$32:$AA$32</c:f>
              <c:numCache>
                <c:formatCode>General</c:formatCode>
                <c:ptCount val="4"/>
                <c:pt idx="0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1F-417E-898D-57E7EF591DD6}"/>
            </c:ext>
          </c:extLst>
        </c:ser>
        <c:ser>
          <c:idx val="6"/>
          <c:order val="6"/>
          <c:tx>
            <c:strRef>
              <c:f>Sheet4!$W$33</c:f>
              <c:strCache>
                <c:ptCount val="1"/>
                <c:pt idx="0">
                  <c:v>HSR 9/10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Sheet4!$X$26:$AA$26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2017*</c:v>
                </c:pt>
              </c:strCache>
            </c:strRef>
          </c:cat>
          <c:val>
            <c:numRef>
              <c:f>Sheet4!$X$33:$AA$33</c:f>
              <c:numCache>
                <c:formatCode>General</c:formatCode>
                <c:ptCount val="4"/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1F-417E-898D-57E7EF591DD6}"/>
            </c:ext>
          </c:extLst>
        </c:ser>
        <c:ser>
          <c:idx val="7"/>
          <c:order val="7"/>
          <c:tx>
            <c:strRef>
              <c:f>Sheet4!$W$34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Sheet4!$X$26:$AA$26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2017*</c:v>
                </c:pt>
              </c:strCache>
            </c:strRef>
          </c:cat>
          <c:val>
            <c:numRef>
              <c:f>Sheet4!$X$34:$AA$34</c:f>
              <c:numCache>
                <c:formatCode>General</c:formatCode>
                <c:ptCount val="4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B1F-417E-898D-57E7EF591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782863"/>
        <c:axId val="15788687"/>
      </c:barChart>
      <c:catAx>
        <c:axId val="157828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8687"/>
        <c:crosses val="autoZero"/>
        <c:auto val="1"/>
        <c:lblAlgn val="ctr"/>
        <c:lblOffset val="100"/>
        <c:noMultiLvlLbl val="0"/>
      </c:catAx>
      <c:valAx>
        <c:axId val="15788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# of Reported Outbreaks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2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2CDD74A7-D773-450D-BC56-6D0F2C6F730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BFD028D1-3F7B-448B-9524-32DB0A645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1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0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Number</a:t>
            </a:r>
            <a:r>
              <a:rPr lang="en-US" baseline="0" dirty="0"/>
              <a:t> of Cases: 2049 </a:t>
            </a:r>
          </a:p>
          <a:p>
            <a:r>
              <a:rPr lang="en-US" baseline="0" dirty="0" err="1"/>
              <a:t>Avg</a:t>
            </a:r>
            <a:r>
              <a:rPr lang="en-US" baseline="0" dirty="0"/>
              <a:t>: 147 cases per year (range 29-292)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028D1-3F7B-448B-9524-32DB0A6454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0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0255" y="2707637"/>
            <a:ext cx="8984984" cy="1855167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0255" y="4909355"/>
            <a:ext cx="8984984" cy="1100447"/>
          </a:xfrm>
        </p:spPr>
        <p:txBody>
          <a:bodyPr anchor="t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Rule 14"/>
          <p:cNvCxnSpPr/>
          <p:nvPr/>
        </p:nvCxnSpPr>
        <p:spPr>
          <a:xfrm>
            <a:off x="1230255" y="4776186"/>
            <a:ext cx="8984984" cy="0"/>
          </a:xfrm>
          <a:prstGeom prst="line">
            <a:avLst/>
          </a:prstGeom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11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197506"/>
            <a:ext cx="10515600" cy="1114960"/>
          </a:xfrm>
        </p:spPr>
        <p:txBody>
          <a:bodyPr anchor="b">
            <a:normAutofit/>
          </a:bodyPr>
          <a:lstStyle>
            <a:lvl1pPr algn="ctr">
              <a:defRPr sz="7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098083" y="4580176"/>
            <a:ext cx="7884117" cy="152766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Line 1"/>
          <p:cNvCxnSpPr/>
          <p:nvPr/>
        </p:nvCxnSpPr>
        <p:spPr>
          <a:xfrm>
            <a:off x="782341" y="4431070"/>
            <a:ext cx="10515600" cy="2625"/>
          </a:xfrm>
          <a:prstGeom prst="line">
            <a:avLst/>
          </a:prstGeom>
          <a:ln w="57150">
            <a:solidFill>
              <a:schemeClr val="accent1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0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60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13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0255" y="2707637"/>
            <a:ext cx="8984984" cy="1855167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0255" y="4909355"/>
            <a:ext cx="8984984" cy="1100447"/>
          </a:xfrm>
        </p:spPr>
        <p:txBody>
          <a:bodyPr anchor="t"/>
          <a:lstStyle>
            <a:lvl1pPr marL="0" indent="0" algn="l">
              <a:buNone/>
              <a:defRPr sz="3600" b="1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5874-E0A9-44EE-AB08-3A28A532A9A5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Line 14"/>
          <p:cNvCxnSpPr/>
          <p:nvPr userDrawn="1"/>
        </p:nvCxnSpPr>
        <p:spPr>
          <a:xfrm>
            <a:off x="1230255" y="4776186"/>
            <a:ext cx="898498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940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91" y="203200"/>
            <a:ext cx="7021496" cy="1418711"/>
          </a:xfrm>
          <a:ln>
            <a:noFill/>
          </a:ln>
        </p:spPr>
        <p:txBody>
          <a:bodyPr anchor="b">
            <a:no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577791" y="2235200"/>
            <a:ext cx="7932936" cy="381937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133551" y="2589742"/>
            <a:ext cx="2375068" cy="2800896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7791" y="6356353"/>
            <a:ext cx="2743200" cy="365125"/>
          </a:xfrm>
        </p:spPr>
        <p:txBody>
          <a:bodyPr/>
          <a:lstStyle/>
          <a:p>
            <a:fld id="{23623378-446C-497B-838C-B24E6FDDFE81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5970" y="6356353"/>
            <a:ext cx="437743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63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140" y="509003"/>
            <a:ext cx="8841193" cy="798296"/>
          </a:xfrm>
          <a:noFill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8141" y="1551074"/>
            <a:ext cx="8841193" cy="54911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5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758140" y="2223450"/>
            <a:ext cx="8841193" cy="3418886"/>
          </a:xfrm>
          <a:noFill/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58139" y="6352779"/>
            <a:ext cx="1711171" cy="365125"/>
          </a:xfrm>
        </p:spPr>
        <p:txBody>
          <a:bodyPr/>
          <a:lstStyle/>
          <a:p>
            <a:fld id="{B94F94E2-85F5-4BE5-813E-555336E46351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68860" y="6352779"/>
            <a:ext cx="479172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60131" y="6356353"/>
            <a:ext cx="1493668" cy="365125"/>
          </a:xfrm>
        </p:spPr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Line 15"/>
          <p:cNvCxnSpPr/>
          <p:nvPr userDrawn="1"/>
        </p:nvCxnSpPr>
        <p:spPr>
          <a:xfrm flipV="1">
            <a:off x="2758139" y="1387961"/>
            <a:ext cx="8853031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73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344" y="613102"/>
            <a:ext cx="8388457" cy="743000"/>
          </a:xfrm>
          <a:effectLst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1341" y="1677881"/>
            <a:ext cx="8423456" cy="4541951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400"/>
            </a:lvl1pPr>
            <a:lvl2pPr marL="684213" indent="-344488">
              <a:buFont typeface="+mj-lt"/>
              <a:buAutoNum type="alphaLcPeriod"/>
              <a:defRPr sz="2400"/>
            </a:lvl2pPr>
            <a:lvl3pPr marL="1030288" indent="-339725">
              <a:buFont typeface="+mj-lt"/>
              <a:buAutoNum type="romanLcPeriod"/>
              <a:defRPr sz="2400"/>
            </a:lvl3pPr>
            <a:lvl4pPr marL="1828766" indent="-457200">
              <a:buFont typeface="+mj-lt"/>
              <a:buAutoNum type="arabicPeriod"/>
              <a:defRPr sz="2400"/>
            </a:lvl4pPr>
            <a:lvl5pPr marL="2285955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82067" y="6356353"/>
            <a:ext cx="1699333" cy="365125"/>
          </a:xfrm>
        </p:spPr>
        <p:txBody>
          <a:bodyPr/>
          <a:lstStyle/>
          <a:p>
            <a:fld id="{A739885D-35F9-4D52-AC34-F9452E408474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79912" y="6356353"/>
            <a:ext cx="51253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03798" y="6356353"/>
            <a:ext cx="2050001" cy="365125"/>
          </a:xfrm>
        </p:spPr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Line 9"/>
          <p:cNvCxnSpPr/>
          <p:nvPr userDrawn="1"/>
        </p:nvCxnSpPr>
        <p:spPr>
          <a:xfrm flipV="1">
            <a:off x="2961340" y="1407912"/>
            <a:ext cx="8412480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272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93" y="159658"/>
            <a:ext cx="6820268" cy="1480980"/>
          </a:xfrm>
        </p:spPr>
        <p:txBody>
          <a:bodyPr anchor="b">
            <a:no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577793" y="2220686"/>
            <a:ext cx="7975959" cy="388231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206366" y="2608344"/>
            <a:ext cx="2375068" cy="2800896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7794" y="6356353"/>
            <a:ext cx="2002649" cy="365125"/>
          </a:xfrm>
        </p:spPr>
        <p:txBody>
          <a:bodyPr/>
          <a:lstStyle/>
          <a:p>
            <a:fld id="{8D27AE92-589F-4A4D-963D-6DF80804A2FF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78955" y="6356353"/>
            <a:ext cx="631408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4003" y="6356353"/>
            <a:ext cx="1919796" cy="365125"/>
          </a:xfrm>
        </p:spPr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00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680836" y="19390"/>
            <a:ext cx="967296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1680838" y="493487"/>
            <a:ext cx="9672961" cy="573269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07363" y="6356353"/>
            <a:ext cx="1692676" cy="365125"/>
          </a:xfrm>
        </p:spPr>
        <p:txBody>
          <a:bodyPr/>
          <a:lstStyle/>
          <a:p>
            <a:fld id="{E85607ED-8E83-49CF-B67F-464756B84873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4124" y="6356353"/>
            <a:ext cx="628538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53600" y="6356353"/>
            <a:ext cx="1600200" cy="365125"/>
          </a:xfrm>
        </p:spPr>
        <p:txBody>
          <a:bodyPr/>
          <a:lstStyle/>
          <a:p>
            <a:fld id="{3D109FF3-1548-4CDB-B82B-70387A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42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834719" y="107675"/>
            <a:ext cx="950703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834720" y="1669003"/>
            <a:ext cx="9519081" cy="4519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07363" y="6356353"/>
            <a:ext cx="1692676" cy="365125"/>
          </a:xfrm>
        </p:spPr>
        <p:txBody>
          <a:bodyPr/>
          <a:lstStyle/>
          <a:p>
            <a:fld id="{E85607ED-8E83-49CF-B67F-464756B84873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4124" y="6356353"/>
            <a:ext cx="628538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53600" y="6356353"/>
            <a:ext cx="1600200" cy="365125"/>
          </a:xfrm>
        </p:spPr>
        <p:txBody>
          <a:bodyPr/>
          <a:lstStyle/>
          <a:p>
            <a:fld id="{3D109FF3-1548-4CDB-B82B-70387ADEE53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Line 8"/>
          <p:cNvCxnSpPr/>
          <p:nvPr userDrawn="1"/>
        </p:nvCxnSpPr>
        <p:spPr>
          <a:xfrm>
            <a:off x="1834720" y="1509204"/>
            <a:ext cx="9519081" cy="92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86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91" y="203200"/>
            <a:ext cx="7021496" cy="1418711"/>
          </a:xfrm>
          <a:ln>
            <a:noFill/>
          </a:ln>
        </p:spPr>
        <p:txBody>
          <a:bodyPr anchor="b">
            <a:no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577791" y="2235200"/>
            <a:ext cx="7932936" cy="381937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133551" y="2589742"/>
            <a:ext cx="2375068" cy="2800896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7791" y="6356353"/>
            <a:ext cx="2743200" cy="365125"/>
          </a:xfrm>
        </p:spPr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5970" y="6356353"/>
            <a:ext cx="437743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14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834719" y="107675"/>
            <a:ext cx="950703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/>
          </p:nvPr>
        </p:nvSpPr>
        <p:spPr>
          <a:xfrm>
            <a:off x="1834719" y="1668979"/>
            <a:ext cx="4606771" cy="4519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747031" y="1669002"/>
            <a:ext cx="4606771" cy="4519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07363" y="6356353"/>
            <a:ext cx="1692676" cy="365125"/>
          </a:xfrm>
        </p:spPr>
        <p:txBody>
          <a:bodyPr/>
          <a:lstStyle/>
          <a:p>
            <a:fld id="{E85607ED-8E83-49CF-B67F-464756B84873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4124" y="6356353"/>
            <a:ext cx="628538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53600" y="6356353"/>
            <a:ext cx="1600200" cy="365125"/>
          </a:xfrm>
        </p:spPr>
        <p:txBody>
          <a:bodyPr/>
          <a:lstStyle/>
          <a:p>
            <a:fld id="{3D109FF3-1548-4CDB-B82B-70387ADEE53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Line 8"/>
          <p:cNvCxnSpPr/>
          <p:nvPr userDrawn="1"/>
        </p:nvCxnSpPr>
        <p:spPr>
          <a:xfrm>
            <a:off x="1834720" y="1509204"/>
            <a:ext cx="9519081" cy="92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75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for Q&amp;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91" y="217715"/>
            <a:ext cx="7021496" cy="1418711"/>
          </a:xfrm>
          <a:ln>
            <a:noFill/>
          </a:ln>
        </p:spPr>
        <p:txBody>
          <a:bodyPr anchor="b">
            <a:no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577791" y="2206171"/>
            <a:ext cx="7932936" cy="38484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8978733" y="2446066"/>
            <a:ext cx="2375068" cy="2800896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251923" y="5486857"/>
            <a:ext cx="3280832" cy="503238"/>
          </a:xfrm>
        </p:spPr>
        <p:txBody>
          <a:bodyPr>
            <a:normAutofit/>
          </a:bodyPr>
          <a:lstStyle>
            <a:lvl1pPr marL="0" indent="0" algn="r">
              <a:buNone/>
              <a:defRPr sz="2800" b="1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7791" y="6356353"/>
            <a:ext cx="2743200" cy="365125"/>
          </a:xfrm>
        </p:spPr>
        <p:txBody>
          <a:bodyPr/>
          <a:lstStyle/>
          <a:p>
            <a:fld id="{23623378-446C-497B-838C-B24E6FDDFE81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5970" y="6356353"/>
            <a:ext cx="437743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05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197506"/>
            <a:ext cx="10515600" cy="1114960"/>
          </a:xfrm>
        </p:spPr>
        <p:txBody>
          <a:bodyPr anchor="b">
            <a:normAutofit/>
          </a:bodyPr>
          <a:lstStyle>
            <a:lvl1pPr algn="ctr">
              <a:defRPr sz="70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098083" y="4580176"/>
            <a:ext cx="7884117" cy="152766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2C72-0207-403C-921D-90EF0254586B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D530-B60B-4A5A-91C0-C766C58A4783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Line 1"/>
          <p:cNvCxnSpPr/>
          <p:nvPr userDrawn="1"/>
        </p:nvCxnSpPr>
        <p:spPr>
          <a:xfrm>
            <a:off x="782341" y="4431070"/>
            <a:ext cx="10515600" cy="2625"/>
          </a:xfrm>
          <a:prstGeom prst="line">
            <a:avLst/>
          </a:prstGeom>
          <a:ln w="57150">
            <a:solidFill>
              <a:schemeClr val="accent1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5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140" y="509003"/>
            <a:ext cx="8841193" cy="798296"/>
          </a:xfrm>
          <a:noFill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8141" y="1551074"/>
            <a:ext cx="8841193" cy="54911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758140" y="2223450"/>
            <a:ext cx="8841193" cy="3418886"/>
          </a:xfrm>
          <a:noFill/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58139" y="6352779"/>
            <a:ext cx="1711171" cy="365125"/>
          </a:xfrm>
        </p:spPr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68860" y="6352779"/>
            <a:ext cx="479172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60131" y="6356353"/>
            <a:ext cx="1493668" cy="365125"/>
          </a:xfrm>
        </p:spPr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Line 15"/>
          <p:cNvCxnSpPr/>
          <p:nvPr/>
        </p:nvCxnSpPr>
        <p:spPr>
          <a:xfrm flipV="1">
            <a:off x="2758139" y="1387961"/>
            <a:ext cx="8853031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94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344" y="613102"/>
            <a:ext cx="8388457" cy="743000"/>
          </a:xfrm>
          <a:effectLst/>
        </p:spPr>
        <p:txBody>
          <a:bodyPr anchor="b">
            <a:noAutofit/>
          </a:bodyPr>
          <a:lstStyle>
            <a:lvl1pPr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1341" y="1677881"/>
            <a:ext cx="8423456" cy="4541951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400"/>
            </a:lvl1pPr>
            <a:lvl2pPr marL="684213" indent="-344488">
              <a:buFont typeface="+mj-lt"/>
              <a:buAutoNum type="alphaLcPeriod"/>
              <a:defRPr sz="2400"/>
            </a:lvl2pPr>
            <a:lvl3pPr marL="1030288" indent="-339725">
              <a:buFont typeface="+mj-lt"/>
              <a:buAutoNum type="romanLcPeriod"/>
              <a:defRPr sz="2400"/>
            </a:lvl3pPr>
            <a:lvl4pPr marL="1828766" indent="-457200">
              <a:buFont typeface="+mj-lt"/>
              <a:buAutoNum type="arabicPeriod"/>
              <a:defRPr sz="2400"/>
            </a:lvl4pPr>
            <a:lvl5pPr marL="2285955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82067" y="6356353"/>
            <a:ext cx="1699333" cy="365125"/>
          </a:xfrm>
        </p:spPr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79912" y="6356353"/>
            <a:ext cx="512537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03798" y="6356353"/>
            <a:ext cx="2050001" cy="365125"/>
          </a:xfrm>
        </p:spPr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Line 9"/>
          <p:cNvCxnSpPr/>
          <p:nvPr/>
        </p:nvCxnSpPr>
        <p:spPr>
          <a:xfrm flipV="1">
            <a:off x="2961340" y="1407912"/>
            <a:ext cx="8412480" cy="17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69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93" y="159658"/>
            <a:ext cx="6820268" cy="1480980"/>
          </a:xfrm>
        </p:spPr>
        <p:txBody>
          <a:bodyPr anchor="b">
            <a:no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577793" y="2220686"/>
            <a:ext cx="7975959" cy="388231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206366" y="2608344"/>
            <a:ext cx="2375068" cy="2800896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7794" y="6356353"/>
            <a:ext cx="2002649" cy="365125"/>
          </a:xfrm>
        </p:spPr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78955" y="6356353"/>
            <a:ext cx="63140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4003" y="6356353"/>
            <a:ext cx="1919796" cy="365125"/>
          </a:xfrm>
        </p:spPr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1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680837" y="43999"/>
            <a:ext cx="967296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1680838" y="478971"/>
            <a:ext cx="9672961" cy="574720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07363" y="6356353"/>
            <a:ext cx="1692676" cy="365125"/>
          </a:xfrm>
        </p:spPr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4124" y="6356353"/>
            <a:ext cx="628538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53600" y="6356353"/>
            <a:ext cx="1600200" cy="365125"/>
          </a:xfrm>
        </p:spPr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834719" y="107675"/>
            <a:ext cx="950703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834720" y="1669003"/>
            <a:ext cx="9519081" cy="4519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07363" y="6356353"/>
            <a:ext cx="1692676" cy="365125"/>
          </a:xfrm>
        </p:spPr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4124" y="6356353"/>
            <a:ext cx="628538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53600" y="6356353"/>
            <a:ext cx="1600200" cy="365125"/>
          </a:xfrm>
        </p:spPr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Line 8"/>
          <p:cNvCxnSpPr/>
          <p:nvPr/>
        </p:nvCxnSpPr>
        <p:spPr>
          <a:xfrm>
            <a:off x="1834720" y="1509204"/>
            <a:ext cx="9519081" cy="92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49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834719" y="107675"/>
            <a:ext cx="950703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/>
          </p:nvPr>
        </p:nvSpPr>
        <p:spPr>
          <a:xfrm>
            <a:off x="1834719" y="1668979"/>
            <a:ext cx="4606771" cy="4519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747031" y="1669002"/>
            <a:ext cx="4606771" cy="4519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07363" y="6356353"/>
            <a:ext cx="1692676" cy="365125"/>
          </a:xfrm>
        </p:spPr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4124" y="6356353"/>
            <a:ext cx="628538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53600" y="6356353"/>
            <a:ext cx="1600200" cy="365125"/>
          </a:xfrm>
        </p:spPr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Line 8"/>
          <p:cNvCxnSpPr/>
          <p:nvPr/>
        </p:nvCxnSpPr>
        <p:spPr>
          <a:xfrm>
            <a:off x="1834720" y="1509204"/>
            <a:ext cx="9519081" cy="92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90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ry for Q&amp;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91" y="217715"/>
            <a:ext cx="7021496" cy="1418711"/>
          </a:xfrm>
          <a:ln>
            <a:noFill/>
          </a:ln>
        </p:spPr>
        <p:txBody>
          <a:bodyPr anchor="b">
            <a:no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577791" y="2206171"/>
            <a:ext cx="7932936" cy="38484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8978733" y="2446066"/>
            <a:ext cx="2375068" cy="2800896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63500" dir="2700000" algn="tl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251923" y="5486857"/>
            <a:ext cx="3280832" cy="503238"/>
          </a:xfrm>
        </p:spPr>
        <p:txBody>
          <a:bodyPr>
            <a:normAutofit/>
          </a:bodyPr>
          <a:lstStyle>
            <a:lvl1pPr marL="0" indent="0" algn="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7791" y="6356353"/>
            <a:ext cx="2743200" cy="365125"/>
          </a:xfrm>
        </p:spPr>
        <p:txBody>
          <a:bodyPr/>
          <a:lstStyle/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5970" y="6356353"/>
            <a:ext cx="437743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9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9E215E36-90B6-4DF2-B5D0-42D5543490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AE5AB1A8-5B78-48EA-8531-C3644384A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bg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6196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421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114458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DF873E9B-516D-4A06-8709-F8CF725E37CA}" type="datetime1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3D109FF3-1548-4CDB-B82B-70387ADEE5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6196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68421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458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legionella/videos.html" TargetMode="External"/><Relationship Id="rId2" Type="http://schemas.openxmlformats.org/officeDocument/2006/relationships/hyperlink" Target="http://www.cdc.gov/legionella/health-depts/index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230255" y="3258766"/>
            <a:ext cx="8984984" cy="1304038"/>
          </a:xfrm>
        </p:spPr>
        <p:txBody>
          <a:bodyPr>
            <a:noAutofit/>
          </a:bodyPr>
          <a:lstStyle/>
          <a:p>
            <a:r>
              <a:rPr lang="en-US" sz="4400" dirty="0"/>
              <a:t>Legionellosis: Overview, Texas Trends and a Large Healthcare Facility Outbreak in HSR 6/5S </a:t>
            </a:r>
          </a:p>
        </p:txBody>
      </p:sp>
      <p:sp>
        <p:nvSpPr>
          <p:cNvPr id="9" name="Subtitle 8"/>
          <p:cNvSpPr txBox="1">
            <a:spLocks noGrp="1"/>
          </p:cNvSpPr>
          <p:nvPr>
            <p:ph type="subTitle" idx="1"/>
          </p:nvPr>
        </p:nvSpPr>
        <p:spPr>
          <a:xfrm>
            <a:off x="3853071" y="5160383"/>
            <a:ext cx="3739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Johnathan Ledbetter, MPH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IRID Team Leader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chemeClr val="bg1"/>
                </a:solidFill>
              </a:rPr>
              <a:t>&amp;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chemeClr val="bg1"/>
                </a:solidFill>
              </a:rPr>
              <a:t>Hailey Rucas, MPH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chemeClr val="bg1"/>
                </a:solidFill>
              </a:rPr>
              <a:t>State Flu Surveillance Coordinator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797" y="4952081"/>
            <a:ext cx="1892973" cy="1653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674" y="4910018"/>
            <a:ext cx="2219569" cy="174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1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Legionellosis Case Definition/Classification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834720" y="1669003"/>
            <a:ext cx="9519081" cy="506253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Clinical Case Definition</a:t>
            </a:r>
          </a:p>
          <a:p>
            <a:pPr lvl="1"/>
            <a:r>
              <a:rPr lang="en-US" dirty="0"/>
              <a:t>Associated with two clinically and epidemiologically distinct illnesses: Legionnaires’ disease and Pontiac Fever </a:t>
            </a:r>
          </a:p>
          <a:p>
            <a:r>
              <a:rPr lang="en-US" dirty="0"/>
              <a:t>Laboratory Confirmation</a:t>
            </a:r>
          </a:p>
          <a:p>
            <a:pPr lvl="1"/>
            <a:r>
              <a:rPr lang="en-US" dirty="0"/>
              <a:t>A clinically compatible case that meets at least one of the confirmatory laboratory criteria:</a:t>
            </a:r>
          </a:p>
          <a:p>
            <a:pPr lvl="2"/>
            <a:r>
              <a:rPr lang="en-US" dirty="0"/>
              <a:t>Isolation (culture) of any Legionella organism from respiratory secretions, lung tissue, pleural fluid or other normally sterile fluid</a:t>
            </a:r>
          </a:p>
          <a:p>
            <a:pPr lvl="2"/>
            <a:r>
              <a:rPr lang="en-US" dirty="0"/>
              <a:t>Detection of Legionella </a:t>
            </a:r>
            <a:r>
              <a:rPr lang="en-US" dirty="0" err="1"/>
              <a:t>pneumophila</a:t>
            </a:r>
            <a:r>
              <a:rPr lang="en-US" dirty="0"/>
              <a:t> serogroup 1 antigen in urinary using validated reagents</a:t>
            </a:r>
          </a:p>
          <a:p>
            <a:pPr lvl="2"/>
            <a:r>
              <a:rPr lang="en-US" dirty="0"/>
              <a:t>Demonstration of seroconversion by a fourfold or greater rise in specific serum antibody titer between paired acute and convalescent phase serum specimens to Legionella </a:t>
            </a:r>
            <a:r>
              <a:rPr lang="en-US" dirty="0" err="1"/>
              <a:t>pneumophila</a:t>
            </a:r>
            <a:r>
              <a:rPr lang="en-US" dirty="0"/>
              <a:t> serogroup 1 using validated reagents</a:t>
            </a:r>
          </a:p>
          <a:p>
            <a:pPr marL="0" indent="0">
              <a:buNone/>
            </a:pPr>
            <a:r>
              <a:rPr lang="en-US" sz="2200" dirty="0"/>
              <a:t>Note: DFA and PCR tests for Legionella are not considered confirmatory for determining the case classification of Legionellosis cases.</a:t>
            </a:r>
          </a:p>
          <a:p>
            <a:pPr marL="0" indent="0">
              <a:buNone/>
            </a:pPr>
            <a:endParaRPr lang="en-US" sz="2200" dirty="0"/>
          </a:p>
          <a:p>
            <a:pPr lvl="0"/>
            <a:r>
              <a:rPr lang="en-US" dirty="0"/>
              <a:t>Case Classifications</a:t>
            </a:r>
          </a:p>
          <a:p>
            <a:pPr lvl="1"/>
            <a:r>
              <a:rPr lang="en-US" b="1" dirty="0"/>
              <a:t>Confirmed</a:t>
            </a:r>
            <a:r>
              <a:rPr lang="en-US" dirty="0"/>
              <a:t>: A clinically compatible case that meets at least one of the confirmatory laboratory criteria </a:t>
            </a:r>
          </a:p>
          <a:p>
            <a:pPr lvl="1"/>
            <a:r>
              <a:rPr lang="en-US" b="1" dirty="0"/>
              <a:t>Probable</a:t>
            </a:r>
            <a:r>
              <a:rPr lang="en-US" dirty="0"/>
              <a:t>: No probable case definition for Legionellosis </a:t>
            </a:r>
          </a:p>
          <a:p>
            <a:pPr lvl="1"/>
            <a:endParaRPr 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Explosion 1 3"/>
          <p:cNvSpPr/>
          <p:nvPr/>
        </p:nvSpPr>
        <p:spPr>
          <a:xfrm>
            <a:off x="9756843" y="107675"/>
            <a:ext cx="2435157" cy="1325563"/>
          </a:xfrm>
          <a:prstGeom prst="irregularSeal1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p. 164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EAIDB Investigation Guidelines</a:t>
            </a:r>
          </a:p>
        </p:txBody>
      </p:sp>
    </p:spTree>
    <p:extLst>
      <p:ext uri="{BB962C8B-B14F-4D97-AF65-F5344CB8AC3E}">
        <p14:creationId xmlns:p14="http://schemas.microsoft.com/office/powerpoint/2010/main" val="1109842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Definitely associated: spent the whole incubation period at the facility</a:t>
            </a:r>
          </a:p>
          <a:p>
            <a:r>
              <a:rPr lang="en-US" sz="2400" dirty="0"/>
              <a:t>Possibly associated: spent part of the incubation period at the facility</a:t>
            </a:r>
          </a:p>
          <a:p>
            <a:r>
              <a:rPr lang="en-US" sz="2400" dirty="0"/>
              <a:t>Outbreaks</a:t>
            </a:r>
          </a:p>
          <a:p>
            <a:pPr lvl="1"/>
            <a:r>
              <a:rPr lang="en-US" sz="2000" dirty="0"/>
              <a:t>One definitely healthcare-associated case OR two or more possibly healthcare-associated cases within 1 year associated with the same healthcare facility</a:t>
            </a:r>
          </a:p>
          <a:p>
            <a:pPr lvl="1"/>
            <a:r>
              <a:rPr lang="en-US" sz="2000" dirty="0"/>
              <a:t>Two or more cases associated with the same facility (e.g., hotel, gym, etc.) or other common location (e.g., amusement park) within 1 year </a:t>
            </a:r>
          </a:p>
          <a:p>
            <a:endParaRPr lang="en-US" dirty="0"/>
          </a:p>
        </p:txBody>
      </p:sp>
      <p:sp>
        <p:nvSpPr>
          <p:cNvPr id="4" name="Explosion 1 3"/>
          <p:cNvSpPr/>
          <p:nvPr/>
        </p:nvSpPr>
        <p:spPr>
          <a:xfrm>
            <a:off x="9562289" y="0"/>
            <a:ext cx="2629711" cy="1433237"/>
          </a:xfrm>
          <a:prstGeom prst="irregularSeal1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p. 164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EAIDB Investigation Guidelines</a:t>
            </a:r>
          </a:p>
        </p:txBody>
      </p:sp>
    </p:spTree>
    <p:extLst>
      <p:ext uri="{BB962C8B-B14F-4D97-AF65-F5344CB8AC3E}">
        <p14:creationId xmlns:p14="http://schemas.microsoft.com/office/powerpoint/2010/main" val="1758393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577793" y="2149345"/>
            <a:ext cx="7515620" cy="3882315"/>
          </a:xfrm>
        </p:spPr>
        <p:txBody>
          <a:bodyPr>
            <a:normAutofit/>
          </a:bodyPr>
          <a:lstStyle/>
          <a:p>
            <a:r>
              <a:rPr lang="en-US" sz="2400" dirty="0"/>
              <a:t>Legionellosis</a:t>
            </a:r>
          </a:p>
          <a:p>
            <a:pPr lvl="1"/>
            <a:r>
              <a:rPr lang="en-US" sz="2000" dirty="0"/>
              <a:t>Legionellosis investigation toolkits: </a:t>
            </a:r>
            <a:r>
              <a:rPr lang="en-US" sz="2000" dirty="0">
                <a:hlinkClick r:id="rId2"/>
              </a:rPr>
              <a:t>http://www.cdc.gov/legionella/health-depts/index.html</a:t>
            </a:r>
            <a:r>
              <a:rPr lang="en-US" sz="2000" dirty="0"/>
              <a:t>  </a:t>
            </a:r>
          </a:p>
          <a:p>
            <a:pPr lvl="1"/>
            <a:r>
              <a:rPr lang="en-US" sz="2000" dirty="0"/>
              <a:t>CDC environmental investigation videos: </a:t>
            </a:r>
            <a:r>
              <a:rPr lang="en-US" sz="2000" dirty="0">
                <a:hlinkClick r:id="rId3"/>
              </a:rPr>
              <a:t>http://www.cdc.gov/legionella/videos.html</a:t>
            </a:r>
            <a:endParaRPr lang="en-US" sz="2000" dirty="0"/>
          </a:p>
          <a:p>
            <a:pPr lvl="1"/>
            <a:r>
              <a:rPr lang="en-US" sz="2000" dirty="0"/>
              <a:t>ASHRAE Guideline 12-2000: Minimizing the Risk of Legionellosis Associated with Building Water Systems</a:t>
            </a:r>
          </a:p>
          <a:p>
            <a:pPr lvl="1"/>
            <a:r>
              <a:rPr lang="en-US" sz="2000" dirty="0"/>
              <a:t>ANSI/ASHRAE Standard 188-2015 Legionellosis: Risk Management for Building Water Systems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24097"/>
          <a:stretch/>
        </p:blipFill>
        <p:spPr>
          <a:xfrm>
            <a:off x="8210144" y="2305455"/>
            <a:ext cx="3568987" cy="4396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12" y="5311302"/>
            <a:ext cx="997696" cy="1459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128" y="5311302"/>
            <a:ext cx="1283589" cy="145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Legionellosis Data Analysis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298" y="457200"/>
            <a:ext cx="11559702" cy="677008"/>
          </a:xfrm>
        </p:spPr>
        <p:txBody>
          <a:bodyPr/>
          <a:lstStyle/>
          <a:p>
            <a:r>
              <a:rPr lang="en-US" sz="4000" dirty="0"/>
              <a:t>Trend of Legionellosis in Texas from 2004</a:t>
            </a:r>
            <a:r>
              <a:rPr lang="en-US" sz="4000" dirty="0">
                <a:ea typeface="Verdana" panose="020B0604030504040204" pitchFamily="34" charset="0"/>
                <a:cs typeface="Verdana" panose="020B0604030504040204" pitchFamily="34" charset="0"/>
              </a:rPr>
              <a:t>–2017*</a:t>
            </a:r>
            <a:endParaRPr lang="en-US" sz="4000" dirty="0"/>
          </a:p>
        </p:txBody>
      </p:sp>
      <p:graphicFrame>
        <p:nvGraphicFramePr>
          <p:cNvPr id="7" name="Picture Placeholder 6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581157386"/>
              </p:ext>
            </p:extLst>
          </p:nvPr>
        </p:nvGraphicFramePr>
        <p:xfrm>
          <a:off x="1050587" y="1134209"/>
          <a:ext cx="10126493" cy="5609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6882" y="6466702"/>
            <a:ext cx="2164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As of Sept. 12, 2017</a:t>
            </a:r>
          </a:p>
        </p:txBody>
      </p:sp>
    </p:spTree>
    <p:extLst>
      <p:ext uri="{BB962C8B-B14F-4D97-AF65-F5344CB8AC3E}">
        <p14:creationId xmlns:p14="http://schemas.microsoft.com/office/powerpoint/2010/main" val="1988414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719" y="107675"/>
            <a:ext cx="9916294" cy="1325563"/>
          </a:xfrm>
        </p:spPr>
        <p:txBody>
          <a:bodyPr/>
          <a:lstStyle/>
          <a:p>
            <a:r>
              <a:rPr lang="en-US" dirty="0"/>
              <a:t>Data Analysis for Reported Texas Legionellosis Cases, 2004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dirty="0"/>
              <a:t>2017*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Over 54% of cases are ≥ 60 years of age</a:t>
            </a:r>
          </a:p>
          <a:p>
            <a:r>
              <a:rPr lang="en-US" dirty="0"/>
              <a:t>~59% of the cases are male</a:t>
            </a:r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941247"/>
              </p:ext>
            </p:extLst>
          </p:nvPr>
        </p:nvGraphicFramePr>
        <p:xfrm>
          <a:off x="2928026" y="2558373"/>
          <a:ext cx="6468893" cy="3841080"/>
        </p:xfrm>
        <a:graphic>
          <a:graphicData uri="http://schemas.openxmlformats.org/drawingml/2006/table">
            <a:tbl>
              <a:tblPr/>
              <a:tblGrid>
                <a:gridCol w="1764245">
                  <a:extLst>
                    <a:ext uri="{9D8B030D-6E8A-4147-A177-3AD203B41FA5}">
                      <a16:colId xmlns:a16="http://schemas.microsoft.com/office/drawing/2014/main" val="2460946999"/>
                    </a:ext>
                  </a:extLst>
                </a:gridCol>
                <a:gridCol w="1176162">
                  <a:extLst>
                    <a:ext uri="{9D8B030D-6E8A-4147-A177-3AD203B41FA5}">
                      <a16:colId xmlns:a16="http://schemas.microsoft.com/office/drawing/2014/main" val="3635147809"/>
                    </a:ext>
                  </a:extLst>
                </a:gridCol>
                <a:gridCol w="1176162">
                  <a:extLst>
                    <a:ext uri="{9D8B030D-6E8A-4147-A177-3AD203B41FA5}">
                      <a16:colId xmlns:a16="http://schemas.microsoft.com/office/drawing/2014/main" val="624052835"/>
                    </a:ext>
                  </a:extLst>
                </a:gridCol>
                <a:gridCol w="1176162">
                  <a:extLst>
                    <a:ext uri="{9D8B030D-6E8A-4147-A177-3AD203B41FA5}">
                      <a16:colId xmlns:a16="http://schemas.microsoft.com/office/drawing/2014/main" val="1941456395"/>
                    </a:ext>
                  </a:extLst>
                </a:gridCol>
                <a:gridCol w="1176162">
                  <a:extLst>
                    <a:ext uri="{9D8B030D-6E8A-4147-A177-3AD203B41FA5}">
                      <a16:colId xmlns:a16="http://schemas.microsoft.com/office/drawing/2014/main" val="2050179991"/>
                    </a:ext>
                  </a:extLst>
                </a:gridCol>
              </a:tblGrid>
              <a:tr h="219219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Sex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215628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Age Category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Female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Male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Unknown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730071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≤9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257778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10--19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060026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20-29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623933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30-39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465699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40-49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378437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50-59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462874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60-69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468175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70-79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185474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≥80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78111"/>
                  </a:ext>
                </a:extLst>
              </a:tr>
              <a:tr h="31274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Unknown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64422"/>
                  </a:ext>
                </a:extLst>
              </a:tr>
              <a:tr h="300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21571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050587" y="6579654"/>
            <a:ext cx="21757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As of Sept. 12, 2017</a:t>
            </a:r>
          </a:p>
        </p:txBody>
      </p:sp>
    </p:spTree>
    <p:extLst>
      <p:ext uri="{BB962C8B-B14F-4D97-AF65-F5344CB8AC3E}">
        <p14:creationId xmlns:p14="http://schemas.microsoft.com/office/powerpoint/2010/main" val="1485918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719" y="107675"/>
            <a:ext cx="10003843" cy="1325563"/>
          </a:xfrm>
        </p:spPr>
        <p:txBody>
          <a:bodyPr/>
          <a:lstStyle/>
          <a:p>
            <a:r>
              <a:rPr lang="en-US" dirty="0"/>
              <a:t>Data Analysis for Reported Texas Legionellosis Cases, 2004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dirty="0"/>
              <a:t>2017*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210053"/>
              </p:ext>
            </p:extLst>
          </p:nvPr>
        </p:nvGraphicFramePr>
        <p:xfrm>
          <a:off x="1011676" y="1614791"/>
          <a:ext cx="9562290" cy="5087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050587" y="6579654"/>
            <a:ext cx="21757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As of Sept. 12, 2017</a:t>
            </a:r>
          </a:p>
        </p:txBody>
      </p:sp>
    </p:spTree>
    <p:extLst>
      <p:ext uri="{BB962C8B-B14F-4D97-AF65-F5344CB8AC3E}">
        <p14:creationId xmlns:p14="http://schemas.microsoft.com/office/powerpoint/2010/main" val="418784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719" y="107675"/>
            <a:ext cx="10357281" cy="1325563"/>
          </a:xfrm>
        </p:spPr>
        <p:txBody>
          <a:bodyPr/>
          <a:lstStyle/>
          <a:p>
            <a:r>
              <a:rPr lang="en-US" dirty="0"/>
              <a:t>Data Analysis for Reported Texas Legionellosis Cases, 2004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dirty="0"/>
              <a:t>2017*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86671"/>
              </p:ext>
            </p:extLst>
          </p:nvPr>
        </p:nvGraphicFramePr>
        <p:xfrm>
          <a:off x="1834718" y="1690688"/>
          <a:ext cx="9721741" cy="4807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050587" y="6579654"/>
            <a:ext cx="21757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As of Sept. 12, 2017</a:t>
            </a:r>
          </a:p>
        </p:txBody>
      </p:sp>
    </p:spTree>
    <p:extLst>
      <p:ext uri="{BB962C8B-B14F-4D97-AF65-F5344CB8AC3E}">
        <p14:creationId xmlns:p14="http://schemas.microsoft.com/office/powerpoint/2010/main" val="3169711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Analysis for Reported Texas Legionellosis Cases, 2004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dirty="0"/>
              <a:t>2017*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41954651"/>
              </p:ext>
            </p:extLst>
          </p:nvPr>
        </p:nvGraphicFramePr>
        <p:xfrm>
          <a:off x="1702341" y="1546698"/>
          <a:ext cx="9922212" cy="5009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23733" y="6531403"/>
            <a:ext cx="2164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As of Sept. 12, 2017</a:t>
            </a:r>
          </a:p>
        </p:txBody>
      </p:sp>
    </p:spTree>
    <p:extLst>
      <p:ext uri="{BB962C8B-B14F-4D97-AF65-F5344CB8AC3E}">
        <p14:creationId xmlns:p14="http://schemas.microsoft.com/office/powerpoint/2010/main" val="2310942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157" y="107675"/>
            <a:ext cx="10933890" cy="1325563"/>
          </a:xfrm>
        </p:spPr>
        <p:txBody>
          <a:bodyPr/>
          <a:lstStyle/>
          <a:p>
            <a:r>
              <a:rPr lang="en-US" dirty="0"/>
              <a:t>Legionellosis-Associated Reported Deaths in Texas, 2004–2017*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Number of deaths: 199</a:t>
            </a:r>
          </a:p>
          <a:p>
            <a:pPr lvl="1"/>
            <a:r>
              <a:rPr lang="en-US" dirty="0"/>
              <a:t>Average/year: ~15 deaths (~10.0%)</a:t>
            </a:r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041197"/>
              </p:ext>
            </p:extLst>
          </p:nvPr>
        </p:nvGraphicFramePr>
        <p:xfrm>
          <a:off x="1834720" y="2500009"/>
          <a:ext cx="10062207" cy="4219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1332" y="6581001"/>
            <a:ext cx="2239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As of Sept. 12, 2017</a:t>
            </a:r>
          </a:p>
        </p:txBody>
      </p:sp>
    </p:spTree>
    <p:extLst>
      <p:ext uri="{BB962C8B-B14F-4D97-AF65-F5344CB8AC3E}">
        <p14:creationId xmlns:p14="http://schemas.microsoft.com/office/powerpoint/2010/main" val="3692225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Legionellosis Overview</a:t>
            </a:r>
          </a:p>
          <a:p>
            <a:r>
              <a:rPr lang="en-US" dirty="0"/>
              <a:t>Texas Legionellosis Data Trends</a:t>
            </a:r>
          </a:p>
          <a:p>
            <a:r>
              <a:rPr lang="en-US" dirty="0"/>
              <a:t>Large Healthcare Facility Outbreak in HSR 6/5S: A DSHS-Austin Perspective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38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719" y="107675"/>
            <a:ext cx="9935749" cy="1325563"/>
          </a:xfrm>
        </p:spPr>
        <p:txBody>
          <a:bodyPr/>
          <a:lstStyle/>
          <a:p>
            <a:r>
              <a:rPr lang="en-US" dirty="0"/>
              <a:t>Reported Legionellosis Outbreaks in Texas, 2014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–2017*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73475448"/>
              </p:ext>
            </p:extLst>
          </p:nvPr>
        </p:nvGraphicFramePr>
        <p:xfrm>
          <a:off x="2577830" y="2566305"/>
          <a:ext cx="8775538" cy="4243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1834719" y="1667780"/>
            <a:ext cx="6346243" cy="898525"/>
          </a:xfrm>
        </p:spPr>
        <p:txBody>
          <a:bodyPr>
            <a:normAutofit/>
          </a:bodyPr>
          <a:lstStyle/>
          <a:p>
            <a:r>
              <a:rPr lang="en-US" dirty="0"/>
              <a:t>Number of Outbreaks: 69</a:t>
            </a:r>
          </a:p>
          <a:p>
            <a:pPr lvl="1"/>
            <a:r>
              <a:rPr lang="en-US" dirty="0"/>
              <a:t>Average/year: ~17 (range: 10-21)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72682" y="6581001"/>
            <a:ext cx="20401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*As of Sept 27, 2017 </a:t>
            </a:r>
          </a:p>
        </p:txBody>
      </p:sp>
    </p:spTree>
    <p:extLst>
      <p:ext uri="{BB962C8B-B14F-4D97-AF65-F5344CB8AC3E}">
        <p14:creationId xmlns:p14="http://schemas.microsoft.com/office/powerpoint/2010/main" val="2738645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719" y="107675"/>
            <a:ext cx="9945477" cy="1325563"/>
          </a:xfrm>
        </p:spPr>
        <p:txBody>
          <a:bodyPr/>
          <a:lstStyle/>
          <a:p>
            <a:r>
              <a:rPr lang="en-US" dirty="0"/>
              <a:t>Reported Legionellosis Outbreaks in Texas, 2014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–2017*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21404" y="6581001"/>
            <a:ext cx="23151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*As of Sept 27, 2017 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3002293"/>
              </p:ext>
            </p:extLst>
          </p:nvPr>
        </p:nvGraphicFramePr>
        <p:xfrm>
          <a:off x="1614791" y="1661506"/>
          <a:ext cx="9933564" cy="4742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517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 Healthcare Facility Outbreak in HSR 6/5S: A DSHS-Austin Perspective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50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Counts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6588237" y="1756528"/>
            <a:ext cx="4606771" cy="4519073"/>
          </a:xfrm>
        </p:spPr>
        <p:txBody>
          <a:bodyPr/>
          <a:lstStyle/>
          <a:p>
            <a:r>
              <a:rPr lang="en-US" dirty="0"/>
              <a:t>In addition to 2016, there were clusters reported in 2014 and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717829" y="1877309"/>
            <a:ext cx="4606771" cy="4519073"/>
          </a:xfrm>
        </p:spPr>
        <p:txBody>
          <a:bodyPr/>
          <a:lstStyle/>
          <a:p>
            <a:r>
              <a:rPr lang="en-US" dirty="0"/>
              <a:t>9 cases</a:t>
            </a:r>
          </a:p>
          <a:p>
            <a:pPr lvl="1"/>
            <a:r>
              <a:rPr lang="en-US" dirty="0"/>
              <a:t>4 non-Texas residents</a:t>
            </a:r>
          </a:p>
          <a:p>
            <a:pPr lvl="1"/>
            <a:r>
              <a:rPr lang="en-US" dirty="0"/>
              <a:t>5 Texas residents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 In-patient visits</a:t>
            </a:r>
          </a:p>
          <a:p>
            <a:pPr lvl="1"/>
            <a:r>
              <a:rPr lang="en-US" dirty="0"/>
              <a:t>7 Out-patient visits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6 </a:t>
            </a:r>
            <a:r>
              <a:rPr lang="en-US" i="1" dirty="0"/>
              <a:t>L. </a:t>
            </a:r>
            <a:r>
              <a:rPr lang="en-US" i="1" dirty="0" err="1"/>
              <a:t>pneumophila</a:t>
            </a:r>
            <a:r>
              <a:rPr lang="en-US" i="1" dirty="0"/>
              <a:t> </a:t>
            </a:r>
            <a:r>
              <a:rPr lang="en-US" dirty="0"/>
              <a:t>serogroup 1 </a:t>
            </a:r>
          </a:p>
          <a:p>
            <a:pPr lvl="1"/>
            <a:r>
              <a:rPr lang="en-US" dirty="0"/>
              <a:t>3 other </a:t>
            </a:r>
            <a:r>
              <a:rPr lang="en-US" i="1" dirty="0"/>
              <a:t>L. </a:t>
            </a:r>
            <a:r>
              <a:rPr lang="en-US" dirty="0"/>
              <a:t>species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143806"/>
            <a:ext cx="5181600" cy="27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77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719" y="107675"/>
            <a:ext cx="9949301" cy="1325563"/>
          </a:xfrm>
        </p:spPr>
        <p:txBody>
          <a:bodyPr/>
          <a:lstStyle/>
          <a:p>
            <a:r>
              <a:rPr lang="en-US" dirty="0"/>
              <a:t>Environmental Sampling and Assessment</a:t>
            </a:r>
          </a:p>
        </p:txBody>
      </p:sp>
      <p:pic>
        <p:nvPicPr>
          <p:cNvPr id="1026" name="Picture 2" descr="Image result for cdc building atlanta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19" y="2576706"/>
            <a:ext cx="4767701" cy="316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834719" y="1981267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CDC developed an itinerary and sampling plan prior to the visit in April 2017</a:t>
            </a:r>
          </a:p>
          <a:p>
            <a:r>
              <a:rPr lang="en-US" dirty="0"/>
              <a:t>Team Makeup:</a:t>
            </a:r>
          </a:p>
          <a:p>
            <a:pPr lvl="1"/>
            <a:r>
              <a:rPr lang="en-US" dirty="0"/>
              <a:t>CDC staff members</a:t>
            </a:r>
          </a:p>
          <a:p>
            <a:pPr lvl="1"/>
            <a:r>
              <a:rPr lang="en-US" dirty="0"/>
              <a:t>Hospital representative</a:t>
            </a:r>
          </a:p>
          <a:p>
            <a:pPr lvl="1"/>
            <a:r>
              <a:rPr lang="en-US" dirty="0"/>
              <a:t>DSHS and/or Local Health Dept. staff </a:t>
            </a:r>
          </a:p>
          <a:p>
            <a:r>
              <a:rPr lang="en-US" dirty="0"/>
              <a:t>3 teams </a:t>
            </a:r>
          </a:p>
          <a:p>
            <a:r>
              <a:rPr lang="en-US" dirty="0"/>
              <a:t>Tested water parameters and collected samples for testing</a:t>
            </a:r>
          </a:p>
        </p:txBody>
      </p:sp>
    </p:spTree>
    <p:extLst>
      <p:ext uri="{BB962C8B-B14F-4D97-AF65-F5344CB8AC3E}">
        <p14:creationId xmlns:p14="http://schemas.microsoft.com/office/powerpoint/2010/main" val="270450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Itinerary- April 2017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15826160"/>
              </p:ext>
            </p:extLst>
          </p:nvPr>
        </p:nvGraphicFramePr>
        <p:xfrm>
          <a:off x="1835150" y="1668463"/>
          <a:ext cx="9518983" cy="4994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2527">
                  <a:extLst>
                    <a:ext uri="{9D8B030D-6E8A-4147-A177-3AD203B41FA5}">
                      <a16:colId xmlns:a16="http://schemas.microsoft.com/office/drawing/2014/main" val="3730030930"/>
                    </a:ext>
                  </a:extLst>
                </a:gridCol>
                <a:gridCol w="544749">
                  <a:extLst>
                    <a:ext uri="{9D8B030D-6E8A-4147-A177-3AD203B41FA5}">
                      <a16:colId xmlns:a16="http://schemas.microsoft.com/office/drawing/2014/main" val="1891395473"/>
                    </a:ext>
                  </a:extLst>
                </a:gridCol>
                <a:gridCol w="7511707">
                  <a:extLst>
                    <a:ext uri="{9D8B030D-6E8A-4147-A177-3AD203B41FA5}">
                      <a16:colId xmlns:a16="http://schemas.microsoft.com/office/drawing/2014/main" val="3407713214"/>
                    </a:ext>
                  </a:extLst>
                </a:gridCol>
              </a:tblGrid>
              <a:tr h="38364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Timeframe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Activity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extLst>
                  <a:ext uri="{0D108BD9-81ED-4DB2-BD59-A6C34878D82A}">
                    <a16:rowId xmlns:a16="http://schemas.microsoft.com/office/drawing/2014/main" val="1239201179"/>
                  </a:ext>
                </a:extLst>
              </a:tr>
              <a:tr h="97557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Tuesday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Introductory meeting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Facility walkthrough (may be best opportunity to finalize sampling plan — i.e., which teams will go where and when)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extLst>
                  <a:ext uri="{0D108BD9-81ED-4DB2-BD59-A6C34878D82A}">
                    <a16:rowId xmlns:a16="http://schemas.microsoft.com/office/drawing/2014/main" val="1644182890"/>
                  </a:ext>
                </a:extLst>
              </a:tr>
              <a:tr h="583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teams begin sampling of water systems by building (mains, hot water systems, surge tanks, decorative water features)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extLst>
                  <a:ext uri="{0D108BD9-81ED-4DB2-BD59-A6C34878D82A}">
                    <a16:rowId xmlns:a16="http://schemas.microsoft.com/office/drawing/2014/main" val="677307856"/>
                  </a:ext>
                </a:extLst>
              </a:tr>
              <a:tr h="119794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Wednesday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Begin Cooling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Tower (CT) visits (CDC</a:t>
                      </a:r>
                      <a:r>
                        <a:rPr lang="en-US" sz="1600" baseline="0" dirty="0">
                          <a:effectLst/>
                        </a:rPr>
                        <a:t> Environmental Staff</a:t>
                      </a:r>
                      <a:r>
                        <a:rPr lang="en-US" sz="1600" dirty="0">
                          <a:effectLst/>
                        </a:rPr>
                        <a:t> as primary team lead)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r>
                        <a:rPr lang="en-US" sz="1600" baseline="0" dirty="0">
                          <a:effectLst/>
                        </a:rPr>
                        <a:t> different buildings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Continue water system sampling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extLst>
                  <a:ext uri="{0D108BD9-81ED-4DB2-BD59-A6C34878D82A}">
                    <a16:rowId xmlns:a16="http://schemas.microsoft.com/office/drawing/2014/main" val="3231056812"/>
                  </a:ext>
                </a:extLst>
              </a:tr>
              <a:tr h="687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Continue CT visits as needed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Continue water system sampling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extLst>
                  <a:ext uri="{0D108BD9-81ED-4DB2-BD59-A6C34878D82A}">
                    <a16:rowId xmlns:a16="http://schemas.microsoft.com/office/drawing/2014/main" val="1232020389"/>
                  </a:ext>
                </a:extLst>
              </a:tr>
              <a:tr h="78331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Thursday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Finish any unfinished sampling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Cooling tower call?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extLst>
                  <a:ext uri="{0D108BD9-81ED-4DB2-BD59-A6C34878D82A}">
                    <a16:rowId xmlns:a16="http://schemas.microsoft.com/office/drawing/2014/main" val="3955578411"/>
                  </a:ext>
                </a:extLst>
              </a:tr>
              <a:tr h="3836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Wrap-up meeting to discuss observations and findings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5" marR="63175" marT="0" marB="0"/>
                </a:tc>
                <a:extLst>
                  <a:ext uri="{0D108BD9-81ED-4DB2-BD59-A6C34878D82A}">
                    <a16:rowId xmlns:a16="http://schemas.microsoft.com/office/drawing/2014/main" val="1146597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067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719" y="107675"/>
            <a:ext cx="9916294" cy="1325563"/>
          </a:xfrm>
        </p:spPr>
        <p:txBody>
          <a:bodyPr/>
          <a:lstStyle/>
          <a:p>
            <a:r>
              <a:rPr lang="en-US" dirty="0"/>
              <a:t>Environmental Assessment and Sampling</a:t>
            </a:r>
          </a:p>
        </p:txBody>
      </p:sp>
      <p:pic>
        <p:nvPicPr>
          <p:cNvPr id="3076" name="Picture 4" descr="Hach PH1 5050T SensION+ Drinking Water pH Meter Kit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67" y="4129735"/>
            <a:ext cx="2621606" cy="24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ocket Colorimeter™ II, Chlorine, (Free and Total) plus pH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101" y="2262231"/>
            <a:ext cx="2999175" cy="229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4719" y="1655606"/>
            <a:ext cx="598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Water parameter testing tools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920" y="1658134"/>
            <a:ext cx="3746770" cy="4995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9873" y="2610174"/>
            <a:ext cx="21064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Disinfectant</a:t>
            </a:r>
            <a:r>
              <a:rPr lang="en-US" sz="2200" dirty="0">
                <a:solidFill>
                  <a:schemeClr val="bg1"/>
                </a:solidFill>
              </a:rPr>
              <a:t> colorimeter</a:t>
            </a:r>
          </a:p>
        </p:txBody>
      </p:sp>
      <p:sp>
        <p:nvSpPr>
          <p:cNvPr id="9" name="Down Arrow 8"/>
          <p:cNvSpPr/>
          <p:nvPr/>
        </p:nvSpPr>
        <p:spPr>
          <a:xfrm rot="5400000">
            <a:off x="5034187" y="2452950"/>
            <a:ext cx="446773" cy="10655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6200000">
            <a:off x="3735771" y="4516572"/>
            <a:ext cx="446773" cy="17898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56932" y="5188132"/>
            <a:ext cx="195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Meter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and Thermometer</a:t>
            </a:r>
          </a:p>
        </p:txBody>
      </p:sp>
    </p:spTree>
    <p:extLst>
      <p:ext uri="{BB962C8B-B14F-4D97-AF65-F5344CB8AC3E}">
        <p14:creationId xmlns:p14="http://schemas.microsoft.com/office/powerpoint/2010/main" val="2113970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719" y="107675"/>
            <a:ext cx="10081664" cy="1325563"/>
          </a:xfrm>
        </p:spPr>
        <p:txBody>
          <a:bodyPr/>
          <a:lstStyle/>
          <a:p>
            <a:r>
              <a:rPr lang="en-US" dirty="0"/>
              <a:t>Environmental Assessment and Sampling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467085" y="1736558"/>
            <a:ext cx="3272996" cy="4275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828" y="1736558"/>
            <a:ext cx="2997503" cy="4275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571" y="1736559"/>
            <a:ext cx="2997503" cy="4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27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 from the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Wear comfortable clothes and shoes  </a:t>
            </a:r>
          </a:p>
          <a:p>
            <a:pPr lvl="1"/>
            <a:r>
              <a:rPr lang="en-US" dirty="0"/>
              <a:t>Going to be bending down, standing, and walking around</a:t>
            </a:r>
          </a:p>
          <a:p>
            <a:pPr lvl="1"/>
            <a:r>
              <a:rPr lang="en-US" dirty="0"/>
              <a:t>Dealing with water</a:t>
            </a:r>
          </a:p>
          <a:p>
            <a:pPr lvl="1"/>
            <a:r>
              <a:rPr lang="en-US" dirty="0"/>
              <a:t>Mechanical rooms</a:t>
            </a:r>
          </a:p>
          <a:p>
            <a:r>
              <a:rPr lang="en-US" dirty="0"/>
              <a:t>Try to get a map of the facility beforehand </a:t>
            </a:r>
          </a:p>
          <a:p>
            <a:pPr lvl="1"/>
            <a:r>
              <a:rPr lang="en-US" dirty="0"/>
              <a:t>Map case exposures (e.g. room numbers, water fountains, etc.), if known</a:t>
            </a:r>
          </a:p>
          <a:p>
            <a:r>
              <a:rPr lang="en-US" dirty="0"/>
              <a:t>Testing water parameters is easy with appropriate equipment</a:t>
            </a:r>
          </a:p>
          <a:p>
            <a:pPr lvl="1"/>
            <a:r>
              <a:rPr lang="en-US" dirty="0"/>
              <a:t>Make a plan before going to the facility, if possible </a:t>
            </a:r>
          </a:p>
          <a:p>
            <a:pPr lvl="1"/>
            <a:r>
              <a:rPr lang="en-US" dirty="0"/>
              <a:t>Test a proximal, medial, and distal site (at least) for each water loop</a:t>
            </a:r>
          </a:p>
          <a:p>
            <a:r>
              <a:rPr lang="en-US" dirty="0"/>
              <a:t>Make sure someone that is knowledgeable about the facilities’ water system (e.g. engineer, plumber, etc.) is present during the environmental assessment</a:t>
            </a:r>
          </a:p>
          <a:p>
            <a:pPr lvl="1"/>
            <a:r>
              <a:rPr lang="en-US" dirty="0"/>
              <a:t>Coordinate with the person beforehand </a:t>
            </a:r>
          </a:p>
          <a:p>
            <a:r>
              <a:rPr lang="en-US" dirty="0"/>
              <a:t>If a cooling tower is present, verify that person responsible for maintenance will be in attendance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34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Questions???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26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Legionellosis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6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Legionella</a:t>
            </a:r>
            <a:r>
              <a:rPr lang="fr-FR" dirty="0"/>
              <a:t> Ecology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Legionella </a:t>
            </a:r>
            <a:r>
              <a:rPr lang="en-US" sz="2800" dirty="0"/>
              <a:t>bacteria live in water (primarily) and soil, can live inside protozoa</a:t>
            </a:r>
          </a:p>
          <a:p>
            <a:r>
              <a:rPr lang="en-US" sz="2800" dirty="0"/>
              <a:t>Favorable conditions:</a:t>
            </a:r>
          </a:p>
          <a:p>
            <a:pPr lvl="1"/>
            <a:r>
              <a:rPr lang="en-US" sz="2400" dirty="0"/>
              <a:t>Stagnant water (dead legs in plumbing)</a:t>
            </a:r>
          </a:p>
          <a:p>
            <a:pPr lvl="1"/>
            <a:r>
              <a:rPr lang="en-US" sz="2400" dirty="0"/>
              <a:t>Warmer water (prefers: 77°F-108°F)</a:t>
            </a:r>
          </a:p>
          <a:p>
            <a:pPr lvl="1"/>
            <a:r>
              <a:rPr lang="en-US" sz="2400" dirty="0"/>
              <a:t>Presence of organic matter</a:t>
            </a:r>
          </a:p>
          <a:p>
            <a:pPr lvl="1"/>
            <a:r>
              <a:rPr lang="en-US" sz="2400" dirty="0"/>
              <a:t>Absence of residual disinfectant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31" y="2496634"/>
            <a:ext cx="3030116" cy="347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and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Transmission/infection:</a:t>
            </a:r>
          </a:p>
          <a:p>
            <a:pPr lvl="1"/>
            <a:r>
              <a:rPr lang="en-US" sz="2000" i="1" dirty="0"/>
              <a:t>Legionella</a:t>
            </a:r>
            <a:r>
              <a:rPr lang="en-US" sz="2000" dirty="0"/>
              <a:t> can be a problem in manmade water systems</a:t>
            </a:r>
          </a:p>
          <a:p>
            <a:pPr lvl="1"/>
            <a:r>
              <a:rPr lang="en-US" sz="2000" dirty="0"/>
              <a:t>Need amplification, </a:t>
            </a:r>
            <a:r>
              <a:rPr lang="en-US" sz="2000" dirty="0" err="1"/>
              <a:t>aerosolization</a:t>
            </a:r>
            <a:r>
              <a:rPr lang="en-US" sz="2000" dirty="0"/>
              <a:t> (or aspiration), and infection of susceptible host</a:t>
            </a:r>
          </a:p>
          <a:p>
            <a:pPr lvl="1"/>
            <a:r>
              <a:rPr lang="en-US" sz="2000" dirty="0"/>
              <a:t>Occasionally acquired from compost or potting soil exposure (</a:t>
            </a:r>
            <a:r>
              <a:rPr lang="en-US" sz="2000" i="1" dirty="0"/>
              <a:t>L. </a:t>
            </a:r>
            <a:r>
              <a:rPr lang="en-US" sz="2000" i="1" dirty="0" err="1"/>
              <a:t>longbeachae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No person-to-person transmission (limited?)</a:t>
            </a:r>
          </a:p>
          <a:p>
            <a:r>
              <a:rPr lang="en-US" sz="2400" dirty="0"/>
              <a:t>Prevention:</a:t>
            </a:r>
          </a:p>
          <a:p>
            <a:pPr lvl="1"/>
            <a:r>
              <a:rPr lang="en-US" sz="2000" dirty="0"/>
              <a:t>Surveillance and outbreak investigation</a:t>
            </a:r>
          </a:p>
          <a:p>
            <a:pPr lvl="2"/>
            <a:r>
              <a:rPr lang="en-US" sz="1800" dirty="0"/>
              <a:t>Identify and control sources</a:t>
            </a:r>
          </a:p>
          <a:p>
            <a:pPr lvl="1"/>
            <a:r>
              <a:rPr lang="en-US" sz="2000" dirty="0"/>
              <a:t>Maintain equipment</a:t>
            </a:r>
          </a:p>
          <a:p>
            <a:pPr lvl="1"/>
            <a:r>
              <a:rPr lang="en-US" sz="2000" i="1" dirty="0"/>
              <a:t>Legionella</a:t>
            </a:r>
            <a:r>
              <a:rPr lang="en-US" sz="2000" dirty="0"/>
              <a:t> prevention plans</a:t>
            </a:r>
          </a:p>
          <a:p>
            <a:pPr lvl="1"/>
            <a:r>
              <a:rPr lang="en-US" sz="2000" dirty="0"/>
              <a:t>Maintain hot (≥140°F) and cold (≤ 68°F) water temperatures</a:t>
            </a:r>
          </a:p>
          <a:p>
            <a:pPr lvl="1"/>
            <a:r>
              <a:rPr lang="en-US" sz="2000" dirty="0"/>
              <a:t>Avoid high-risk behaviors (e.g., smoking)</a:t>
            </a:r>
          </a:p>
          <a:p>
            <a:pPr lvl="1"/>
            <a:r>
              <a:rPr lang="en-US" sz="2000" dirty="0"/>
              <a:t>Wear PPE if occupational exposures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13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719" y="107675"/>
            <a:ext cx="10261082" cy="1325563"/>
          </a:xfrm>
        </p:spPr>
        <p:txBody>
          <a:bodyPr/>
          <a:lstStyle/>
          <a:p>
            <a:r>
              <a:rPr lang="en-US" dirty="0"/>
              <a:t>Sources of Aerosolized Legionella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Cooling towers</a:t>
            </a:r>
          </a:p>
          <a:p>
            <a:r>
              <a:rPr lang="en-US" dirty="0"/>
              <a:t>Evaporative coolers (swamp coolers)</a:t>
            </a:r>
          </a:p>
          <a:p>
            <a:r>
              <a:rPr lang="en-US" dirty="0"/>
              <a:t>Misters (produce, recreational)</a:t>
            </a:r>
          </a:p>
          <a:p>
            <a:r>
              <a:rPr lang="en-US" dirty="0"/>
              <a:t>Decorative fountains</a:t>
            </a:r>
          </a:p>
          <a:p>
            <a:r>
              <a:rPr lang="en-US" dirty="0"/>
              <a:t>Spa pools, thermal pools, springs</a:t>
            </a:r>
          </a:p>
          <a:p>
            <a:r>
              <a:rPr lang="en-US" dirty="0"/>
              <a:t>Humidifiers</a:t>
            </a:r>
          </a:p>
          <a:p>
            <a:r>
              <a:rPr lang="en-US" dirty="0"/>
              <a:t>Respiratory therapy equipment</a:t>
            </a:r>
          </a:p>
          <a:p>
            <a:r>
              <a:rPr lang="en-US" dirty="0"/>
              <a:t>Domestic plumbing (hot and cold water)</a:t>
            </a:r>
          </a:p>
          <a:p>
            <a:r>
              <a:rPr lang="en-US" dirty="0"/>
              <a:t>Etc.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755" y="1669004"/>
            <a:ext cx="2706046" cy="1448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493" y="1964231"/>
            <a:ext cx="1406524" cy="1054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83" y="3206036"/>
            <a:ext cx="2309318" cy="1731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37" y="5055906"/>
            <a:ext cx="2888242" cy="1707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53" y="3176640"/>
            <a:ext cx="2295667" cy="17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Legionellosis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500" dirty="0"/>
              <a:t>Both of these </a:t>
            </a:r>
            <a:r>
              <a:rPr lang="en-US" sz="2500" dirty="0" err="1"/>
              <a:t>legionellosis</a:t>
            </a:r>
            <a:r>
              <a:rPr lang="en-US" sz="2500" dirty="0"/>
              <a:t> conditions are reportable:</a:t>
            </a:r>
          </a:p>
          <a:p>
            <a:pPr marL="626364" lvl="1" indent="-342900">
              <a:buFont typeface="+mj-lt"/>
              <a:buAutoNum type="arabicPeriod"/>
            </a:pPr>
            <a:r>
              <a:rPr lang="en-US" dirty="0"/>
              <a:t>Legionnaires’ disease</a:t>
            </a:r>
          </a:p>
          <a:p>
            <a:pPr lvl="2"/>
            <a:r>
              <a:rPr lang="en-US" dirty="0"/>
              <a:t>Incubation period: 2-10 days</a:t>
            </a:r>
          </a:p>
          <a:p>
            <a:pPr lvl="2"/>
            <a:r>
              <a:rPr lang="en-US" dirty="0"/>
              <a:t>Cough, pneumonia, chest pain, fever, chills, myalgia, fatigue, N/V/D, abdominal pain, AMS; </a:t>
            </a:r>
          </a:p>
          <a:p>
            <a:pPr lvl="2"/>
            <a:r>
              <a:rPr lang="en-US" dirty="0"/>
              <a:t>5%-30% of cases die</a:t>
            </a:r>
          </a:p>
          <a:p>
            <a:pPr lvl="3"/>
            <a:r>
              <a:rPr lang="en-US" dirty="0"/>
              <a:t>Higher in nosocomial cases</a:t>
            </a:r>
          </a:p>
          <a:p>
            <a:pPr lvl="2"/>
            <a:endParaRPr lang="en-US" dirty="0"/>
          </a:p>
          <a:p>
            <a:pPr marL="626364" lvl="1" indent="-342900">
              <a:buFont typeface="+mj-lt"/>
              <a:buAutoNum type="arabicPeriod"/>
            </a:pPr>
            <a:r>
              <a:rPr lang="en-US" dirty="0"/>
              <a:t>Pontiac fever</a:t>
            </a:r>
          </a:p>
          <a:p>
            <a:pPr lvl="2"/>
            <a:r>
              <a:rPr lang="en-US" dirty="0"/>
              <a:t>Incubation period: 5-72 hours</a:t>
            </a:r>
          </a:p>
          <a:p>
            <a:pPr lvl="2"/>
            <a:r>
              <a:rPr lang="en-US" dirty="0"/>
              <a:t>flu-like (milder), some with GI symptoms, no pneumonia, no deaths</a:t>
            </a:r>
          </a:p>
          <a:p>
            <a:pPr lvl="2"/>
            <a:r>
              <a:rPr lang="en-US" dirty="0"/>
              <a:t>Hospitalization rarely required</a:t>
            </a:r>
          </a:p>
          <a:p>
            <a:pPr lvl="2"/>
            <a:r>
              <a:rPr lang="en-US" dirty="0"/>
              <a:t>Does not result in death</a:t>
            </a:r>
          </a:p>
          <a:p>
            <a:pPr lvl="3"/>
            <a:r>
              <a:rPr lang="en-US" dirty="0"/>
              <a:t>Complete recovery usually occurs within a week without antibiotics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4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Legionellosis Risk Groups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Increased risk of infection: </a:t>
            </a:r>
          </a:p>
          <a:p>
            <a:pPr lvl="1"/>
            <a:r>
              <a:rPr lang="en-US" dirty="0"/>
              <a:t>Recent travel with an overnight stay outside of the home, including stay in a healthcare facility</a:t>
            </a:r>
          </a:p>
          <a:p>
            <a:pPr lvl="1"/>
            <a:r>
              <a:rPr lang="en-US" dirty="0"/>
              <a:t>Exposure to hot tubs</a:t>
            </a:r>
          </a:p>
          <a:p>
            <a:pPr lvl="1"/>
            <a:r>
              <a:rPr lang="en-US" dirty="0"/>
              <a:t>Recent repairs or maintenance work on domestic plumbing</a:t>
            </a:r>
          </a:p>
          <a:p>
            <a:pPr lvl="1"/>
            <a:r>
              <a:rPr lang="en-US" dirty="0"/>
              <a:t>Renal or hepatic failure, diabetes, chronic lung disease</a:t>
            </a:r>
          </a:p>
          <a:p>
            <a:pPr lvl="1"/>
            <a:r>
              <a:rPr lang="en-US" dirty="0"/>
              <a:t>Systemic malignancy</a:t>
            </a:r>
          </a:p>
          <a:p>
            <a:pPr lvl="1"/>
            <a:r>
              <a:rPr lang="en-US" dirty="0"/>
              <a:t>Immune system disorders</a:t>
            </a:r>
          </a:p>
          <a:p>
            <a:pPr lvl="1"/>
            <a:r>
              <a:rPr lang="en-US" dirty="0"/>
              <a:t>Smoking (current or former)</a:t>
            </a:r>
          </a:p>
          <a:p>
            <a:pPr lvl="1"/>
            <a:r>
              <a:rPr lang="en-US" dirty="0"/>
              <a:t>Age ≥50 years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1893" r="11995" b="-34"/>
          <a:stretch/>
        </p:blipFill>
        <p:spPr>
          <a:xfrm>
            <a:off x="7655668" y="4341237"/>
            <a:ext cx="3227562" cy="221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Laboratory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i="1" dirty="0"/>
              <a:t>Legionella </a:t>
            </a:r>
            <a:r>
              <a:rPr lang="en-US" sz="2800" i="1" dirty="0" err="1"/>
              <a:t>pneumophila</a:t>
            </a:r>
            <a:r>
              <a:rPr lang="en-US" sz="2800" i="1" dirty="0"/>
              <a:t> </a:t>
            </a:r>
            <a:r>
              <a:rPr lang="en-US" sz="2800" dirty="0"/>
              <a:t>serogroup 1 (Lp1) estimated to cause 85% of human cases</a:t>
            </a:r>
          </a:p>
          <a:p>
            <a:endParaRPr lang="en-US" sz="2800" dirty="0"/>
          </a:p>
          <a:p>
            <a:r>
              <a:rPr lang="en-US" sz="2800" dirty="0"/>
              <a:t>Lab confirmation (case criteria) requires one of these:</a:t>
            </a:r>
          </a:p>
          <a:p>
            <a:pPr lvl="1"/>
            <a:r>
              <a:rPr lang="en-US" sz="2400" dirty="0"/>
              <a:t>Culture positive for </a:t>
            </a:r>
            <a:r>
              <a:rPr lang="en-US" sz="2400" u="sng" dirty="0"/>
              <a:t>ANY</a:t>
            </a:r>
            <a:r>
              <a:rPr lang="en-US" sz="2400" dirty="0"/>
              <a:t> </a:t>
            </a:r>
            <a:r>
              <a:rPr lang="en-US" sz="2400" i="1" dirty="0"/>
              <a:t>Legionella</a:t>
            </a:r>
            <a:r>
              <a:rPr lang="en-US" sz="2400" dirty="0"/>
              <a:t> species</a:t>
            </a:r>
          </a:p>
          <a:p>
            <a:pPr lvl="2"/>
            <a:r>
              <a:rPr lang="en-US" sz="2000" dirty="0"/>
              <a:t>Primary method of detecting non-Lp1 cases</a:t>
            </a:r>
          </a:p>
          <a:p>
            <a:pPr lvl="2"/>
            <a:r>
              <a:rPr lang="en-US" sz="2000" dirty="0"/>
              <a:t>Important for outbreaks (link clinical &amp; environmental samples)</a:t>
            </a:r>
          </a:p>
          <a:p>
            <a:pPr lvl="1"/>
            <a:r>
              <a:rPr lang="en-US" sz="2400" dirty="0"/>
              <a:t>Legionella urinary antigen test positive</a:t>
            </a:r>
          </a:p>
          <a:p>
            <a:pPr lvl="2"/>
            <a:r>
              <a:rPr lang="en-US" sz="2000" dirty="0"/>
              <a:t>Detects Lp1*</a:t>
            </a:r>
          </a:p>
          <a:p>
            <a:pPr lvl="2"/>
            <a:r>
              <a:rPr lang="en-US" sz="2000" dirty="0"/>
              <a:t>Most common test type</a:t>
            </a:r>
          </a:p>
          <a:p>
            <a:pPr lvl="1"/>
            <a:r>
              <a:rPr lang="en-US" sz="2400" dirty="0"/>
              <a:t>Seroconversion by a fourfold or greater rise in specific serum antibody to Lp1</a:t>
            </a:r>
          </a:p>
          <a:p>
            <a:pPr lvl="1"/>
            <a:endParaRPr lang="en-US" sz="2400" dirty="0"/>
          </a:p>
          <a:p>
            <a:r>
              <a:rPr lang="en-US" sz="2800" dirty="0"/>
              <a:t>Ask clinical labs not to discard </a:t>
            </a:r>
            <a:r>
              <a:rPr lang="en-US" sz="2800" i="1" dirty="0"/>
              <a:t>Legionella</a:t>
            </a:r>
            <a:r>
              <a:rPr lang="en-US" sz="2800" dirty="0"/>
              <a:t> isolates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307" y="3239310"/>
            <a:ext cx="1361620" cy="13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5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ark Room">
  <a:themeElements>
    <a:clrScheme name="HHS Bright Room">
      <a:dk1>
        <a:srgbClr val="022167"/>
      </a:dk1>
      <a:lt1>
        <a:srgbClr val="FFFFFF"/>
      </a:lt1>
      <a:dk2>
        <a:srgbClr val="000000"/>
      </a:dk2>
      <a:lt2>
        <a:srgbClr val="D1D3D3"/>
      </a:lt2>
      <a:accent1>
        <a:srgbClr val="FFC600"/>
      </a:accent1>
      <a:accent2>
        <a:srgbClr val="AB2328"/>
      </a:accent2>
      <a:accent3>
        <a:srgbClr val="6CC04A"/>
      </a:accent3>
      <a:accent4>
        <a:srgbClr val="6DABE4"/>
      </a:accent4>
      <a:accent5>
        <a:srgbClr val="B47E00"/>
      </a:accent5>
      <a:accent6>
        <a:srgbClr val="FF8300"/>
      </a:accent6>
      <a:hlink>
        <a:srgbClr val="00B3E3"/>
      </a:hlink>
      <a:folHlink>
        <a:srgbClr val="7D868C"/>
      </a:folHlink>
    </a:clrScheme>
    <a:fontScheme name="Rockwell+Verdana">
      <a:majorFont>
        <a:latin typeface="Rockwel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External-Presentation-4x3.potx [Read-Only]" id="{8D0BDEC6-7890-4C83-98CB-E2988E8E483F}" vid="{4CC929FB-27BE-467A-9646-7BDD7D6EF18E}"/>
    </a:ext>
  </a:extLst>
</a:theme>
</file>

<file path=ppt/theme/theme2.xml><?xml version="1.0" encoding="utf-8"?>
<a:theme xmlns:a="http://schemas.openxmlformats.org/drawingml/2006/main" name="Bright Room">
  <a:themeElements>
    <a:clrScheme name="HHS Bright Room">
      <a:dk1>
        <a:srgbClr val="022167"/>
      </a:dk1>
      <a:lt1>
        <a:srgbClr val="FFFFFF"/>
      </a:lt1>
      <a:dk2>
        <a:srgbClr val="000000"/>
      </a:dk2>
      <a:lt2>
        <a:srgbClr val="D1D3D3"/>
      </a:lt2>
      <a:accent1>
        <a:srgbClr val="FFC600"/>
      </a:accent1>
      <a:accent2>
        <a:srgbClr val="AB2328"/>
      </a:accent2>
      <a:accent3>
        <a:srgbClr val="6CC04A"/>
      </a:accent3>
      <a:accent4>
        <a:srgbClr val="6DABE4"/>
      </a:accent4>
      <a:accent5>
        <a:srgbClr val="B47E00"/>
      </a:accent5>
      <a:accent6>
        <a:srgbClr val="FF8300"/>
      </a:accent6>
      <a:hlink>
        <a:srgbClr val="00B3E3"/>
      </a:hlink>
      <a:folHlink>
        <a:srgbClr val="7D868C"/>
      </a:folHlink>
    </a:clrScheme>
    <a:fontScheme name="Rockwell+Verdana">
      <a:majorFont>
        <a:latin typeface="Rockwel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-External-Presentation-4x3.potx [Read-Only]" id="{8D0BDEC6-7890-4C83-98CB-E2988E8E483F}" vid="{B2DF610F-70BB-4261-8A96-B7EFDE04F00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DSHS-External-Presentation-4x3</Template>
  <TotalTime>1148</TotalTime>
  <Words>1531</Words>
  <Application>Microsoft Office PowerPoint</Application>
  <PresentationFormat>Widescreen</PresentationFormat>
  <Paragraphs>268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Rockwell</vt:lpstr>
      <vt:lpstr>Verdana</vt:lpstr>
      <vt:lpstr>Dark Room</vt:lpstr>
      <vt:lpstr>Bright Room</vt:lpstr>
      <vt:lpstr>Legionellosis: Overview, Texas Trends and a Large Healthcare Facility Outbreak in HSR 6/5S </vt:lpstr>
      <vt:lpstr>Topics</vt:lpstr>
      <vt:lpstr>Legionellosis Overview</vt:lpstr>
      <vt:lpstr>Legionella Ecology</vt:lpstr>
      <vt:lpstr>Infection and Prevention</vt:lpstr>
      <vt:lpstr>Sources of Aerosolized Legionella</vt:lpstr>
      <vt:lpstr>Legionellosis Disease</vt:lpstr>
      <vt:lpstr>Legionellosis Risk Groups </vt:lpstr>
      <vt:lpstr>Clinical Laboratory Testing</vt:lpstr>
      <vt:lpstr>Legionellosis Case Definition/Classification</vt:lpstr>
      <vt:lpstr>Definitions</vt:lpstr>
      <vt:lpstr>Resources</vt:lpstr>
      <vt:lpstr>Texas Legionellosis Data Analysis</vt:lpstr>
      <vt:lpstr>Trend of Legionellosis in Texas from 2004–2017*</vt:lpstr>
      <vt:lpstr>Data Analysis for Reported Texas Legionellosis Cases, 2004–2017*</vt:lpstr>
      <vt:lpstr>Data Analysis for Reported Texas Legionellosis Cases, 2004–2017*</vt:lpstr>
      <vt:lpstr>Data Analysis for Reported Texas Legionellosis Cases, 2004–2017*</vt:lpstr>
      <vt:lpstr>Data Analysis for Reported Texas Legionellosis Cases, 2004–2017*</vt:lpstr>
      <vt:lpstr>Legionellosis-Associated Reported Deaths in Texas, 2004–2017*</vt:lpstr>
      <vt:lpstr>Reported Legionellosis Outbreaks in Texas, 2014–2017*</vt:lpstr>
      <vt:lpstr>Reported Legionellosis Outbreaks in Texas, 2014–2017*</vt:lpstr>
      <vt:lpstr>Large Healthcare Facility Outbreak in HSR 6/5S: A DSHS-Austin Perspective </vt:lpstr>
      <vt:lpstr>Case Counts</vt:lpstr>
      <vt:lpstr>Environmental Sampling and Assessment</vt:lpstr>
      <vt:lpstr>General Itinerary- April 2017 </vt:lpstr>
      <vt:lpstr>Environmental Assessment and Sampling</vt:lpstr>
      <vt:lpstr>Environmental Assessment and Sampling</vt:lpstr>
      <vt:lpstr>Takeaways from the Experience</vt:lpstr>
      <vt:lpstr>Questions???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Ledbetter,Johnathan (DSHS)</dc:creator>
  <cp:lastModifiedBy>Pinter,Henry J (DSHS)</cp:lastModifiedBy>
  <cp:revision>54</cp:revision>
  <cp:lastPrinted>2017-09-29T20:51:32Z</cp:lastPrinted>
  <dcterms:created xsi:type="dcterms:W3CDTF">2017-09-12T18:45:39Z</dcterms:created>
  <dcterms:modified xsi:type="dcterms:W3CDTF">2023-04-14T20:39:20Z</dcterms:modified>
</cp:coreProperties>
</file>