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80" r:id="rId5"/>
  </p:sldMasterIdLst>
  <p:notesMasterIdLst>
    <p:notesMasterId r:id="rId67"/>
  </p:notesMasterIdLst>
  <p:handoutMasterIdLst>
    <p:handoutMasterId r:id="rId68"/>
  </p:handoutMasterIdLst>
  <p:sldIdLst>
    <p:sldId id="333" r:id="rId6"/>
    <p:sldId id="332" r:id="rId7"/>
    <p:sldId id="302" r:id="rId8"/>
    <p:sldId id="331" r:id="rId9"/>
    <p:sldId id="367" r:id="rId10"/>
    <p:sldId id="879" r:id="rId11"/>
    <p:sldId id="368" r:id="rId12"/>
    <p:sldId id="370" r:id="rId13"/>
    <p:sldId id="263" r:id="rId14"/>
    <p:sldId id="801" r:id="rId15"/>
    <p:sldId id="802" r:id="rId16"/>
    <p:sldId id="803" r:id="rId17"/>
    <p:sldId id="804" r:id="rId18"/>
    <p:sldId id="807" r:id="rId19"/>
    <p:sldId id="805" r:id="rId20"/>
    <p:sldId id="808" r:id="rId21"/>
    <p:sldId id="809" r:id="rId22"/>
    <p:sldId id="806" r:id="rId23"/>
    <p:sldId id="810" r:id="rId24"/>
    <p:sldId id="811" r:id="rId25"/>
    <p:sldId id="812" r:id="rId26"/>
    <p:sldId id="813" r:id="rId27"/>
    <p:sldId id="834" r:id="rId28"/>
    <p:sldId id="835" r:id="rId29"/>
    <p:sldId id="836" r:id="rId30"/>
    <p:sldId id="837" r:id="rId31"/>
    <p:sldId id="839" r:id="rId32"/>
    <p:sldId id="840" r:id="rId33"/>
    <p:sldId id="841" r:id="rId34"/>
    <p:sldId id="842" r:id="rId35"/>
    <p:sldId id="843" r:id="rId36"/>
    <p:sldId id="844" r:id="rId37"/>
    <p:sldId id="845" r:id="rId38"/>
    <p:sldId id="846" r:id="rId39"/>
    <p:sldId id="847" r:id="rId40"/>
    <p:sldId id="856" r:id="rId41"/>
    <p:sldId id="855" r:id="rId42"/>
    <p:sldId id="316" r:id="rId43"/>
    <p:sldId id="279" r:id="rId44"/>
    <p:sldId id="280" r:id="rId45"/>
    <p:sldId id="872" r:id="rId46"/>
    <p:sldId id="286" r:id="rId47"/>
    <p:sldId id="287" r:id="rId48"/>
    <p:sldId id="309" r:id="rId49"/>
    <p:sldId id="315" r:id="rId50"/>
    <p:sldId id="300" r:id="rId51"/>
    <p:sldId id="862" r:id="rId52"/>
    <p:sldId id="369" r:id="rId53"/>
    <p:sldId id="875" r:id="rId54"/>
    <p:sldId id="876" r:id="rId55"/>
    <p:sldId id="877" r:id="rId56"/>
    <p:sldId id="878" r:id="rId57"/>
    <p:sldId id="852" r:id="rId58"/>
    <p:sldId id="338" r:id="rId59"/>
    <p:sldId id="858" r:id="rId60"/>
    <p:sldId id="859" r:id="rId61"/>
    <p:sldId id="873" r:id="rId62"/>
    <p:sldId id="853" r:id="rId63"/>
    <p:sldId id="851" r:id="rId64"/>
    <p:sldId id="861" r:id="rId65"/>
    <p:sldId id="874" r:id="rId66"/>
  </p:sldIdLst>
  <p:sldSz cx="12192000" cy="6858000"/>
  <p:notesSz cx="6858000" cy="9144000"/>
  <p:defaultTex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30zZ7yj/0/3Ya0CD1vdXQ==" hashData="Y43ZRoWioo3xh6gPVCry6EBxEnjvX27Wk9/ATsRFR+6uxWLPZzNa/zQp69U5OloTM7pJRfsqy5ugf+6uC0c76g=="/>
  <p:extLst>
    <p:ext uri="{521415D9-36F7-43E2-AB2F-B90AF26B5E84}">
      <p14:sectionLst xmlns:p14="http://schemas.microsoft.com/office/powerpoint/2010/main">
        <p14:section name="Introduction" id="{6B1FAC38-8EF8-4BC5-9115-D172FB831257}">
          <p14:sldIdLst>
            <p14:sldId id="333"/>
            <p14:sldId id="332"/>
            <p14:sldId id="302"/>
          </p14:sldIdLst>
        </p14:section>
        <p14:section name="What do we know about Safe Infant Sleep?" id="{D8AEFCD9-F6BC-42F2-91C3-2F389156F68E}">
          <p14:sldIdLst>
            <p14:sldId id="331"/>
            <p14:sldId id="367"/>
            <p14:sldId id="879"/>
            <p14:sldId id="368"/>
            <p14:sldId id="370"/>
            <p14:sldId id="263"/>
            <p14:sldId id="801"/>
            <p14:sldId id="802"/>
            <p14:sldId id="803"/>
            <p14:sldId id="804"/>
            <p14:sldId id="807"/>
            <p14:sldId id="805"/>
            <p14:sldId id="808"/>
            <p14:sldId id="809"/>
            <p14:sldId id="806"/>
            <p14:sldId id="810"/>
            <p14:sldId id="811"/>
            <p14:sldId id="812"/>
            <p14:sldId id="813"/>
            <p14:sldId id="834"/>
            <p14:sldId id="835"/>
            <p14:sldId id="836"/>
            <p14:sldId id="837"/>
            <p14:sldId id="839"/>
            <p14:sldId id="840"/>
            <p14:sldId id="841"/>
            <p14:sldId id="842"/>
            <p14:sldId id="843"/>
            <p14:sldId id="844"/>
            <p14:sldId id="845"/>
            <p14:sldId id="846"/>
            <p14:sldId id="847"/>
            <p14:sldId id="856"/>
            <p14:sldId id="855"/>
            <p14:sldId id="316"/>
            <p14:sldId id="279"/>
            <p14:sldId id="280"/>
            <p14:sldId id="872"/>
            <p14:sldId id="286"/>
            <p14:sldId id="287"/>
            <p14:sldId id="309"/>
            <p14:sldId id="315"/>
            <p14:sldId id="300"/>
            <p14:sldId id="862"/>
            <p14:sldId id="369"/>
            <p14:sldId id="875"/>
            <p14:sldId id="876"/>
            <p14:sldId id="877"/>
            <p14:sldId id="878"/>
          </p14:sldIdLst>
        </p14:section>
        <p14:section name="How can we use all the recommendations?" id="{B9D5220C-43DE-494A-9B0E-739C633C6550}">
          <p14:sldIdLst>
            <p14:sldId id="852"/>
            <p14:sldId id="338"/>
            <p14:sldId id="858"/>
            <p14:sldId id="859"/>
            <p14:sldId id="873"/>
            <p14:sldId id="853"/>
            <p14:sldId id="851"/>
          </p14:sldIdLst>
        </p14:section>
        <p14:section name="Closing" id="{736FA9B6-B184-4399-9CDD-A5DCDF8132E3}">
          <p14:sldIdLst>
            <p14:sldId id="861"/>
            <p14:sldId id="8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FF9317-A3BF-E614-3A2D-F5B651D84CA9}" name="Legnon,Andrea (DSHS)" initials="L(" userId="S::andrea.legnon@dshs.texas.gov::9b8b0582-ebba-408f-bb85-4c641abb6983" providerId="AD"/>
  <p188:author id="{B606812F-01E3-1E10-BFCA-1B6584163647}" name="Hendrix,Veronica (DSHS)" initials="H(" userId="S::veronica.hendrix1@dshs.texas.gov::a5462a6d-5cdb-4da9-8a65-fe0fb0dc233e" providerId="AD"/>
  <p188:author id="{A3F1A539-A4C7-FEB1-B9D9-3F81671D7273}" name="Sieswerda,Stephanie (DSHS)" initials="S(" userId="S::Stephanie.Sieswerda@dshs.texas.gov::9e668dd2-89af-4ee9-a813-297f07b12de8" providerId="AD"/>
  <p188:author id="{A951A051-1D5C-3735-0CAE-05CF495EBA9C}" name="Hendrix,Veronica (DSHS)" initials="H(" userId="S::Veronica.Hendrix1@dshs.texas.gov::a5462a6d-5cdb-4da9-8a65-fe0fb0dc233e" providerId="AD"/>
  <p188:author id="{7BD5F952-175C-99B7-549F-6C1988D78A76}" name="Cenac,Lauren (DSHS)" initials="C(" userId="S::lauren.cenac@dshs.texas.gov::61d13be2-6fd3-46c2-b03f-d7c3561dc509" providerId="AD"/>
  <p188:author id="{5458375D-D870-6C02-4D64-CA605DEC492A}" name="Cenac,Lauren (DSHS)" initials="C(" userId="S::Lauren.Cenac@dshs.texas.gov::61d13be2-6fd3-46c2-b03f-d7c3561dc509" providerId="AD"/>
  <p188:author id="{4E74B664-4AB6-A930-6B38-A6D487EA6E10}" name="Scott,Shannon  (DSHS)" initials="S(" userId="S::shannon.scott2@dshs.texas.gov::15a8b867-f237-4341-b91d-2afb8e3fc1b5" providerId="AD"/>
  <p188:author id="{697F7274-F2A3-4190-E0DD-599EE5870E07}" name="Stagg,Julie (DSHS)" initials="S(" userId="S::Julie.Stagg@dshs.texas.gov::fea59d06-875e-4908-b6a3-66de39ea2919" providerId="AD"/>
  <p188:author id="{3E8E8874-2E2B-3F43-1A65-6104AE76DA9E}" name="Rumancik,Robin  (DSHS)" initials="R(" userId="S::robin.rumancik@dshs.texas.gov::4282332e-54f9-43cf-862f-1eda3560bd29" providerId="AD"/>
  <p188:author id="{9540A1BA-8EEC-C481-9E29-C9D83EB50976}" name="Rodriguez,Yahaira (DSHS)" initials="R(" userId="S::yahaira.rodriguez@dshs.texas.gov::f71c12b7-3923-4f2f-af66-198baaa784ed" providerId="AD"/>
  <p188:author id="{9EF77FBB-2610-DC00-ED17-10798B9F7214}" name="Scott,Shannon  (DSHS)" initials="S(" userId="S::Shannon.Scott2@dshs.texas.gov::15a8b867-f237-4341-b91d-2afb8e3fc1b5" providerId="AD"/>
  <p188:author id="{224BD0D9-5A04-75F4-5ED6-2B4A6B97FB41}" name="Sieswerda,Stephanie (DSHS)" initials="S(" userId="S::stephanie.sieswerda@dshs.texas.gov::9e668dd2-89af-4ee9-a813-297f07b12de8" providerId="AD"/>
  <p188:author id="{23C0D6EA-7FF9-92F7-9324-1D192317FE22}" name="Outreach Strategists 5" initials="OS5" userId="S::usergroup5@outreachstrategists.onmicrosoft.com::c10b64d5-ec78-4f4c-ba08-d01f983cd1c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008E8C"/>
    <a:srgbClr val="006668"/>
    <a:srgbClr val="5696D4"/>
    <a:srgbClr val="01A59C"/>
    <a:srgbClr val="4277B3"/>
    <a:srgbClr val="8DC3EB"/>
    <a:srgbClr val="ECECEC"/>
    <a:srgbClr val="39D0C3"/>
    <a:srgbClr val="57AB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A8E372-7765-927A-64B6-0FC22DF40168}" v="3" dt="2024-01-29T14:52:46.377"/>
    <p1510:client id="{AC3BA416-4580-26D6-817C-BACEDA6C1ED2}" v="1" dt="2024-01-29T17:53:38.7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81"/>
    <p:restoredTop sz="67043"/>
  </p:normalViewPr>
  <p:slideViewPr>
    <p:cSldViewPr snapToGrid="0">
      <p:cViewPr varScale="1">
        <p:scale>
          <a:sx n="73" d="100"/>
          <a:sy n="73" d="100"/>
        </p:scale>
        <p:origin x="2244"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66A9E6-C5E0-44E5-A894-DBFB3D89D43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700545E-3AB4-4DC5-BF5B-A7D7687E9D9A}">
      <dgm:prSet custT="1"/>
      <dgm:spPr/>
      <dgm:t>
        <a:bodyPr/>
        <a:lstStyle/>
        <a:p>
          <a:pPr rtl="0"/>
          <a:r>
            <a:rPr lang="es-ES_tradnl" sz="2800" b="1" noProof="0" dirty="0">
              <a:solidFill>
                <a:schemeClr val="tx1"/>
              </a:solidFill>
              <a:latin typeface="Calibri"/>
              <a:cs typeface="Calibri"/>
            </a:rPr>
            <a:t>Cuestionario de Mito vs. Realidad</a:t>
          </a:r>
        </a:p>
      </dgm:t>
    </dgm:pt>
    <dgm:pt modelId="{95AB89BF-6E70-4097-BB25-2178D2AB9381}" type="parTrans" cxnId="{C2818ADD-287D-460B-A581-267078B42458}">
      <dgm:prSet/>
      <dgm:spPr/>
      <dgm:t>
        <a:bodyPr/>
        <a:lstStyle/>
        <a:p>
          <a:endParaRPr lang="en-US"/>
        </a:p>
      </dgm:t>
    </dgm:pt>
    <dgm:pt modelId="{A1D671AE-6565-41A5-A709-2ED536327DB3}" type="sibTrans" cxnId="{C2818ADD-287D-460B-A581-267078B42458}">
      <dgm:prSet/>
      <dgm:spPr/>
      <dgm:t>
        <a:bodyPr/>
        <a:lstStyle/>
        <a:p>
          <a:endParaRPr lang="en-US"/>
        </a:p>
      </dgm:t>
    </dgm:pt>
    <dgm:pt modelId="{59AAB3BE-99F4-452E-9C7D-E735F465D1C4}">
      <dgm:prSet custT="1"/>
      <dgm:spPr/>
      <dgm:t>
        <a:bodyPr/>
        <a:lstStyle/>
        <a:p>
          <a:r>
            <a:rPr lang="es-ES_tradnl" sz="2800" b="1" noProof="0" dirty="0">
              <a:solidFill>
                <a:schemeClr val="tx1"/>
              </a:solidFill>
            </a:rPr>
            <a:t>Compruebe su conocimiento</a:t>
          </a:r>
        </a:p>
      </dgm:t>
    </dgm:pt>
    <dgm:pt modelId="{1825BCD4-D733-4794-9609-E2FD39974FF4}" type="parTrans" cxnId="{54D6929A-2C56-42BB-916C-4606606A71E5}">
      <dgm:prSet/>
      <dgm:spPr/>
      <dgm:t>
        <a:bodyPr/>
        <a:lstStyle/>
        <a:p>
          <a:endParaRPr lang="en-US"/>
        </a:p>
      </dgm:t>
    </dgm:pt>
    <dgm:pt modelId="{ABCF0A1F-3CB8-4C79-8F9F-1977B89A626E}" type="sibTrans" cxnId="{54D6929A-2C56-42BB-916C-4606606A71E5}">
      <dgm:prSet/>
      <dgm:spPr/>
      <dgm:t>
        <a:bodyPr/>
        <a:lstStyle/>
        <a:p>
          <a:endParaRPr lang="en-US"/>
        </a:p>
      </dgm:t>
    </dgm:pt>
    <dgm:pt modelId="{163EAF57-EB95-4866-A60A-8984C961931C}">
      <dgm:prSet custT="1"/>
      <dgm:spPr/>
      <dgm:t>
        <a:bodyPr/>
        <a:lstStyle/>
        <a:p>
          <a:r>
            <a:rPr lang="es-ES_tradnl" sz="2800" b="1" noProof="0" dirty="0">
              <a:solidFill>
                <a:schemeClr val="tx1"/>
              </a:solidFill>
            </a:rPr>
            <a:t>Descubra lo que no sabemos</a:t>
          </a:r>
        </a:p>
      </dgm:t>
    </dgm:pt>
    <dgm:pt modelId="{AB8097FA-72EA-40D1-AD94-D4323912543E}" type="parTrans" cxnId="{85735185-5218-40E4-9F99-5D134BB0BCF6}">
      <dgm:prSet/>
      <dgm:spPr/>
      <dgm:t>
        <a:bodyPr/>
        <a:lstStyle/>
        <a:p>
          <a:endParaRPr lang="en-US"/>
        </a:p>
      </dgm:t>
    </dgm:pt>
    <dgm:pt modelId="{9052FF95-D045-41FB-8F11-6B4B285B9097}" type="sibTrans" cxnId="{85735185-5218-40E4-9F99-5D134BB0BCF6}">
      <dgm:prSet/>
      <dgm:spPr/>
      <dgm:t>
        <a:bodyPr/>
        <a:lstStyle/>
        <a:p>
          <a:endParaRPr lang="en-US"/>
        </a:p>
      </dgm:t>
    </dgm:pt>
    <dgm:pt modelId="{40FF46CB-8C84-494D-B223-027AD13C40BB}" type="pres">
      <dgm:prSet presAssocID="{3E66A9E6-C5E0-44E5-A894-DBFB3D89D430}" presName="root" presStyleCnt="0">
        <dgm:presLayoutVars>
          <dgm:dir/>
          <dgm:resizeHandles val="exact"/>
        </dgm:presLayoutVars>
      </dgm:prSet>
      <dgm:spPr/>
    </dgm:pt>
    <dgm:pt modelId="{981DD9AB-4DAA-4F95-B993-BE0790A37489}" type="pres">
      <dgm:prSet presAssocID="{E700545E-3AB4-4DC5-BF5B-A7D7687E9D9A}" presName="compNode" presStyleCnt="0"/>
      <dgm:spPr/>
    </dgm:pt>
    <dgm:pt modelId="{9E688E14-FDE9-455A-8C28-78B41D5494F5}" type="pres">
      <dgm:prSet presAssocID="{E700545E-3AB4-4DC5-BF5B-A7D7687E9D9A}" presName="bgRect" presStyleLbl="bgShp" presStyleIdx="0" presStyleCnt="3"/>
      <dgm:spPr/>
    </dgm:pt>
    <dgm:pt modelId="{882DAE1D-CEAF-40DF-8493-039C07723048}" type="pres">
      <dgm:prSet presAssocID="{E700545E-3AB4-4DC5-BF5B-A7D7687E9D9A}" presName="iconRect" presStyleLbl="node1" presStyleIdx="0" presStyleCnt="3"/>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E978339C-7C08-4E2F-9A89-64D8F79F25CF}" type="pres">
      <dgm:prSet presAssocID="{E700545E-3AB4-4DC5-BF5B-A7D7687E9D9A}" presName="spaceRect" presStyleCnt="0"/>
      <dgm:spPr/>
    </dgm:pt>
    <dgm:pt modelId="{3234FF72-33E5-46B8-AFA2-2B224DAA8279}" type="pres">
      <dgm:prSet presAssocID="{E700545E-3AB4-4DC5-BF5B-A7D7687E9D9A}" presName="parTx" presStyleLbl="revTx" presStyleIdx="0" presStyleCnt="3">
        <dgm:presLayoutVars>
          <dgm:chMax val="0"/>
          <dgm:chPref val="0"/>
        </dgm:presLayoutVars>
      </dgm:prSet>
      <dgm:spPr/>
    </dgm:pt>
    <dgm:pt modelId="{DFA0A52E-3702-42F2-96AC-2272A949EFE7}" type="pres">
      <dgm:prSet presAssocID="{A1D671AE-6565-41A5-A709-2ED536327DB3}" presName="sibTrans" presStyleCnt="0"/>
      <dgm:spPr/>
    </dgm:pt>
    <dgm:pt modelId="{E2C3F43F-3C3B-4DF5-BF6F-816C115ED74D}" type="pres">
      <dgm:prSet presAssocID="{59AAB3BE-99F4-452E-9C7D-E735F465D1C4}" presName="compNode" presStyleCnt="0"/>
      <dgm:spPr/>
    </dgm:pt>
    <dgm:pt modelId="{76F221A6-5D44-47FD-BDC2-70019B3119DC}" type="pres">
      <dgm:prSet presAssocID="{59AAB3BE-99F4-452E-9C7D-E735F465D1C4}" presName="bgRect" presStyleLbl="bgShp" presStyleIdx="1" presStyleCnt="3" custLinFactNeighborX="-23405" custLinFactNeighborY="1376"/>
      <dgm:spPr/>
    </dgm:pt>
    <dgm:pt modelId="{AD169620-A4FB-4085-A6D9-6BC8967BD96C}" type="pres">
      <dgm:prSet presAssocID="{59AAB3BE-99F4-452E-9C7D-E735F465D1C4}" presName="iconRect" presStyleLbl="node1" presStyleIdx="1" presStyleCnt="3"/>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C27D65AC-40BD-4853-AE02-A61B7BCB0AD1}" type="pres">
      <dgm:prSet presAssocID="{59AAB3BE-99F4-452E-9C7D-E735F465D1C4}" presName="spaceRect" presStyleCnt="0"/>
      <dgm:spPr/>
    </dgm:pt>
    <dgm:pt modelId="{78C3267E-CB65-4206-B170-4DAA54326925}" type="pres">
      <dgm:prSet presAssocID="{59AAB3BE-99F4-452E-9C7D-E735F465D1C4}" presName="parTx" presStyleLbl="revTx" presStyleIdx="1" presStyleCnt="3">
        <dgm:presLayoutVars>
          <dgm:chMax val="0"/>
          <dgm:chPref val="0"/>
        </dgm:presLayoutVars>
      </dgm:prSet>
      <dgm:spPr/>
    </dgm:pt>
    <dgm:pt modelId="{8740BFC0-EAF8-42C6-B684-5CE3169C532C}" type="pres">
      <dgm:prSet presAssocID="{ABCF0A1F-3CB8-4C79-8F9F-1977B89A626E}" presName="sibTrans" presStyleCnt="0"/>
      <dgm:spPr/>
    </dgm:pt>
    <dgm:pt modelId="{8D3AA091-15D2-412D-B1E5-D88A2509D812}" type="pres">
      <dgm:prSet presAssocID="{163EAF57-EB95-4866-A60A-8984C961931C}" presName="compNode" presStyleCnt="0"/>
      <dgm:spPr/>
    </dgm:pt>
    <dgm:pt modelId="{928B4ABC-0706-4BB9-A935-CC8B85C40D38}" type="pres">
      <dgm:prSet presAssocID="{163EAF57-EB95-4866-A60A-8984C961931C}" presName="bgRect" presStyleLbl="bgShp" presStyleIdx="2" presStyleCnt="3" custLinFactNeighborX="-12253" custLinFactNeighborY="2610"/>
      <dgm:spPr/>
    </dgm:pt>
    <dgm:pt modelId="{FF7CDD49-5EE5-4C22-AF48-883EF574CA70}" type="pres">
      <dgm:prSet presAssocID="{163EAF57-EB95-4866-A60A-8984C961931C}" presName="iconRect" presStyleLbl="node1" presStyleIdx="2" presStyleCnt="3"/>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716486FF-56C3-4FB8-8F81-2B2B326C070C}" type="pres">
      <dgm:prSet presAssocID="{163EAF57-EB95-4866-A60A-8984C961931C}" presName="spaceRect" presStyleCnt="0"/>
      <dgm:spPr/>
    </dgm:pt>
    <dgm:pt modelId="{3430AFB9-683F-4C08-BEB4-BB54946C7C70}" type="pres">
      <dgm:prSet presAssocID="{163EAF57-EB95-4866-A60A-8984C961931C}" presName="parTx" presStyleLbl="revTx" presStyleIdx="2" presStyleCnt="3">
        <dgm:presLayoutVars>
          <dgm:chMax val="0"/>
          <dgm:chPref val="0"/>
        </dgm:presLayoutVars>
      </dgm:prSet>
      <dgm:spPr/>
    </dgm:pt>
  </dgm:ptLst>
  <dgm:cxnLst>
    <dgm:cxn modelId="{FE3D8413-600F-41C4-A95C-F3B0A24B855B}" type="presOf" srcId="{3E66A9E6-C5E0-44E5-A894-DBFB3D89D430}" destId="{40FF46CB-8C84-494D-B223-027AD13C40BB}" srcOrd="0" destOrd="0" presId="urn:microsoft.com/office/officeart/2018/2/layout/IconVerticalSolidList"/>
    <dgm:cxn modelId="{85735185-5218-40E4-9F99-5D134BB0BCF6}" srcId="{3E66A9E6-C5E0-44E5-A894-DBFB3D89D430}" destId="{163EAF57-EB95-4866-A60A-8984C961931C}" srcOrd="2" destOrd="0" parTransId="{AB8097FA-72EA-40D1-AD94-D4323912543E}" sibTransId="{9052FF95-D045-41FB-8F11-6B4B285B9097}"/>
    <dgm:cxn modelId="{54D6929A-2C56-42BB-916C-4606606A71E5}" srcId="{3E66A9E6-C5E0-44E5-A894-DBFB3D89D430}" destId="{59AAB3BE-99F4-452E-9C7D-E735F465D1C4}" srcOrd="1" destOrd="0" parTransId="{1825BCD4-D733-4794-9609-E2FD39974FF4}" sibTransId="{ABCF0A1F-3CB8-4C79-8F9F-1977B89A626E}"/>
    <dgm:cxn modelId="{17094CC3-C538-413D-B3DF-ED1D76C126F7}" type="presOf" srcId="{59AAB3BE-99F4-452E-9C7D-E735F465D1C4}" destId="{78C3267E-CB65-4206-B170-4DAA54326925}" srcOrd="0" destOrd="0" presId="urn:microsoft.com/office/officeart/2018/2/layout/IconVerticalSolidList"/>
    <dgm:cxn modelId="{A41515D0-33D0-4543-9CF2-A0B64D17F5B6}" type="presOf" srcId="{E700545E-3AB4-4DC5-BF5B-A7D7687E9D9A}" destId="{3234FF72-33E5-46B8-AFA2-2B224DAA8279}" srcOrd="0" destOrd="0" presId="urn:microsoft.com/office/officeart/2018/2/layout/IconVerticalSolidList"/>
    <dgm:cxn modelId="{C2818ADD-287D-460B-A581-267078B42458}" srcId="{3E66A9E6-C5E0-44E5-A894-DBFB3D89D430}" destId="{E700545E-3AB4-4DC5-BF5B-A7D7687E9D9A}" srcOrd="0" destOrd="0" parTransId="{95AB89BF-6E70-4097-BB25-2178D2AB9381}" sibTransId="{A1D671AE-6565-41A5-A709-2ED536327DB3}"/>
    <dgm:cxn modelId="{CD082BFA-697C-40CF-8C7B-1647875FE8DD}" type="presOf" srcId="{163EAF57-EB95-4866-A60A-8984C961931C}" destId="{3430AFB9-683F-4C08-BEB4-BB54946C7C70}" srcOrd="0" destOrd="0" presId="urn:microsoft.com/office/officeart/2018/2/layout/IconVerticalSolidList"/>
    <dgm:cxn modelId="{80C0C696-C7CB-4AC1-A1C2-0BC1E418455C}" type="presParOf" srcId="{40FF46CB-8C84-494D-B223-027AD13C40BB}" destId="{981DD9AB-4DAA-4F95-B993-BE0790A37489}" srcOrd="0" destOrd="0" presId="urn:microsoft.com/office/officeart/2018/2/layout/IconVerticalSolidList"/>
    <dgm:cxn modelId="{DCD36CB0-EFA4-427C-8D93-20FF10A4AE04}" type="presParOf" srcId="{981DD9AB-4DAA-4F95-B993-BE0790A37489}" destId="{9E688E14-FDE9-455A-8C28-78B41D5494F5}" srcOrd="0" destOrd="0" presId="urn:microsoft.com/office/officeart/2018/2/layout/IconVerticalSolidList"/>
    <dgm:cxn modelId="{0B88A769-32A0-4A2A-AE7C-406543CF95C8}" type="presParOf" srcId="{981DD9AB-4DAA-4F95-B993-BE0790A37489}" destId="{882DAE1D-CEAF-40DF-8493-039C07723048}" srcOrd="1" destOrd="0" presId="urn:microsoft.com/office/officeart/2018/2/layout/IconVerticalSolidList"/>
    <dgm:cxn modelId="{A8C714DC-4041-468E-A6AF-C46EBC575C80}" type="presParOf" srcId="{981DD9AB-4DAA-4F95-B993-BE0790A37489}" destId="{E978339C-7C08-4E2F-9A89-64D8F79F25CF}" srcOrd="2" destOrd="0" presId="urn:microsoft.com/office/officeart/2018/2/layout/IconVerticalSolidList"/>
    <dgm:cxn modelId="{BCAD2D5F-D1C7-4A93-99A6-5E2127E854CC}" type="presParOf" srcId="{981DD9AB-4DAA-4F95-B993-BE0790A37489}" destId="{3234FF72-33E5-46B8-AFA2-2B224DAA8279}" srcOrd="3" destOrd="0" presId="urn:microsoft.com/office/officeart/2018/2/layout/IconVerticalSolidList"/>
    <dgm:cxn modelId="{CC0E1B11-BCF0-4AE7-AFF2-DDA6465BB82B}" type="presParOf" srcId="{40FF46CB-8C84-494D-B223-027AD13C40BB}" destId="{DFA0A52E-3702-42F2-96AC-2272A949EFE7}" srcOrd="1" destOrd="0" presId="urn:microsoft.com/office/officeart/2018/2/layout/IconVerticalSolidList"/>
    <dgm:cxn modelId="{3B0CFB18-E447-4D05-B0E4-BB6845769544}" type="presParOf" srcId="{40FF46CB-8C84-494D-B223-027AD13C40BB}" destId="{E2C3F43F-3C3B-4DF5-BF6F-816C115ED74D}" srcOrd="2" destOrd="0" presId="urn:microsoft.com/office/officeart/2018/2/layout/IconVerticalSolidList"/>
    <dgm:cxn modelId="{00D98C90-DCB4-45C4-A2C8-39C9B5D28748}" type="presParOf" srcId="{E2C3F43F-3C3B-4DF5-BF6F-816C115ED74D}" destId="{76F221A6-5D44-47FD-BDC2-70019B3119DC}" srcOrd="0" destOrd="0" presId="urn:microsoft.com/office/officeart/2018/2/layout/IconVerticalSolidList"/>
    <dgm:cxn modelId="{B46C9555-9B14-4A8C-80DC-66D9AAA4B396}" type="presParOf" srcId="{E2C3F43F-3C3B-4DF5-BF6F-816C115ED74D}" destId="{AD169620-A4FB-4085-A6D9-6BC8967BD96C}" srcOrd="1" destOrd="0" presId="urn:microsoft.com/office/officeart/2018/2/layout/IconVerticalSolidList"/>
    <dgm:cxn modelId="{62A17A1A-CDDA-403C-BD15-1431837ECE1A}" type="presParOf" srcId="{E2C3F43F-3C3B-4DF5-BF6F-816C115ED74D}" destId="{C27D65AC-40BD-4853-AE02-A61B7BCB0AD1}" srcOrd="2" destOrd="0" presId="urn:microsoft.com/office/officeart/2018/2/layout/IconVerticalSolidList"/>
    <dgm:cxn modelId="{9B8D3E12-72A4-40AF-BCA4-BDF35AA87C6A}" type="presParOf" srcId="{E2C3F43F-3C3B-4DF5-BF6F-816C115ED74D}" destId="{78C3267E-CB65-4206-B170-4DAA54326925}" srcOrd="3" destOrd="0" presId="urn:microsoft.com/office/officeart/2018/2/layout/IconVerticalSolidList"/>
    <dgm:cxn modelId="{FAD888B2-9D01-4A7E-8C85-BE8CA1E45975}" type="presParOf" srcId="{40FF46CB-8C84-494D-B223-027AD13C40BB}" destId="{8740BFC0-EAF8-42C6-B684-5CE3169C532C}" srcOrd="3" destOrd="0" presId="urn:microsoft.com/office/officeart/2018/2/layout/IconVerticalSolidList"/>
    <dgm:cxn modelId="{20452238-4C09-4F96-B22C-71D2B34214FE}" type="presParOf" srcId="{40FF46CB-8C84-494D-B223-027AD13C40BB}" destId="{8D3AA091-15D2-412D-B1E5-D88A2509D812}" srcOrd="4" destOrd="0" presId="urn:microsoft.com/office/officeart/2018/2/layout/IconVerticalSolidList"/>
    <dgm:cxn modelId="{A661B6E3-3825-46BA-90B1-D74846DEB904}" type="presParOf" srcId="{8D3AA091-15D2-412D-B1E5-D88A2509D812}" destId="{928B4ABC-0706-4BB9-A935-CC8B85C40D38}" srcOrd="0" destOrd="0" presId="urn:microsoft.com/office/officeart/2018/2/layout/IconVerticalSolidList"/>
    <dgm:cxn modelId="{5F31C62E-7FFB-4761-9EF9-7C73AE64A848}" type="presParOf" srcId="{8D3AA091-15D2-412D-B1E5-D88A2509D812}" destId="{FF7CDD49-5EE5-4C22-AF48-883EF574CA70}" srcOrd="1" destOrd="0" presId="urn:microsoft.com/office/officeart/2018/2/layout/IconVerticalSolidList"/>
    <dgm:cxn modelId="{10C2555B-D14D-4B6B-9C3F-962AB945CBAC}" type="presParOf" srcId="{8D3AA091-15D2-412D-B1E5-D88A2509D812}" destId="{716486FF-56C3-4FB8-8F81-2B2B326C070C}" srcOrd="2" destOrd="0" presId="urn:microsoft.com/office/officeart/2018/2/layout/IconVerticalSolidList"/>
    <dgm:cxn modelId="{7AF7FA4D-691B-4AEB-96B5-1CA1CE3956E7}" type="presParOf" srcId="{8D3AA091-15D2-412D-B1E5-D88A2509D812}" destId="{3430AFB9-683F-4C08-BEB4-BB54946C7C7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E9AF96-03B4-435D-9E6F-48BF320E48D4}"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2DD17605-6F4D-40CB-9464-131F3D7104BF}">
      <dgm:prSet custT="1"/>
      <dgm:spPr>
        <a:solidFill>
          <a:schemeClr val="accent2">
            <a:lumMod val="20000"/>
            <a:lumOff val="80000"/>
          </a:schemeClr>
        </a:solidFill>
      </dgm:spPr>
      <dgm:t>
        <a:bodyPr/>
        <a:lstStyle/>
        <a:p>
          <a:r>
            <a:rPr lang="es-ES_tradnl" sz="2000" b="1" noProof="0" dirty="0">
              <a:solidFill>
                <a:schemeClr val="tx1"/>
              </a:solidFill>
            </a:rPr>
            <a:t>Boca arriba al dormir</a:t>
          </a:r>
        </a:p>
      </dgm:t>
    </dgm:pt>
    <dgm:pt modelId="{4DD43F88-D1DA-4B06-95AA-B093B047261F}" type="parTrans" cxnId="{012EAEBB-4A7B-495B-AFBB-A5328245C1CE}">
      <dgm:prSet/>
      <dgm:spPr/>
      <dgm:t>
        <a:bodyPr/>
        <a:lstStyle/>
        <a:p>
          <a:endParaRPr lang="en-US"/>
        </a:p>
      </dgm:t>
    </dgm:pt>
    <dgm:pt modelId="{688F37EE-1F78-494E-9FAD-C7ABC153520C}" type="sibTrans" cxnId="{012EAEBB-4A7B-495B-AFBB-A5328245C1CE}">
      <dgm:prSet/>
      <dgm:spPr/>
      <dgm:t>
        <a:bodyPr/>
        <a:lstStyle/>
        <a:p>
          <a:endParaRPr lang="en-US"/>
        </a:p>
      </dgm:t>
    </dgm:pt>
    <dgm:pt modelId="{AFEBE290-5413-4765-BC6C-7218D0CEC968}">
      <dgm:prSet custT="1"/>
      <dgm:spPr>
        <a:solidFill>
          <a:schemeClr val="accent2">
            <a:lumMod val="20000"/>
            <a:lumOff val="80000"/>
          </a:schemeClr>
        </a:solidFill>
      </dgm:spPr>
      <dgm:t>
        <a:bodyPr/>
        <a:lstStyle/>
        <a:p>
          <a:r>
            <a:rPr lang="es-ES_tradnl" sz="2000" b="1" noProof="0" dirty="0">
              <a:solidFill>
                <a:schemeClr val="tx1"/>
              </a:solidFill>
            </a:rPr>
            <a:t>Superficie para dormir</a:t>
          </a:r>
        </a:p>
      </dgm:t>
    </dgm:pt>
    <dgm:pt modelId="{717BA41A-8610-4225-A979-A9648F342412}" type="parTrans" cxnId="{E21CFBDC-59DB-4444-9592-572C3B36DD58}">
      <dgm:prSet/>
      <dgm:spPr/>
      <dgm:t>
        <a:bodyPr/>
        <a:lstStyle/>
        <a:p>
          <a:endParaRPr lang="en-US"/>
        </a:p>
      </dgm:t>
    </dgm:pt>
    <dgm:pt modelId="{53D4CC46-59AB-4974-9294-EEFF865D0BFD}" type="sibTrans" cxnId="{E21CFBDC-59DB-4444-9592-572C3B36DD58}">
      <dgm:prSet/>
      <dgm:spPr/>
      <dgm:t>
        <a:bodyPr/>
        <a:lstStyle/>
        <a:p>
          <a:endParaRPr lang="en-US"/>
        </a:p>
      </dgm:t>
    </dgm:pt>
    <dgm:pt modelId="{7C6AC7C8-508E-41EC-8242-8B7466C61B70}">
      <dgm:prSet custT="1"/>
      <dgm:spPr>
        <a:solidFill>
          <a:schemeClr val="accent2">
            <a:lumMod val="20000"/>
            <a:lumOff val="80000"/>
          </a:schemeClr>
        </a:solidFill>
      </dgm:spPr>
      <dgm:t>
        <a:bodyPr/>
        <a:lstStyle/>
        <a:p>
          <a:r>
            <a:rPr lang="es-ES_tradnl" sz="2000" b="1" noProof="0" dirty="0">
              <a:solidFill>
                <a:schemeClr val="tx1"/>
              </a:solidFill>
            </a:rPr>
            <a:t>Lactancia materna</a:t>
          </a:r>
        </a:p>
      </dgm:t>
    </dgm:pt>
    <dgm:pt modelId="{57320BB2-3517-4A10-B1D5-D16325DEE40A}" type="parTrans" cxnId="{30D4F88B-9537-479E-BCCD-CD79FAB2F955}">
      <dgm:prSet/>
      <dgm:spPr/>
      <dgm:t>
        <a:bodyPr/>
        <a:lstStyle/>
        <a:p>
          <a:endParaRPr lang="en-US"/>
        </a:p>
      </dgm:t>
    </dgm:pt>
    <dgm:pt modelId="{4B01B880-E491-4D8D-9CC1-F103F71C99D6}" type="sibTrans" cxnId="{30D4F88B-9537-479E-BCCD-CD79FAB2F955}">
      <dgm:prSet/>
      <dgm:spPr/>
      <dgm:t>
        <a:bodyPr/>
        <a:lstStyle/>
        <a:p>
          <a:endParaRPr lang="en-US"/>
        </a:p>
      </dgm:t>
    </dgm:pt>
    <dgm:pt modelId="{2879ECF2-D385-4862-9C2B-30946424CE9B}">
      <dgm:prSet custT="1"/>
      <dgm:spPr>
        <a:solidFill>
          <a:schemeClr val="accent2">
            <a:lumMod val="20000"/>
            <a:lumOff val="80000"/>
          </a:schemeClr>
        </a:solidFill>
      </dgm:spPr>
      <dgm:t>
        <a:bodyPr/>
        <a:lstStyle/>
        <a:p>
          <a:r>
            <a:rPr lang="es-ES_tradnl" sz="2000" b="1" noProof="0" dirty="0">
              <a:solidFill>
                <a:schemeClr val="tx1"/>
              </a:solidFill>
            </a:rPr>
            <a:t>Compartir habitación</a:t>
          </a:r>
        </a:p>
      </dgm:t>
    </dgm:pt>
    <dgm:pt modelId="{CF9B8648-95AE-4E6B-84AE-DB9C381B52B7}" type="parTrans" cxnId="{1B6AEAF6-A6B7-4E99-86C2-7FA5D28D3DDC}">
      <dgm:prSet/>
      <dgm:spPr/>
      <dgm:t>
        <a:bodyPr/>
        <a:lstStyle/>
        <a:p>
          <a:endParaRPr lang="en-US"/>
        </a:p>
      </dgm:t>
    </dgm:pt>
    <dgm:pt modelId="{503FB069-B3D2-49D9-99F4-0A0CB7BD2FED}" type="sibTrans" cxnId="{1B6AEAF6-A6B7-4E99-86C2-7FA5D28D3DDC}">
      <dgm:prSet/>
      <dgm:spPr/>
      <dgm:t>
        <a:bodyPr/>
        <a:lstStyle/>
        <a:p>
          <a:endParaRPr lang="en-US"/>
        </a:p>
      </dgm:t>
    </dgm:pt>
    <dgm:pt modelId="{D2AE94CA-11A4-4A0C-A597-5B706A436340}">
      <dgm:prSet custT="1"/>
      <dgm:spPr>
        <a:solidFill>
          <a:schemeClr val="accent2">
            <a:lumMod val="20000"/>
            <a:lumOff val="80000"/>
          </a:schemeClr>
        </a:solidFill>
      </dgm:spPr>
      <dgm:t>
        <a:bodyPr/>
        <a:lstStyle/>
        <a:p>
          <a:r>
            <a:rPr lang="es-ES_tradnl" sz="2000" b="1" noProof="0" dirty="0">
              <a:solidFill>
                <a:schemeClr val="tx1"/>
              </a:solidFill>
            </a:rPr>
            <a:t>Temperatura</a:t>
          </a:r>
        </a:p>
      </dgm:t>
    </dgm:pt>
    <dgm:pt modelId="{91F14381-7995-4415-B80D-2B7AC726576E}" type="parTrans" cxnId="{F958921A-C4B9-45AC-A809-82F51B8BD68F}">
      <dgm:prSet/>
      <dgm:spPr/>
      <dgm:t>
        <a:bodyPr/>
        <a:lstStyle/>
        <a:p>
          <a:endParaRPr lang="en-US"/>
        </a:p>
      </dgm:t>
    </dgm:pt>
    <dgm:pt modelId="{9C266340-F398-418E-8764-A7F22A474379}" type="sibTrans" cxnId="{F958921A-C4B9-45AC-A809-82F51B8BD68F}">
      <dgm:prSet/>
      <dgm:spPr/>
      <dgm:t>
        <a:bodyPr/>
        <a:lstStyle/>
        <a:p>
          <a:endParaRPr lang="en-US"/>
        </a:p>
      </dgm:t>
    </dgm:pt>
    <dgm:pt modelId="{79D2E1BE-2822-42FA-B92C-E2BB2D14C98E}">
      <dgm:prSet custT="1"/>
      <dgm:spPr>
        <a:solidFill>
          <a:schemeClr val="accent2">
            <a:lumMod val="20000"/>
            <a:lumOff val="80000"/>
          </a:schemeClr>
        </a:solidFill>
      </dgm:spPr>
      <dgm:t>
        <a:bodyPr/>
        <a:lstStyle/>
        <a:p>
          <a:r>
            <a:rPr lang="es-ES_tradnl" sz="2000" b="1" noProof="0" dirty="0">
              <a:solidFill>
                <a:schemeClr val="tx1"/>
              </a:solidFill>
            </a:rPr>
            <a:t>Libre de humo y vapor</a:t>
          </a:r>
        </a:p>
      </dgm:t>
    </dgm:pt>
    <dgm:pt modelId="{C3D44F57-5AA6-49A5-964B-9439DB4EBAB8}" type="parTrans" cxnId="{4BD78F6D-F076-4480-924C-F19867A3FC57}">
      <dgm:prSet/>
      <dgm:spPr/>
      <dgm:t>
        <a:bodyPr/>
        <a:lstStyle/>
        <a:p>
          <a:endParaRPr lang="en-US"/>
        </a:p>
      </dgm:t>
    </dgm:pt>
    <dgm:pt modelId="{25426CD2-FE60-4576-A890-56ECF8A7E71D}" type="sibTrans" cxnId="{4BD78F6D-F076-4480-924C-F19867A3FC57}">
      <dgm:prSet/>
      <dgm:spPr/>
      <dgm:t>
        <a:bodyPr/>
        <a:lstStyle/>
        <a:p>
          <a:endParaRPr lang="en-US"/>
        </a:p>
      </dgm:t>
    </dgm:pt>
    <dgm:pt modelId="{25E82737-FA4B-4AC4-A2B6-473DE3AF9CFD}">
      <dgm:prSet custT="1"/>
      <dgm:spPr>
        <a:solidFill>
          <a:schemeClr val="accent2">
            <a:lumMod val="20000"/>
            <a:lumOff val="80000"/>
          </a:schemeClr>
        </a:solidFill>
      </dgm:spPr>
      <dgm:t>
        <a:bodyPr/>
        <a:lstStyle/>
        <a:p>
          <a:r>
            <a:rPr lang="es-ES_tradnl" sz="2000" b="1" noProof="0" dirty="0">
              <a:solidFill>
                <a:schemeClr val="tx1"/>
              </a:solidFill>
            </a:rPr>
            <a:t>Recomendaciones adicionales</a:t>
          </a:r>
        </a:p>
      </dgm:t>
    </dgm:pt>
    <dgm:pt modelId="{34A6F29E-CD3E-4E61-A46C-B8B5C4515094}" type="parTrans" cxnId="{AFF4207A-7B9A-44EF-8C46-39A4F4C0938B}">
      <dgm:prSet/>
      <dgm:spPr/>
      <dgm:t>
        <a:bodyPr/>
        <a:lstStyle/>
        <a:p>
          <a:endParaRPr lang="en-US"/>
        </a:p>
      </dgm:t>
    </dgm:pt>
    <dgm:pt modelId="{9211CDEF-4D1A-4C68-B30A-AFE4A55BD447}" type="sibTrans" cxnId="{AFF4207A-7B9A-44EF-8C46-39A4F4C0938B}">
      <dgm:prSet/>
      <dgm:spPr/>
      <dgm:t>
        <a:bodyPr/>
        <a:lstStyle/>
        <a:p>
          <a:endParaRPr lang="en-US"/>
        </a:p>
      </dgm:t>
    </dgm:pt>
    <dgm:pt modelId="{6365159A-26DD-494E-AC2E-C00B54B829BC}" type="pres">
      <dgm:prSet presAssocID="{BDE9AF96-03B4-435D-9E6F-48BF320E48D4}" presName="diagram" presStyleCnt="0">
        <dgm:presLayoutVars>
          <dgm:dir/>
          <dgm:resizeHandles val="exact"/>
        </dgm:presLayoutVars>
      </dgm:prSet>
      <dgm:spPr/>
    </dgm:pt>
    <dgm:pt modelId="{9C398F1D-1AC0-47FA-AA64-0EA9688ABB19}" type="pres">
      <dgm:prSet presAssocID="{2DD17605-6F4D-40CB-9464-131F3D7104BF}" presName="node" presStyleLbl="node1" presStyleIdx="0" presStyleCnt="7" custLinFactNeighborX="-55570">
        <dgm:presLayoutVars>
          <dgm:bulletEnabled val="1"/>
        </dgm:presLayoutVars>
      </dgm:prSet>
      <dgm:spPr/>
    </dgm:pt>
    <dgm:pt modelId="{D442DE7A-648B-49C5-8F19-7335C8225AE9}" type="pres">
      <dgm:prSet presAssocID="{688F37EE-1F78-494E-9FAD-C7ABC153520C}" presName="sibTrans" presStyleCnt="0"/>
      <dgm:spPr/>
    </dgm:pt>
    <dgm:pt modelId="{90CC8DB7-4693-42E5-8E86-1C257708EE5B}" type="pres">
      <dgm:prSet presAssocID="{AFEBE290-5413-4765-BC6C-7218D0CEC968}" presName="node" presStyleLbl="node1" presStyleIdx="1" presStyleCnt="7">
        <dgm:presLayoutVars>
          <dgm:bulletEnabled val="1"/>
        </dgm:presLayoutVars>
      </dgm:prSet>
      <dgm:spPr/>
    </dgm:pt>
    <dgm:pt modelId="{D4A5C141-B58F-48FA-BC76-5D53FFA0E3FC}" type="pres">
      <dgm:prSet presAssocID="{53D4CC46-59AB-4974-9294-EEFF865D0BFD}" presName="sibTrans" presStyleCnt="0"/>
      <dgm:spPr/>
    </dgm:pt>
    <dgm:pt modelId="{0641BB8E-092A-4533-A0AA-E1987F05819D}" type="pres">
      <dgm:prSet presAssocID="{7C6AC7C8-508E-41EC-8242-8B7466C61B70}" presName="node" presStyleLbl="node1" presStyleIdx="2" presStyleCnt="7">
        <dgm:presLayoutVars>
          <dgm:bulletEnabled val="1"/>
        </dgm:presLayoutVars>
      </dgm:prSet>
      <dgm:spPr/>
    </dgm:pt>
    <dgm:pt modelId="{0A746FFB-16DA-4861-A4CE-D9BF7F932151}" type="pres">
      <dgm:prSet presAssocID="{4B01B880-E491-4D8D-9CC1-F103F71C99D6}" presName="sibTrans" presStyleCnt="0"/>
      <dgm:spPr/>
    </dgm:pt>
    <dgm:pt modelId="{3A25E8E8-B220-486B-9982-C69D213DBFFD}" type="pres">
      <dgm:prSet presAssocID="{2879ECF2-D385-4862-9C2B-30946424CE9B}" presName="node" presStyleLbl="node1" presStyleIdx="3" presStyleCnt="7">
        <dgm:presLayoutVars>
          <dgm:bulletEnabled val="1"/>
        </dgm:presLayoutVars>
      </dgm:prSet>
      <dgm:spPr/>
    </dgm:pt>
    <dgm:pt modelId="{BFAABA8B-AACB-4BA4-97F0-1ADD729632C4}" type="pres">
      <dgm:prSet presAssocID="{503FB069-B3D2-49D9-99F4-0A0CB7BD2FED}" presName="sibTrans" presStyleCnt="0"/>
      <dgm:spPr/>
    </dgm:pt>
    <dgm:pt modelId="{370BC542-E03F-4408-904F-660BD883F219}" type="pres">
      <dgm:prSet presAssocID="{D2AE94CA-11A4-4A0C-A597-5B706A436340}" presName="node" presStyleLbl="node1" presStyleIdx="4" presStyleCnt="7">
        <dgm:presLayoutVars>
          <dgm:bulletEnabled val="1"/>
        </dgm:presLayoutVars>
      </dgm:prSet>
      <dgm:spPr/>
    </dgm:pt>
    <dgm:pt modelId="{9E7E75C6-12A9-4758-A0EF-C29041F5BA07}" type="pres">
      <dgm:prSet presAssocID="{9C266340-F398-418E-8764-A7F22A474379}" presName="sibTrans" presStyleCnt="0"/>
      <dgm:spPr/>
    </dgm:pt>
    <dgm:pt modelId="{FFD6AA38-9D33-49C8-9439-EC6F45A3E096}" type="pres">
      <dgm:prSet presAssocID="{79D2E1BE-2822-42FA-B92C-E2BB2D14C98E}" presName="node" presStyleLbl="node1" presStyleIdx="5" presStyleCnt="7">
        <dgm:presLayoutVars>
          <dgm:bulletEnabled val="1"/>
        </dgm:presLayoutVars>
      </dgm:prSet>
      <dgm:spPr/>
    </dgm:pt>
    <dgm:pt modelId="{65DCF6C9-64CB-443F-97DC-F31E1373928C}" type="pres">
      <dgm:prSet presAssocID="{25426CD2-FE60-4576-A890-56ECF8A7E71D}" presName="sibTrans" presStyleCnt="0"/>
      <dgm:spPr/>
    </dgm:pt>
    <dgm:pt modelId="{20CD350F-7210-4D35-B97F-9360CE484283}" type="pres">
      <dgm:prSet presAssocID="{25E82737-FA4B-4AC4-A2B6-473DE3AF9CFD}" presName="node" presStyleLbl="node1" presStyleIdx="6" presStyleCnt="7">
        <dgm:presLayoutVars>
          <dgm:bulletEnabled val="1"/>
        </dgm:presLayoutVars>
      </dgm:prSet>
      <dgm:spPr/>
    </dgm:pt>
  </dgm:ptLst>
  <dgm:cxnLst>
    <dgm:cxn modelId="{F20A2E16-D6CD-4229-A298-CB03DF10C63B}" type="presOf" srcId="{AFEBE290-5413-4765-BC6C-7218D0CEC968}" destId="{90CC8DB7-4693-42E5-8E86-1C257708EE5B}" srcOrd="0" destOrd="0" presId="urn:microsoft.com/office/officeart/2005/8/layout/default"/>
    <dgm:cxn modelId="{F958921A-C4B9-45AC-A809-82F51B8BD68F}" srcId="{BDE9AF96-03B4-435D-9E6F-48BF320E48D4}" destId="{D2AE94CA-11A4-4A0C-A597-5B706A436340}" srcOrd="4" destOrd="0" parTransId="{91F14381-7995-4415-B80D-2B7AC726576E}" sibTransId="{9C266340-F398-418E-8764-A7F22A474379}"/>
    <dgm:cxn modelId="{9144D21A-748A-4A8F-93A9-A4424CFFA6A1}" type="presOf" srcId="{7C6AC7C8-508E-41EC-8242-8B7466C61B70}" destId="{0641BB8E-092A-4533-A0AA-E1987F05819D}" srcOrd="0" destOrd="0" presId="urn:microsoft.com/office/officeart/2005/8/layout/default"/>
    <dgm:cxn modelId="{9EBAC229-15B1-441A-8CB2-CA89FC794C32}" type="presOf" srcId="{2879ECF2-D385-4862-9C2B-30946424CE9B}" destId="{3A25E8E8-B220-486B-9982-C69D213DBFFD}" srcOrd="0" destOrd="0" presId="urn:microsoft.com/office/officeart/2005/8/layout/default"/>
    <dgm:cxn modelId="{D5C01A33-7B4D-46BC-A335-1A5525AB1A08}" type="presOf" srcId="{BDE9AF96-03B4-435D-9E6F-48BF320E48D4}" destId="{6365159A-26DD-494E-AC2E-C00B54B829BC}" srcOrd="0" destOrd="0" presId="urn:microsoft.com/office/officeart/2005/8/layout/default"/>
    <dgm:cxn modelId="{7C5B8B34-1058-4AB6-B787-0200546C6BA6}" type="presOf" srcId="{25E82737-FA4B-4AC4-A2B6-473DE3AF9CFD}" destId="{20CD350F-7210-4D35-B97F-9360CE484283}" srcOrd="0" destOrd="0" presId="urn:microsoft.com/office/officeart/2005/8/layout/default"/>
    <dgm:cxn modelId="{4BD78F6D-F076-4480-924C-F19867A3FC57}" srcId="{BDE9AF96-03B4-435D-9E6F-48BF320E48D4}" destId="{79D2E1BE-2822-42FA-B92C-E2BB2D14C98E}" srcOrd="5" destOrd="0" parTransId="{C3D44F57-5AA6-49A5-964B-9439DB4EBAB8}" sibTransId="{25426CD2-FE60-4576-A890-56ECF8A7E71D}"/>
    <dgm:cxn modelId="{AFF4207A-7B9A-44EF-8C46-39A4F4C0938B}" srcId="{BDE9AF96-03B4-435D-9E6F-48BF320E48D4}" destId="{25E82737-FA4B-4AC4-A2B6-473DE3AF9CFD}" srcOrd="6" destOrd="0" parTransId="{34A6F29E-CD3E-4E61-A46C-B8B5C4515094}" sibTransId="{9211CDEF-4D1A-4C68-B30A-AFE4A55BD447}"/>
    <dgm:cxn modelId="{30D4F88B-9537-479E-BCCD-CD79FAB2F955}" srcId="{BDE9AF96-03B4-435D-9E6F-48BF320E48D4}" destId="{7C6AC7C8-508E-41EC-8242-8B7466C61B70}" srcOrd="2" destOrd="0" parTransId="{57320BB2-3517-4A10-B1D5-D16325DEE40A}" sibTransId="{4B01B880-E491-4D8D-9CC1-F103F71C99D6}"/>
    <dgm:cxn modelId="{5E84ADB7-27EF-489F-AF34-33F9EFCCE69B}" type="presOf" srcId="{D2AE94CA-11A4-4A0C-A597-5B706A436340}" destId="{370BC542-E03F-4408-904F-660BD883F219}" srcOrd="0" destOrd="0" presId="urn:microsoft.com/office/officeart/2005/8/layout/default"/>
    <dgm:cxn modelId="{012EAEBB-4A7B-495B-AFBB-A5328245C1CE}" srcId="{BDE9AF96-03B4-435D-9E6F-48BF320E48D4}" destId="{2DD17605-6F4D-40CB-9464-131F3D7104BF}" srcOrd="0" destOrd="0" parTransId="{4DD43F88-D1DA-4B06-95AA-B093B047261F}" sibTransId="{688F37EE-1F78-494E-9FAD-C7ABC153520C}"/>
    <dgm:cxn modelId="{7F6A88D5-043F-4162-9246-9FBB864A4614}" type="presOf" srcId="{79D2E1BE-2822-42FA-B92C-E2BB2D14C98E}" destId="{FFD6AA38-9D33-49C8-9439-EC6F45A3E096}" srcOrd="0" destOrd="0" presId="urn:microsoft.com/office/officeart/2005/8/layout/default"/>
    <dgm:cxn modelId="{84297CD7-1DC5-494C-91D9-9937A4C215CB}" type="presOf" srcId="{2DD17605-6F4D-40CB-9464-131F3D7104BF}" destId="{9C398F1D-1AC0-47FA-AA64-0EA9688ABB19}" srcOrd="0" destOrd="0" presId="urn:microsoft.com/office/officeart/2005/8/layout/default"/>
    <dgm:cxn modelId="{E21CFBDC-59DB-4444-9592-572C3B36DD58}" srcId="{BDE9AF96-03B4-435D-9E6F-48BF320E48D4}" destId="{AFEBE290-5413-4765-BC6C-7218D0CEC968}" srcOrd="1" destOrd="0" parTransId="{717BA41A-8610-4225-A979-A9648F342412}" sibTransId="{53D4CC46-59AB-4974-9294-EEFF865D0BFD}"/>
    <dgm:cxn modelId="{1B6AEAF6-A6B7-4E99-86C2-7FA5D28D3DDC}" srcId="{BDE9AF96-03B4-435D-9E6F-48BF320E48D4}" destId="{2879ECF2-D385-4862-9C2B-30946424CE9B}" srcOrd="3" destOrd="0" parTransId="{CF9B8648-95AE-4E6B-84AE-DB9C381B52B7}" sibTransId="{503FB069-B3D2-49D9-99F4-0A0CB7BD2FED}"/>
    <dgm:cxn modelId="{9095206E-3E49-48FE-BDA2-DDB75C4D5C71}" type="presParOf" srcId="{6365159A-26DD-494E-AC2E-C00B54B829BC}" destId="{9C398F1D-1AC0-47FA-AA64-0EA9688ABB19}" srcOrd="0" destOrd="0" presId="urn:microsoft.com/office/officeart/2005/8/layout/default"/>
    <dgm:cxn modelId="{3BEE086A-F084-4628-B1C6-2E1830C69896}" type="presParOf" srcId="{6365159A-26DD-494E-AC2E-C00B54B829BC}" destId="{D442DE7A-648B-49C5-8F19-7335C8225AE9}" srcOrd="1" destOrd="0" presId="urn:microsoft.com/office/officeart/2005/8/layout/default"/>
    <dgm:cxn modelId="{F8794E88-EECE-4DB7-89E1-9D3ACEA9C66A}" type="presParOf" srcId="{6365159A-26DD-494E-AC2E-C00B54B829BC}" destId="{90CC8DB7-4693-42E5-8E86-1C257708EE5B}" srcOrd="2" destOrd="0" presId="urn:microsoft.com/office/officeart/2005/8/layout/default"/>
    <dgm:cxn modelId="{1AAC3F7E-0C65-4F6D-A190-7E910D6CD8AD}" type="presParOf" srcId="{6365159A-26DD-494E-AC2E-C00B54B829BC}" destId="{D4A5C141-B58F-48FA-BC76-5D53FFA0E3FC}" srcOrd="3" destOrd="0" presId="urn:microsoft.com/office/officeart/2005/8/layout/default"/>
    <dgm:cxn modelId="{1EC4E556-4B68-4BE1-AEFB-0A1E59379B1B}" type="presParOf" srcId="{6365159A-26DD-494E-AC2E-C00B54B829BC}" destId="{0641BB8E-092A-4533-A0AA-E1987F05819D}" srcOrd="4" destOrd="0" presId="urn:microsoft.com/office/officeart/2005/8/layout/default"/>
    <dgm:cxn modelId="{E3FF78CC-DAB1-4331-B643-5B307D2D86F3}" type="presParOf" srcId="{6365159A-26DD-494E-AC2E-C00B54B829BC}" destId="{0A746FFB-16DA-4861-A4CE-D9BF7F932151}" srcOrd="5" destOrd="0" presId="urn:microsoft.com/office/officeart/2005/8/layout/default"/>
    <dgm:cxn modelId="{DB90CCAE-0268-41DE-9041-962E2C150F6D}" type="presParOf" srcId="{6365159A-26DD-494E-AC2E-C00B54B829BC}" destId="{3A25E8E8-B220-486B-9982-C69D213DBFFD}" srcOrd="6" destOrd="0" presId="urn:microsoft.com/office/officeart/2005/8/layout/default"/>
    <dgm:cxn modelId="{D7E4C194-2289-4935-97E3-1F12B1003A95}" type="presParOf" srcId="{6365159A-26DD-494E-AC2E-C00B54B829BC}" destId="{BFAABA8B-AACB-4BA4-97F0-1ADD729632C4}" srcOrd="7" destOrd="0" presId="urn:microsoft.com/office/officeart/2005/8/layout/default"/>
    <dgm:cxn modelId="{0A9380AC-4304-4CE4-A9C6-996AB77FAAD5}" type="presParOf" srcId="{6365159A-26DD-494E-AC2E-C00B54B829BC}" destId="{370BC542-E03F-4408-904F-660BD883F219}" srcOrd="8" destOrd="0" presId="urn:microsoft.com/office/officeart/2005/8/layout/default"/>
    <dgm:cxn modelId="{33593913-3FFB-44D0-B80A-9CA29C457FA9}" type="presParOf" srcId="{6365159A-26DD-494E-AC2E-C00B54B829BC}" destId="{9E7E75C6-12A9-4758-A0EF-C29041F5BA07}" srcOrd="9" destOrd="0" presId="urn:microsoft.com/office/officeart/2005/8/layout/default"/>
    <dgm:cxn modelId="{AAAC482D-DB8B-4575-9505-8A66043BDC7C}" type="presParOf" srcId="{6365159A-26DD-494E-AC2E-C00B54B829BC}" destId="{FFD6AA38-9D33-49C8-9439-EC6F45A3E096}" srcOrd="10" destOrd="0" presId="urn:microsoft.com/office/officeart/2005/8/layout/default"/>
    <dgm:cxn modelId="{0DC44BFC-07A1-4A26-A32A-F47EBCB9E8B9}" type="presParOf" srcId="{6365159A-26DD-494E-AC2E-C00B54B829BC}" destId="{65DCF6C9-64CB-443F-97DC-F31E1373928C}" srcOrd="11" destOrd="0" presId="urn:microsoft.com/office/officeart/2005/8/layout/default"/>
    <dgm:cxn modelId="{5769F843-E85E-4A29-934E-C42AAC037656}" type="presParOf" srcId="{6365159A-26DD-494E-AC2E-C00B54B829BC}" destId="{20CD350F-7210-4D35-B97F-9360CE484283}"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88E14-FDE9-455A-8C28-78B41D5494F5}">
      <dsp:nvSpPr>
        <dsp:cNvPr id="0" name=""/>
        <dsp:cNvSpPr/>
      </dsp:nvSpPr>
      <dsp:spPr>
        <a:xfrm>
          <a:off x="0" y="440"/>
          <a:ext cx="9767047"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2DAE1D-CEAF-40DF-8493-039C07723048}">
      <dsp:nvSpPr>
        <dsp:cNvPr id="0" name=""/>
        <dsp:cNvSpPr/>
      </dsp:nvSpPr>
      <dsp:spPr>
        <a:xfrm>
          <a:off x="311670" y="232261"/>
          <a:ext cx="566673" cy="566673"/>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34FF72-33E5-46B8-AFA2-2B224DAA8279}">
      <dsp:nvSpPr>
        <dsp:cNvPr id="0" name=""/>
        <dsp:cNvSpPr/>
      </dsp:nvSpPr>
      <dsp:spPr>
        <a:xfrm>
          <a:off x="1190014" y="440"/>
          <a:ext cx="8577032"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rtl="0">
            <a:lnSpc>
              <a:spcPct val="90000"/>
            </a:lnSpc>
            <a:spcBef>
              <a:spcPct val="0"/>
            </a:spcBef>
            <a:spcAft>
              <a:spcPct val="35000"/>
            </a:spcAft>
            <a:buNone/>
          </a:pPr>
          <a:r>
            <a:rPr lang="es-ES_tradnl" sz="2800" b="1" kern="1200" noProof="0" dirty="0">
              <a:solidFill>
                <a:schemeClr val="tx1"/>
              </a:solidFill>
              <a:latin typeface="Calibri"/>
              <a:cs typeface="Calibri"/>
            </a:rPr>
            <a:t>Cuestionario de Mito vs. Realidad</a:t>
          </a:r>
        </a:p>
      </dsp:txBody>
      <dsp:txXfrm>
        <a:off x="1190014" y="440"/>
        <a:ext cx="8577032" cy="1030315"/>
      </dsp:txXfrm>
    </dsp:sp>
    <dsp:sp modelId="{76F221A6-5D44-47FD-BDC2-70019B3119DC}">
      <dsp:nvSpPr>
        <dsp:cNvPr id="0" name=""/>
        <dsp:cNvSpPr/>
      </dsp:nvSpPr>
      <dsp:spPr>
        <a:xfrm>
          <a:off x="0" y="1302512"/>
          <a:ext cx="9767047"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169620-A4FB-4085-A6D9-6BC8967BD96C}">
      <dsp:nvSpPr>
        <dsp:cNvPr id="0" name=""/>
        <dsp:cNvSpPr/>
      </dsp:nvSpPr>
      <dsp:spPr>
        <a:xfrm>
          <a:off x="311670" y="1520156"/>
          <a:ext cx="566673" cy="566673"/>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C3267E-CB65-4206-B170-4DAA54326925}">
      <dsp:nvSpPr>
        <dsp:cNvPr id="0" name=""/>
        <dsp:cNvSpPr/>
      </dsp:nvSpPr>
      <dsp:spPr>
        <a:xfrm>
          <a:off x="1190014" y="1288335"/>
          <a:ext cx="8577032"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90000"/>
            </a:lnSpc>
            <a:spcBef>
              <a:spcPct val="0"/>
            </a:spcBef>
            <a:spcAft>
              <a:spcPct val="35000"/>
            </a:spcAft>
            <a:buNone/>
          </a:pPr>
          <a:r>
            <a:rPr lang="es-ES_tradnl" sz="2800" b="1" kern="1200" noProof="0" dirty="0">
              <a:solidFill>
                <a:schemeClr val="tx1"/>
              </a:solidFill>
            </a:rPr>
            <a:t>Compruebe su conocimiento</a:t>
          </a:r>
        </a:p>
      </dsp:txBody>
      <dsp:txXfrm>
        <a:off x="1190014" y="1288335"/>
        <a:ext cx="8577032" cy="1030315"/>
      </dsp:txXfrm>
    </dsp:sp>
    <dsp:sp modelId="{928B4ABC-0706-4BB9-A935-CC8B85C40D38}">
      <dsp:nvSpPr>
        <dsp:cNvPr id="0" name=""/>
        <dsp:cNvSpPr/>
      </dsp:nvSpPr>
      <dsp:spPr>
        <a:xfrm>
          <a:off x="0" y="2576670"/>
          <a:ext cx="9767047"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7CDD49-5EE5-4C22-AF48-883EF574CA70}">
      <dsp:nvSpPr>
        <dsp:cNvPr id="0" name=""/>
        <dsp:cNvSpPr/>
      </dsp:nvSpPr>
      <dsp:spPr>
        <a:xfrm>
          <a:off x="311670" y="2808050"/>
          <a:ext cx="566673" cy="566673"/>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30AFB9-683F-4C08-BEB4-BB54946C7C70}">
      <dsp:nvSpPr>
        <dsp:cNvPr id="0" name=""/>
        <dsp:cNvSpPr/>
      </dsp:nvSpPr>
      <dsp:spPr>
        <a:xfrm>
          <a:off x="1190014" y="2576229"/>
          <a:ext cx="8577032"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90000"/>
            </a:lnSpc>
            <a:spcBef>
              <a:spcPct val="0"/>
            </a:spcBef>
            <a:spcAft>
              <a:spcPct val="35000"/>
            </a:spcAft>
            <a:buNone/>
          </a:pPr>
          <a:r>
            <a:rPr lang="es-ES_tradnl" sz="2800" b="1" kern="1200" noProof="0" dirty="0">
              <a:solidFill>
                <a:schemeClr val="tx1"/>
              </a:solidFill>
            </a:rPr>
            <a:t>Descubra lo que no sabemos</a:t>
          </a:r>
        </a:p>
      </dsp:txBody>
      <dsp:txXfrm>
        <a:off x="1190014" y="2576229"/>
        <a:ext cx="8577032" cy="10303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98F1D-1AC0-47FA-AA64-0EA9688ABB19}">
      <dsp:nvSpPr>
        <dsp:cNvPr id="0" name=""/>
        <dsp:cNvSpPr/>
      </dsp:nvSpPr>
      <dsp:spPr>
        <a:xfrm>
          <a:off x="0" y="480670"/>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b="1" kern="1200" noProof="0" dirty="0">
              <a:solidFill>
                <a:schemeClr val="tx1"/>
              </a:solidFill>
            </a:rPr>
            <a:t>Boca arriba al dormir</a:t>
          </a:r>
        </a:p>
      </dsp:txBody>
      <dsp:txXfrm>
        <a:off x="0" y="480670"/>
        <a:ext cx="2444055" cy="1466433"/>
      </dsp:txXfrm>
    </dsp:sp>
    <dsp:sp modelId="{90CC8DB7-4693-42E5-8E86-1C257708EE5B}">
      <dsp:nvSpPr>
        <dsp:cNvPr id="0" name=""/>
        <dsp:cNvSpPr/>
      </dsp:nvSpPr>
      <dsp:spPr>
        <a:xfrm>
          <a:off x="2691541" y="480670"/>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b="1" kern="1200" noProof="0" dirty="0">
              <a:solidFill>
                <a:schemeClr val="tx1"/>
              </a:solidFill>
            </a:rPr>
            <a:t>Superficie para dormir</a:t>
          </a:r>
        </a:p>
      </dsp:txBody>
      <dsp:txXfrm>
        <a:off x="2691541" y="480670"/>
        <a:ext cx="2444055" cy="1466433"/>
      </dsp:txXfrm>
    </dsp:sp>
    <dsp:sp modelId="{0641BB8E-092A-4533-A0AA-E1987F05819D}">
      <dsp:nvSpPr>
        <dsp:cNvPr id="0" name=""/>
        <dsp:cNvSpPr/>
      </dsp:nvSpPr>
      <dsp:spPr>
        <a:xfrm>
          <a:off x="5380002" y="480670"/>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b="1" kern="1200" noProof="0" dirty="0">
              <a:solidFill>
                <a:schemeClr val="tx1"/>
              </a:solidFill>
            </a:rPr>
            <a:t>Lactancia materna</a:t>
          </a:r>
        </a:p>
      </dsp:txBody>
      <dsp:txXfrm>
        <a:off x="5380002" y="480670"/>
        <a:ext cx="2444055" cy="1466433"/>
      </dsp:txXfrm>
    </dsp:sp>
    <dsp:sp modelId="{3A25E8E8-B220-486B-9982-C69D213DBFFD}">
      <dsp:nvSpPr>
        <dsp:cNvPr id="0" name=""/>
        <dsp:cNvSpPr/>
      </dsp:nvSpPr>
      <dsp:spPr>
        <a:xfrm>
          <a:off x="8068463" y="480670"/>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b="1" kern="1200" noProof="0" dirty="0">
              <a:solidFill>
                <a:schemeClr val="tx1"/>
              </a:solidFill>
            </a:rPr>
            <a:t>Compartir habitación</a:t>
          </a:r>
        </a:p>
      </dsp:txBody>
      <dsp:txXfrm>
        <a:off x="8068463" y="480670"/>
        <a:ext cx="2444055" cy="1466433"/>
      </dsp:txXfrm>
    </dsp:sp>
    <dsp:sp modelId="{370BC542-E03F-4408-904F-660BD883F219}">
      <dsp:nvSpPr>
        <dsp:cNvPr id="0" name=""/>
        <dsp:cNvSpPr/>
      </dsp:nvSpPr>
      <dsp:spPr>
        <a:xfrm>
          <a:off x="1347311" y="2191509"/>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b="1" kern="1200" noProof="0" dirty="0">
              <a:solidFill>
                <a:schemeClr val="tx1"/>
              </a:solidFill>
            </a:rPr>
            <a:t>Temperatura</a:t>
          </a:r>
        </a:p>
      </dsp:txBody>
      <dsp:txXfrm>
        <a:off x="1347311" y="2191509"/>
        <a:ext cx="2444055" cy="1466433"/>
      </dsp:txXfrm>
    </dsp:sp>
    <dsp:sp modelId="{FFD6AA38-9D33-49C8-9439-EC6F45A3E096}">
      <dsp:nvSpPr>
        <dsp:cNvPr id="0" name=""/>
        <dsp:cNvSpPr/>
      </dsp:nvSpPr>
      <dsp:spPr>
        <a:xfrm>
          <a:off x="4035772" y="2191509"/>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b="1" kern="1200" noProof="0" dirty="0">
              <a:solidFill>
                <a:schemeClr val="tx1"/>
              </a:solidFill>
            </a:rPr>
            <a:t>Libre de humo y vapor</a:t>
          </a:r>
        </a:p>
      </dsp:txBody>
      <dsp:txXfrm>
        <a:off x="4035772" y="2191509"/>
        <a:ext cx="2444055" cy="1466433"/>
      </dsp:txXfrm>
    </dsp:sp>
    <dsp:sp modelId="{20CD350F-7210-4D35-B97F-9360CE484283}">
      <dsp:nvSpPr>
        <dsp:cNvPr id="0" name=""/>
        <dsp:cNvSpPr/>
      </dsp:nvSpPr>
      <dsp:spPr>
        <a:xfrm>
          <a:off x="6724233" y="2191509"/>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b="1" kern="1200" noProof="0" dirty="0">
              <a:solidFill>
                <a:schemeClr val="tx1"/>
              </a:solidFill>
            </a:rPr>
            <a:t>Recomendaciones adicionales</a:t>
          </a:r>
        </a:p>
      </dsp:txBody>
      <dsp:txXfrm>
        <a:off x="6724233" y="2191509"/>
        <a:ext cx="2444055" cy="146643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32F299-CDB0-32B5-853E-6566DEDC85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a:extLst>
              <a:ext uri="{FF2B5EF4-FFF2-40B4-BE49-F238E27FC236}">
                <a16:creationId xmlns:a16="http://schemas.microsoft.com/office/drawing/2014/main" id="{479127F1-4EB3-B21F-B146-94D22396E2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4310E7-6C3C-D34D-A16D-61FCD0087887}" type="datetimeFigureOut">
              <a:rPr lang="es-ES_tradnl" smtClean="0"/>
              <a:t>26/03/2024</a:t>
            </a:fld>
            <a:endParaRPr lang="es-ES_tradnl"/>
          </a:p>
        </p:txBody>
      </p:sp>
      <p:sp>
        <p:nvSpPr>
          <p:cNvPr id="4" name="Footer Placeholder 3">
            <a:extLst>
              <a:ext uri="{FF2B5EF4-FFF2-40B4-BE49-F238E27FC236}">
                <a16:creationId xmlns:a16="http://schemas.microsoft.com/office/drawing/2014/main" id="{DEC67B59-72D5-46EA-CA0E-EA25473D0E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Slide Number Placeholder 4">
            <a:extLst>
              <a:ext uri="{FF2B5EF4-FFF2-40B4-BE49-F238E27FC236}">
                <a16:creationId xmlns:a16="http://schemas.microsoft.com/office/drawing/2014/main" id="{54AB0150-474E-D9EB-0770-1693FAD738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EF1F3A-CB4E-4342-B79C-3A18B97BF14F}" type="slidenum">
              <a:rPr lang="es-ES_tradnl" smtClean="0"/>
              <a:t>‹#›</a:t>
            </a:fld>
            <a:endParaRPr lang="es-ES_tradnl"/>
          </a:p>
        </p:txBody>
      </p:sp>
    </p:spTree>
    <p:extLst>
      <p:ext uri="{BB962C8B-B14F-4D97-AF65-F5344CB8AC3E}">
        <p14:creationId xmlns:p14="http://schemas.microsoft.com/office/powerpoint/2010/main" val="306572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6B09E1-1FCB-1849-B7E9-16E5469F1DB4}" type="datetimeFigureOut">
              <a:rPr lang="en-US" smtClean="0"/>
              <a:t>3/26/2024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ED2790-A10B-DF4E-8039-531061320ECA}" type="slidenum">
              <a:rPr lang="en-US" smtClean="0"/>
              <a:t>‹#›</a:t>
            </a:fld>
            <a:endParaRPr lang="en-US"/>
          </a:p>
        </p:txBody>
      </p:sp>
    </p:spTree>
    <p:extLst>
      <p:ext uri="{BB962C8B-B14F-4D97-AF65-F5344CB8AC3E}">
        <p14:creationId xmlns:p14="http://schemas.microsoft.com/office/powerpoint/2010/main" val="307067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nsplash.com/@cdc?utm_source=unsplash&amp;utm_medium=referral&amp;utm_content=creditCopyText"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unsplash.com/s/photos/baby-vaccine?utm_source=unsplash&amp;utm_medium=referral&amp;utm_content=creditCopyTex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dc.gov/breastfeeding/recommendations/index.ht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cfrp.org/center-resources/quick-looks/sleep-related-infant-death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dshs.texas.gov/sites/default/files/healthytexasbabies/Documents/2021-Healthy-Texas-Mothers-Babies-Data-Book.pdf"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afetosleep.nichd.nih.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Créditos de la imagen: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1</a:t>
            </a:fld>
            <a:endParaRPr lang="en-US" dirty="0"/>
          </a:p>
        </p:txBody>
      </p:sp>
    </p:spTree>
    <p:extLst>
      <p:ext uri="{BB962C8B-B14F-4D97-AF65-F5344CB8AC3E}">
        <p14:creationId xmlns:p14="http://schemas.microsoft.com/office/powerpoint/2010/main" val="2065202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11</a:t>
            </a:fld>
            <a:endParaRPr lang="en-US"/>
          </a:p>
        </p:txBody>
      </p:sp>
    </p:spTree>
    <p:extLst>
      <p:ext uri="{BB962C8B-B14F-4D97-AF65-F5344CB8AC3E}">
        <p14:creationId xmlns:p14="http://schemas.microsoft.com/office/powerpoint/2010/main" val="2706380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0" i="0" noProof="0" dirty="0">
                <a:solidFill>
                  <a:srgbClr val="374151"/>
                </a:solidFill>
                <a:effectLst/>
                <a:latin typeface="Söhne"/>
              </a:rPr>
              <a:t>Hay muchas cosas que puede hacer para reducir el riesgo de muerte relacionada con el sueño de su bebé</a:t>
            </a:r>
            <a:r>
              <a:rPr lang="es-ES_tradnl" sz="1800" b="0" i="0" noProof="0" dirty="0">
                <a:solidFill>
                  <a:srgbClr val="000000"/>
                </a:solidFill>
                <a:effectLst/>
                <a:latin typeface="Calibri"/>
                <a:cs typeface="Calibri"/>
              </a:rPr>
              <a:t>.</a:t>
            </a:r>
            <a:r>
              <a:rPr lang="es-ES_tradnl" sz="1800" b="0" noProof="0" dirty="0">
                <a:solidFill>
                  <a:srgbClr val="000000"/>
                </a:solidFill>
                <a:latin typeface="Calibri"/>
                <a:cs typeface="Calibri"/>
              </a:rPr>
              <a:t> </a:t>
            </a:r>
            <a:r>
              <a:rPr lang="es-ES_tradnl" sz="2800" b="0" i="0" noProof="0" dirty="0">
                <a:solidFill>
                  <a:srgbClr val="374151"/>
                </a:solidFill>
                <a:effectLst/>
                <a:latin typeface="Söhne"/>
              </a:rPr>
              <a:t>Esta clase incluye prácticas de sueño seguro basadas en las evidencias más actualizadas compartidas en 2022 por la Academia Americana de Pediatría.</a:t>
            </a:r>
            <a:endParaRPr lang="es-ES_tradnl" sz="1800" b="0" noProof="0" dirty="0">
              <a:solidFill>
                <a:srgbClr val="000000"/>
              </a:solidFill>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800" b="0" noProof="0" dirty="0">
              <a:solidFill>
                <a:srgbClr val="000000"/>
              </a:solidFill>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cs typeface="Calibri"/>
              </a:rPr>
              <a:t>Referencia:</a:t>
            </a:r>
          </a:p>
          <a:p>
            <a:pPr algn="l"/>
            <a:r>
              <a:rPr lang="es-ES_tradnl" sz="1800" b="0" i="0" u="none" strike="noStrike" baseline="0" noProof="0" dirty="0">
                <a:latin typeface="AdvOTf011d512"/>
              </a:rPr>
              <a:t>Moon RY, Carlin RF, Hand I; AAP </a:t>
            </a:r>
            <a:r>
              <a:rPr lang="es-ES_tradnl" sz="1800" b="0" i="0" u="none" strike="noStrike" baseline="0" noProof="0" dirty="0" err="1">
                <a:latin typeface="AdvOTf011d512"/>
              </a:rPr>
              <a:t>Task</a:t>
            </a:r>
            <a:r>
              <a:rPr lang="es-ES_tradnl" sz="1800" b="0" i="0" u="none" strike="noStrike" baseline="0" noProof="0" dirty="0">
                <a:latin typeface="AdvOTf011d512"/>
              </a:rPr>
              <a:t> </a:t>
            </a:r>
            <a:r>
              <a:rPr lang="es-ES_tradnl" sz="1800" b="0" i="0" u="none" strike="noStrike" baseline="0" noProof="0" dirty="0" err="1">
                <a:latin typeface="AdvOTf011d512"/>
              </a:rPr>
              <a:t>Force</a:t>
            </a:r>
            <a:r>
              <a:rPr lang="es-ES_tradnl" sz="1800" b="0" i="0" u="none" strike="noStrike" baseline="0" noProof="0" dirty="0">
                <a:latin typeface="AdvOTf011d512"/>
              </a:rPr>
              <a:t> on </a:t>
            </a:r>
            <a:r>
              <a:rPr lang="es-ES_tradnl" sz="1800" b="0" i="0" u="none" strike="noStrike" baseline="0" noProof="0" dirty="0" err="1">
                <a:latin typeface="AdvOTf011d512"/>
              </a:rPr>
              <a:t>Sudden</a:t>
            </a:r>
            <a:r>
              <a:rPr lang="es-ES_tradnl" sz="1800" b="0" i="0" u="none" strike="noStrike" baseline="0" noProof="0" dirty="0">
                <a:latin typeface="AdvOTf011d512"/>
              </a:rPr>
              <a:t> </a:t>
            </a:r>
            <a:r>
              <a:rPr lang="es-ES_tradnl" sz="1800" b="0" i="0" u="none" strike="noStrike" baseline="0" noProof="0" dirty="0" err="1">
                <a:latin typeface="AdvOTf011d512"/>
              </a:rPr>
              <a:t>Infant</a:t>
            </a:r>
            <a:r>
              <a:rPr lang="es-ES_tradnl" sz="1800" b="0" i="0" u="none" strike="noStrike" baseline="0" noProof="0" dirty="0">
                <a:latin typeface="AdvOTf011d512"/>
              </a:rPr>
              <a:t> </a:t>
            </a:r>
            <a:r>
              <a:rPr lang="es-ES_tradnl" sz="1800" b="0" i="0" u="none" strike="noStrike" baseline="0" noProof="0" dirty="0" err="1">
                <a:latin typeface="AdvOTf011d512"/>
              </a:rPr>
              <a:t>Death</a:t>
            </a:r>
            <a:r>
              <a:rPr lang="es-ES_tradnl" sz="1800" b="0" i="0" u="none" strike="noStrike" baseline="0" noProof="0" dirty="0">
                <a:latin typeface="AdvOTf011d512"/>
              </a:rPr>
              <a:t> </a:t>
            </a:r>
            <a:r>
              <a:rPr lang="es-ES_tradnl" sz="1800" b="0" i="0" u="none" strike="noStrike" baseline="0" noProof="0" dirty="0" err="1">
                <a:latin typeface="AdvOTf011d512"/>
              </a:rPr>
              <a:t>Syndrome</a:t>
            </a:r>
            <a:r>
              <a:rPr lang="es-ES_tradnl" sz="1800" b="0" i="0" u="none" strike="noStrike" baseline="0" noProof="0" dirty="0">
                <a:latin typeface="AdvOTf011d512"/>
              </a:rPr>
              <a:t>; AAP </a:t>
            </a:r>
            <a:r>
              <a:rPr lang="es-ES_tradnl" sz="1800" b="0" i="0" u="none" strike="noStrike" baseline="0" noProof="0" dirty="0" err="1">
                <a:latin typeface="AdvOTf011d512"/>
              </a:rPr>
              <a:t>Committee</a:t>
            </a:r>
            <a:r>
              <a:rPr lang="es-ES_tradnl" sz="1800" b="0" i="0" u="none" strike="noStrike" baseline="0" noProof="0" dirty="0">
                <a:latin typeface="AdvOTf011d512"/>
              </a:rPr>
              <a:t> on </a:t>
            </a:r>
            <a:r>
              <a:rPr lang="es-ES_tradnl" sz="1800" b="0" i="0" u="none" strike="noStrike" baseline="0" noProof="0" dirty="0" err="1">
                <a:latin typeface="AdvOTf011d512"/>
              </a:rPr>
              <a:t>Fetus</a:t>
            </a:r>
            <a:r>
              <a:rPr lang="es-ES_tradnl" sz="1800" b="0" i="0" u="none" strike="noStrike" baseline="0" noProof="0" dirty="0">
                <a:latin typeface="AdvOTf011d512"/>
              </a:rPr>
              <a:t> and </a:t>
            </a:r>
            <a:r>
              <a:rPr lang="es-ES_tradnl" sz="1800" b="0" i="0" u="none" strike="noStrike" baseline="0" noProof="0" dirty="0" err="1">
                <a:latin typeface="AdvOTf011d512"/>
              </a:rPr>
              <a:t>Newborn</a:t>
            </a:r>
            <a:r>
              <a:rPr lang="es-ES_tradnl" sz="1800" b="0" i="0" u="none" strike="noStrike" baseline="0" noProof="0" dirty="0">
                <a:latin typeface="AdvOTf011d512"/>
              </a:rPr>
              <a:t>. </a:t>
            </a:r>
            <a:r>
              <a:rPr lang="es-ES_tradnl" sz="1800" b="0" i="0" u="none" strike="noStrike" baseline="0" noProof="0" dirty="0" err="1">
                <a:latin typeface="AdvOTf011d512"/>
              </a:rPr>
              <a:t>Sleep-Related</a:t>
            </a:r>
            <a:r>
              <a:rPr lang="es-ES_tradnl" sz="1800" b="0" i="0" u="none" strike="noStrike" baseline="0" noProof="0" dirty="0">
                <a:latin typeface="AdvOTf011d512"/>
              </a:rPr>
              <a:t> </a:t>
            </a:r>
            <a:r>
              <a:rPr lang="es-ES_tradnl" sz="1800" b="0" i="0" u="none" strike="noStrike" baseline="0" noProof="0" dirty="0" err="1">
                <a:latin typeface="AdvOTf011d512"/>
              </a:rPr>
              <a:t>Infant</a:t>
            </a:r>
            <a:r>
              <a:rPr lang="es-ES_tradnl" sz="1800" b="0" i="0" u="none" strike="noStrike" baseline="0" noProof="0" dirty="0">
                <a:latin typeface="AdvOTf011d512"/>
              </a:rPr>
              <a:t> </a:t>
            </a:r>
            <a:r>
              <a:rPr lang="es-ES_tradnl" sz="1800" b="0" i="0" u="none" strike="noStrike" baseline="0" noProof="0" dirty="0" err="1">
                <a:latin typeface="AdvOTf011d512"/>
              </a:rPr>
              <a:t>Deaths</a:t>
            </a:r>
            <a:r>
              <a:rPr lang="es-ES_tradnl" sz="1800" b="0" i="0" u="none" strike="noStrike" baseline="0" noProof="0" dirty="0">
                <a:latin typeface="AdvOTf011d512"/>
              </a:rPr>
              <a:t>: </a:t>
            </a:r>
            <a:r>
              <a:rPr lang="es-ES_tradnl" sz="1800" b="0" i="0" u="none" strike="noStrike" baseline="0" noProof="0" dirty="0" err="1">
                <a:latin typeface="AdvOTf011d512"/>
              </a:rPr>
              <a:t>Updated</a:t>
            </a:r>
            <a:r>
              <a:rPr lang="es-ES_tradnl" sz="1800" b="0" i="0" u="none" strike="noStrike" baseline="0" noProof="0" dirty="0">
                <a:latin typeface="AdvOTf011d512"/>
              </a:rPr>
              <a:t> 2022 </a:t>
            </a:r>
            <a:r>
              <a:rPr lang="es-ES_tradnl" sz="1800" b="0" i="0" u="none" strike="noStrike" baseline="0" noProof="0" dirty="0" err="1">
                <a:latin typeface="AdvOTf011d512"/>
              </a:rPr>
              <a:t>Recommendations</a:t>
            </a:r>
            <a:r>
              <a:rPr lang="es-ES_tradnl" sz="1800" b="0" i="0" u="none" strike="noStrike" baseline="0" noProof="0" dirty="0">
                <a:latin typeface="AdvOTf011d512"/>
              </a:rPr>
              <a:t> </a:t>
            </a:r>
            <a:r>
              <a:rPr lang="es-ES_tradnl" sz="1800" b="0" i="0" u="none" strike="noStrike" baseline="0" noProof="0" dirty="0" err="1">
                <a:latin typeface="AdvOTf011d512"/>
              </a:rPr>
              <a:t>for</a:t>
            </a:r>
            <a:r>
              <a:rPr lang="es-ES_tradnl" sz="1800" b="0" i="0" u="none" strike="noStrike" baseline="0" noProof="0" dirty="0">
                <a:latin typeface="AdvOTf011d512"/>
              </a:rPr>
              <a:t> </a:t>
            </a:r>
            <a:r>
              <a:rPr lang="es-ES_tradnl" sz="1800" b="0" i="0" u="none" strike="noStrike" baseline="0" noProof="0" dirty="0" err="1">
                <a:latin typeface="AdvOTf011d512"/>
              </a:rPr>
              <a:t>Reducing</a:t>
            </a:r>
            <a:r>
              <a:rPr lang="es-ES_tradnl" sz="1800" b="0" i="0" u="none" strike="noStrike" baseline="0" noProof="0" dirty="0">
                <a:latin typeface="AdvOTf011d512"/>
              </a:rPr>
              <a:t> </a:t>
            </a:r>
            <a:r>
              <a:rPr lang="es-ES_tradnl" sz="1800" b="0" i="0" u="none" strike="noStrike" baseline="0" noProof="0" dirty="0" err="1">
                <a:latin typeface="AdvOTf011d512"/>
              </a:rPr>
              <a:t>Infant</a:t>
            </a:r>
            <a:r>
              <a:rPr lang="es-ES_tradnl" sz="1800" b="0" i="0" u="none" strike="noStrike" baseline="0" noProof="0" dirty="0">
                <a:latin typeface="AdvOTf011d512"/>
              </a:rPr>
              <a:t> </a:t>
            </a:r>
            <a:r>
              <a:rPr lang="es-ES_tradnl" sz="1800" b="0" i="0" u="none" strike="noStrike" baseline="0" noProof="0" dirty="0" err="1">
                <a:latin typeface="AdvOTf011d512"/>
              </a:rPr>
              <a:t>Deaths</a:t>
            </a:r>
            <a:r>
              <a:rPr lang="es-ES_tradnl" sz="1800" b="0" i="0" u="none" strike="noStrike" baseline="0" noProof="0" dirty="0">
                <a:latin typeface="AdvOTf011d512"/>
              </a:rPr>
              <a:t> in </a:t>
            </a:r>
            <a:r>
              <a:rPr lang="es-ES_tradnl" sz="1800" b="0" i="0" u="none" strike="noStrike" baseline="0" noProof="0" dirty="0" err="1">
                <a:latin typeface="AdvOTf011d512"/>
              </a:rPr>
              <a:t>the</a:t>
            </a:r>
            <a:r>
              <a:rPr lang="es-ES_tradnl" sz="1800" b="0" i="0" u="none" strike="noStrike" baseline="0" noProof="0" dirty="0">
                <a:latin typeface="AdvOTf011d512"/>
              </a:rPr>
              <a:t> </a:t>
            </a:r>
            <a:r>
              <a:rPr lang="es-ES_tradnl" sz="1800" b="0" i="0" u="none" strike="noStrike" baseline="0" noProof="0" dirty="0" err="1">
                <a:latin typeface="AdvOTf011d512"/>
              </a:rPr>
              <a:t>Sleep</a:t>
            </a:r>
            <a:r>
              <a:rPr lang="es-ES_tradnl" sz="1800" b="0" i="0" u="none" strike="noStrike" baseline="0" noProof="0" dirty="0">
                <a:latin typeface="AdvOTf011d512"/>
              </a:rPr>
              <a:t> </a:t>
            </a:r>
            <a:r>
              <a:rPr lang="es-ES_tradnl" sz="1800" b="0" i="0" u="none" strike="noStrike" baseline="0" noProof="0" dirty="0" err="1">
                <a:latin typeface="AdvOTf011d512"/>
              </a:rPr>
              <a:t>Environment</a:t>
            </a:r>
            <a:r>
              <a:rPr lang="es-ES_tradnl" sz="1800" b="0" i="0" u="none" strike="noStrike" baseline="0" noProof="0" dirty="0">
                <a:latin typeface="AdvOTf011d512"/>
              </a:rPr>
              <a:t>. </a:t>
            </a:r>
            <a:r>
              <a:rPr lang="es-ES_tradnl" sz="1800" b="0" i="0" u="none" strike="noStrike" baseline="0" noProof="0" dirty="0" err="1">
                <a:latin typeface="AdvOT37ee2077.I"/>
              </a:rPr>
              <a:t>Pediatrics</a:t>
            </a:r>
            <a:r>
              <a:rPr lang="es-ES_tradnl" sz="1800" b="0" i="0" u="none" strike="noStrike" baseline="0" noProof="0" dirty="0">
                <a:latin typeface="AdvOTf011d512"/>
              </a:rPr>
              <a:t>. 2022;150(1):e2022057990</a:t>
            </a:r>
            <a:endParaRPr lang="es-ES_tradnl" noProof="0" dirty="0">
              <a:cs typeface="Calibri"/>
            </a:endParaRPr>
          </a:p>
          <a:p>
            <a:endParaRPr lang="es-ES_tradnl" noProof="0" dirty="0">
              <a:cs typeface="Calibri"/>
            </a:endParaRPr>
          </a:p>
          <a:p>
            <a:r>
              <a:rPr lang="es-ES_tradnl" noProof="0" dirty="0">
                <a:cs typeface="Calibri"/>
              </a:rPr>
              <a:t>Crédito de la imagen: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12</a:t>
            </a:fld>
            <a:endParaRPr lang="en-US"/>
          </a:p>
        </p:txBody>
      </p:sp>
    </p:spTree>
    <p:extLst>
      <p:ext uri="{BB962C8B-B14F-4D97-AF65-F5344CB8AC3E}">
        <p14:creationId xmlns:p14="http://schemas.microsoft.com/office/powerpoint/2010/main" val="24222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13</a:t>
            </a:fld>
            <a:endParaRPr lang="en-US"/>
          </a:p>
        </p:txBody>
      </p:sp>
    </p:spTree>
    <p:extLst>
      <p:ext uri="{BB962C8B-B14F-4D97-AF65-F5344CB8AC3E}">
        <p14:creationId xmlns:p14="http://schemas.microsoft.com/office/powerpoint/2010/main" val="168169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ES_tradnl" sz="1800" noProof="0" dirty="0">
                <a:effectLst/>
              </a:rPr>
              <a:t>No hay evidencia de que las vacunas causen el SIDS o la muerte inesperada de un bebé</a:t>
            </a:r>
            <a:r>
              <a:rPr lang="es-ES_tradnl" sz="1800" noProof="0" dirty="0"/>
              <a:t>.</a:t>
            </a:r>
          </a:p>
          <a:p>
            <a:br>
              <a:rPr lang="es-ES_tradnl" noProof="0" dirty="0"/>
            </a:br>
            <a:r>
              <a:rPr lang="es-ES_tradnl" b="0" i="0" noProof="0" dirty="0">
                <a:solidFill>
                  <a:srgbClr val="374151"/>
                </a:solidFill>
                <a:effectLst/>
                <a:latin typeface="Söhne"/>
              </a:rPr>
              <a:t>El informe de la AAP de 2022 sobre la evidencia sigue mostrando que no hay una relación causal entre las vacunas y el SIDS, y sugiere que la vacunación puede tener un efecto protector contra el SIDS.</a:t>
            </a:r>
          </a:p>
          <a:p>
            <a:endParaRPr lang="es-ES_tradnl" b="0" noProof="0" dirty="0">
              <a:solidFill>
                <a:srgbClr val="1A1A1A"/>
              </a:solidFill>
              <a:latin typeface="+mn-lt"/>
              <a:cs typeface="Calibri"/>
            </a:endParaRPr>
          </a:p>
          <a:p>
            <a:r>
              <a:rPr lang="es-ES_tradnl" noProof="0" dirty="0">
                <a:solidFill>
                  <a:srgbClr val="1A1A1A"/>
                </a:solidFill>
                <a:cs typeface="Calibri"/>
              </a:rPr>
              <a:t>Recurso recomendado: </a:t>
            </a:r>
            <a:r>
              <a:rPr lang="es-ES_tradnl" noProof="0" dirty="0">
                <a:solidFill>
                  <a:srgbClr val="1A1A1A"/>
                </a:solidFill>
              </a:rPr>
              <a:t>Vacunas recomendadas para 2023 para niños desde el nacimiento hasta los 6 años de edad (</a:t>
            </a:r>
            <a:r>
              <a:rPr lang="es-ES_tradnl" noProof="0" dirty="0" err="1">
                <a:solidFill>
                  <a:srgbClr val="1A1A1A"/>
                </a:solidFill>
              </a:rPr>
              <a:t>cdc.gov</a:t>
            </a:r>
            <a:r>
              <a:rPr lang="es-ES_tradnl" noProof="0" dirty="0">
                <a:solidFill>
                  <a:srgbClr val="1A1A1A"/>
                </a:solidFill>
              </a:rPr>
              <a:t>)</a:t>
            </a:r>
            <a:endParaRPr lang="es-ES_tradnl" noProof="0" dirty="0">
              <a:cs typeface="Calibri"/>
            </a:endParaRPr>
          </a:p>
          <a:p>
            <a:endParaRPr lang="es-ES_tradnl" b="0" noProof="0" dirty="0">
              <a:latin typeface="+mn-lt"/>
              <a:cs typeface="Calibri"/>
            </a:endParaRPr>
          </a:p>
          <a:p>
            <a:r>
              <a:rPr lang="es-ES_tradnl" b="0" noProof="0" dirty="0">
                <a:latin typeface="+mn-lt"/>
                <a:cs typeface="Calibri"/>
              </a:rPr>
              <a:t>Referencia:</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i="0" u="none" strike="noStrike" baseline="0" noProof="0" dirty="0">
                <a:latin typeface="AdvOTf011d512"/>
              </a:rPr>
              <a:t>Moon RY, Carlin RF, Hand I; AAP </a:t>
            </a:r>
            <a:r>
              <a:rPr lang="es-ES_tradnl" sz="1200" b="0" i="0" u="none" strike="noStrike" baseline="0" noProof="0" dirty="0" err="1">
                <a:latin typeface="AdvOTf011d512"/>
              </a:rPr>
              <a:t>Task</a:t>
            </a:r>
            <a:r>
              <a:rPr lang="es-ES_tradnl" sz="1200" b="0" i="0" u="none" strike="noStrike" baseline="0" noProof="0" dirty="0">
                <a:latin typeface="AdvOTf011d512"/>
              </a:rPr>
              <a:t> </a:t>
            </a:r>
            <a:r>
              <a:rPr lang="es-ES_tradnl" sz="1200" b="0" i="0" u="none" strike="noStrike" baseline="0" noProof="0" dirty="0" err="1">
                <a:latin typeface="AdvOTf011d512"/>
              </a:rPr>
              <a:t>Force</a:t>
            </a:r>
            <a:r>
              <a:rPr lang="es-ES_tradnl" sz="1200" b="0" i="0" u="none" strike="noStrike" baseline="0" noProof="0" dirty="0">
                <a:latin typeface="AdvOTf011d512"/>
              </a:rPr>
              <a:t> on </a:t>
            </a:r>
            <a:r>
              <a:rPr lang="es-ES_tradnl" sz="1200" b="0" i="0" u="none" strike="noStrike" baseline="0" noProof="0" dirty="0" err="1">
                <a:latin typeface="AdvOTf011d512"/>
              </a:rPr>
              <a:t>Sudden</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a:t>
            </a:r>
            <a:r>
              <a:rPr lang="es-ES_tradnl" sz="1200" b="0" i="0" u="none" strike="noStrike" baseline="0" noProof="0" dirty="0">
                <a:latin typeface="AdvOTf011d512"/>
              </a:rPr>
              <a:t> </a:t>
            </a:r>
            <a:r>
              <a:rPr lang="es-ES_tradnl" sz="1200" b="0" i="0" u="none" strike="noStrike" baseline="0" noProof="0" dirty="0" err="1">
                <a:latin typeface="AdvOTf011d512"/>
              </a:rPr>
              <a:t>Syndrome</a:t>
            </a:r>
            <a:r>
              <a:rPr lang="es-ES_tradnl" sz="1200" b="0" i="0" u="none" strike="noStrike" baseline="0" noProof="0" dirty="0">
                <a:latin typeface="AdvOTf011d512"/>
              </a:rPr>
              <a:t>; AAP </a:t>
            </a:r>
            <a:r>
              <a:rPr lang="es-ES_tradnl" sz="1200" b="0" i="0" u="none" strike="noStrike" baseline="0" noProof="0" dirty="0" err="1">
                <a:latin typeface="AdvOTf011d512"/>
              </a:rPr>
              <a:t>Committee</a:t>
            </a:r>
            <a:r>
              <a:rPr lang="es-ES_tradnl" sz="1200" b="0" i="0" u="none" strike="noStrike" baseline="0" noProof="0" dirty="0">
                <a:latin typeface="AdvOTf011d512"/>
              </a:rPr>
              <a:t> on </a:t>
            </a:r>
            <a:r>
              <a:rPr lang="es-ES_tradnl" sz="1200" b="0" i="0" u="none" strike="noStrike" baseline="0" noProof="0" dirty="0" err="1">
                <a:latin typeface="AdvOTf011d512"/>
              </a:rPr>
              <a:t>Fetus</a:t>
            </a:r>
            <a:r>
              <a:rPr lang="es-ES_tradnl" sz="1200" b="0" i="0" u="none" strike="noStrike" baseline="0" noProof="0" dirty="0">
                <a:latin typeface="AdvOTf011d512"/>
              </a:rPr>
              <a:t> and </a:t>
            </a:r>
            <a:r>
              <a:rPr lang="es-ES_tradnl" sz="1200" b="0" i="0" u="none" strike="noStrike" baseline="0" noProof="0" dirty="0" err="1">
                <a:latin typeface="AdvOTf011d512"/>
              </a:rPr>
              <a:t>Newborn</a:t>
            </a:r>
            <a:r>
              <a:rPr lang="es-ES_tradnl" sz="1200" b="0" i="0" u="none" strike="noStrike" baseline="0" noProof="0" dirty="0">
                <a:latin typeface="AdvOTf011d512"/>
              </a:rPr>
              <a:t>. </a:t>
            </a:r>
            <a:r>
              <a:rPr lang="es-ES_tradnl" sz="1200" b="0" i="0" u="none" strike="noStrike" baseline="0" noProof="0" dirty="0" err="1">
                <a:latin typeface="AdvOTf011d512"/>
              </a:rPr>
              <a:t>Sleep-Related</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a:t>
            </a:r>
            <a:r>
              <a:rPr lang="es-ES_tradnl" sz="1200" b="0" i="0" u="none" strike="noStrike" baseline="0" noProof="0" dirty="0" err="1">
                <a:latin typeface="AdvOTf011d512"/>
              </a:rPr>
              <a:t>Updated</a:t>
            </a:r>
            <a:r>
              <a:rPr lang="es-ES_tradnl" sz="1200" b="0" i="0" u="none" strike="noStrike" baseline="0" noProof="0" dirty="0">
                <a:latin typeface="AdvOTf011d512"/>
              </a:rPr>
              <a:t> 2022 </a:t>
            </a:r>
            <a:r>
              <a:rPr lang="es-ES_tradnl" sz="1200" b="0" i="0" u="none" strike="noStrike" baseline="0" noProof="0" dirty="0" err="1">
                <a:latin typeface="AdvOTf011d512"/>
              </a:rPr>
              <a:t>Recommendations</a:t>
            </a:r>
            <a:r>
              <a:rPr lang="es-ES_tradnl" sz="1200" b="0" i="0" u="none" strike="noStrike" baseline="0" noProof="0" dirty="0">
                <a:latin typeface="AdvOTf011d512"/>
              </a:rPr>
              <a:t> </a:t>
            </a:r>
            <a:r>
              <a:rPr lang="es-ES_tradnl" sz="1200" b="0" i="0" u="none" strike="noStrike" baseline="0" noProof="0" dirty="0" err="1">
                <a:latin typeface="AdvOTf011d512"/>
              </a:rPr>
              <a:t>for</a:t>
            </a:r>
            <a:r>
              <a:rPr lang="es-ES_tradnl" sz="1200" b="0" i="0" u="none" strike="noStrike" baseline="0" noProof="0" dirty="0">
                <a:latin typeface="AdvOTf011d512"/>
              </a:rPr>
              <a:t> </a:t>
            </a:r>
            <a:r>
              <a:rPr lang="es-ES_tradnl" sz="1200" b="0" i="0" u="none" strike="noStrike" baseline="0" noProof="0" dirty="0" err="1">
                <a:latin typeface="AdvOTf011d512"/>
              </a:rPr>
              <a:t>Reducing</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in </a:t>
            </a:r>
            <a:r>
              <a:rPr lang="es-ES_tradnl" sz="1200" b="0" i="0" u="none" strike="noStrike" baseline="0" noProof="0" dirty="0" err="1">
                <a:latin typeface="AdvOTf011d512"/>
              </a:rPr>
              <a:t>the</a:t>
            </a:r>
            <a:r>
              <a:rPr lang="es-ES_tradnl" sz="1200" b="0" i="0" u="none" strike="noStrike" baseline="0" noProof="0" dirty="0">
                <a:latin typeface="AdvOTf011d512"/>
              </a:rPr>
              <a:t> </a:t>
            </a:r>
            <a:r>
              <a:rPr lang="es-ES_tradnl" sz="1200" b="0" i="0" u="none" strike="noStrike" baseline="0" noProof="0" dirty="0" err="1">
                <a:latin typeface="AdvOTf011d512"/>
              </a:rPr>
              <a:t>Sleep</a:t>
            </a:r>
            <a:r>
              <a:rPr lang="es-ES_tradnl" sz="1200" b="0" i="0" u="none" strike="noStrike" baseline="0" noProof="0" dirty="0">
                <a:latin typeface="AdvOTf011d512"/>
              </a:rPr>
              <a:t> </a:t>
            </a:r>
            <a:r>
              <a:rPr lang="es-ES_tradnl" sz="1200" b="0" i="0" u="none" strike="noStrike" baseline="0" noProof="0" dirty="0" err="1">
                <a:latin typeface="AdvOTf011d512"/>
              </a:rPr>
              <a:t>Environment</a:t>
            </a:r>
            <a:r>
              <a:rPr lang="es-ES_tradnl" sz="1200" b="0" i="0" u="none" strike="noStrike" baseline="0" noProof="0" dirty="0">
                <a:latin typeface="AdvOTf011d512"/>
              </a:rPr>
              <a:t>. </a:t>
            </a:r>
            <a:r>
              <a:rPr lang="es-ES_tradnl" sz="1200" b="0" i="0" u="none" strike="noStrike" baseline="0" noProof="0" dirty="0" err="1">
                <a:latin typeface="AdvOT37ee2077.I"/>
              </a:rPr>
              <a:t>Pediatrics</a:t>
            </a:r>
            <a:r>
              <a:rPr lang="es-ES_tradnl" sz="1200" b="0" i="0" u="none" strike="noStrike" baseline="0" noProof="0" dirty="0">
                <a:latin typeface="AdvOTf011d512"/>
              </a:rPr>
              <a:t>. 2022;150(1):e2022057990</a:t>
            </a:r>
            <a:endParaRPr lang="es-ES_tradnl" noProof="0" dirty="0">
              <a:cs typeface="Calibri"/>
            </a:endParaRPr>
          </a:p>
          <a:p>
            <a:pPr>
              <a:defRPr/>
            </a:pPr>
            <a:r>
              <a:rPr lang="es-ES_tradnl" noProof="0" dirty="0"/>
              <a:t>Fuente de la imagen: Foto por </a:t>
            </a:r>
            <a:r>
              <a:rPr lang="es-ES_tradnl" noProof="0" dirty="0">
                <a:hlinkClick r:id="rId3"/>
              </a:rPr>
              <a:t>CDC</a:t>
            </a:r>
            <a:r>
              <a:rPr lang="es-ES_tradnl" noProof="0" dirty="0"/>
              <a:t> en </a:t>
            </a:r>
            <a:r>
              <a:rPr lang="es-ES_tradnl" noProof="0" dirty="0">
                <a:hlinkClick r:id="rId4"/>
              </a:rPr>
              <a:t>Unsplash</a:t>
            </a:r>
            <a:r>
              <a:rPr lang="es-ES_tradnl" noProof="0" dirty="0"/>
              <a:t> </a:t>
            </a:r>
            <a:endParaRPr lang="es-ES_tradnl" noProof="0" dirty="0">
              <a:cs typeface="Calibri"/>
            </a:endParaRPr>
          </a:p>
          <a:p>
            <a:endParaRPr lang="es-ES_tradnl" noProof="0" dirty="0">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14</a:t>
            </a:fld>
            <a:endParaRPr lang="en-US"/>
          </a:p>
        </p:txBody>
      </p:sp>
    </p:spTree>
    <p:extLst>
      <p:ext uri="{BB962C8B-B14F-4D97-AF65-F5344CB8AC3E}">
        <p14:creationId xmlns:p14="http://schemas.microsoft.com/office/powerpoint/2010/main" val="499440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15</a:t>
            </a:fld>
            <a:endParaRPr lang="en-US"/>
          </a:p>
        </p:txBody>
      </p:sp>
    </p:spTree>
    <p:extLst>
      <p:ext uri="{BB962C8B-B14F-4D97-AF65-F5344CB8AC3E}">
        <p14:creationId xmlns:p14="http://schemas.microsoft.com/office/powerpoint/2010/main" val="2562076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ES_tradnl" sz="1800" kern="0" noProof="0" dirty="0">
                <a:solidFill>
                  <a:srgbClr val="000000"/>
                </a:solidFill>
                <a:effectLst/>
                <a:latin typeface="Calibri" panose="020F0502020204030204" pitchFamily="34" charset="0"/>
                <a:ea typeface="Times New Roman" panose="02020603050405020304" pitchFamily="18" charset="0"/>
              </a:rPr>
              <a:t>Dormir profundamente boca arriba es algo que se aprende y los padres no deben rendirse. Si su bebé se despierta durante la noche, recuerde que un sueño más ligero y despertarse con más frecuencia ayuda a proteger a su bebé contra el SIDS.</a:t>
            </a:r>
            <a:r>
              <a:rPr lang="es-ES_tradnl" sz="2800" noProof="0" dirty="0">
                <a:effectLst/>
              </a:rPr>
              <a:t> </a:t>
            </a:r>
          </a:p>
          <a:p>
            <a:pPr>
              <a:defRPr/>
            </a:pPr>
            <a:endParaRPr lang="es-ES_tradnl" sz="1800" b="0" i="0" noProof="0" dirty="0">
              <a:solidFill>
                <a:srgbClr val="000000"/>
              </a:solidFill>
              <a:effectLst/>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0" i="0" noProof="0" dirty="0">
                <a:solidFill>
                  <a:srgbClr val="000000"/>
                </a:solidFill>
                <a:effectLst/>
                <a:latin typeface="Calibri"/>
                <a:cs typeface="Calibri"/>
              </a:rPr>
              <a:t>Recurso de AAP: </a:t>
            </a:r>
            <a:endParaRPr lang="es-ES_tradnl" b="0" i="0" noProof="0" dirty="0">
              <a:solidFill>
                <a:srgbClr val="1A1A1A"/>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0" i="0" noProof="0" dirty="0">
                <a:solidFill>
                  <a:srgbClr val="1A1A1A"/>
                </a:solidFill>
                <a:effectLst/>
                <a:latin typeface="Open Sans"/>
                <a:ea typeface="Open Sans"/>
                <a:cs typeface="Open Sans"/>
              </a:rPr>
              <a:t>Una razón que a menudo citan los padres para no usar la posición prona para dormir es la percepción de que el bebé está incómodo o no duerme bien.</a:t>
            </a:r>
            <a:r>
              <a:rPr lang="es-ES_tradnl" b="1" i="0" u="sng" baseline="30000" noProof="0" dirty="0">
                <a:solidFill>
                  <a:srgbClr val="304FFE"/>
                </a:solidFill>
                <a:effectLst/>
                <a:latin typeface="Open Sans"/>
                <a:ea typeface="Open Sans"/>
                <a:cs typeface="Open Sans"/>
              </a:rPr>
              <a:t>149</a:t>
            </a:r>
            <a:r>
              <a:rPr lang="es-ES_tradnl" b="0" i="0" baseline="30000" noProof="0" dirty="0">
                <a:solidFill>
                  <a:srgbClr val="1A1A1A"/>
                </a:solidFill>
                <a:effectLst/>
                <a:latin typeface="Open Sans"/>
                <a:ea typeface="Open Sans"/>
                <a:cs typeface="Open Sans"/>
              </a:rPr>
              <a:t>–</a:t>
            </a:r>
            <a:r>
              <a:rPr lang="es-ES_tradnl" b="1" i="0" u="sng" baseline="30000" noProof="0" dirty="0">
                <a:solidFill>
                  <a:srgbClr val="304FFE"/>
                </a:solidFill>
                <a:effectLst/>
                <a:latin typeface="Open Sans"/>
                <a:ea typeface="Open Sans"/>
                <a:cs typeface="Open Sans"/>
              </a:rPr>
              <a:t>157</a:t>
            </a:r>
            <a:r>
              <a:rPr lang="es-ES_tradnl" b="0" i="0" baseline="30000" noProof="0" dirty="0">
                <a:solidFill>
                  <a:srgbClr val="1A1A1A"/>
                </a:solidFill>
                <a:effectLst/>
                <a:latin typeface="Open Sans"/>
                <a:ea typeface="Open Sans"/>
                <a:cs typeface="Open Sans"/>
              </a:rPr>
              <a:t> </a:t>
            </a:r>
            <a:r>
              <a:rPr lang="es-ES_tradnl" b="0" i="0" noProof="0" dirty="0">
                <a:solidFill>
                  <a:srgbClr val="1A1A1A"/>
                </a:solidFill>
                <a:effectLst/>
                <a:latin typeface="Open Sans"/>
                <a:ea typeface="Open Sans"/>
                <a:cs typeface="Open Sans"/>
              </a:rPr>
              <a:t> </a:t>
            </a:r>
            <a:r>
              <a:rPr lang="es-ES_tradnl" b="0" i="0" noProof="0" dirty="0">
                <a:solidFill>
                  <a:srgbClr val="374151"/>
                </a:solidFill>
                <a:effectLst/>
                <a:latin typeface="Söhne"/>
              </a:rPr>
              <a:t>Sin embargo, es típico que un bebé se despierte frecuentemente y no debe considerarse como un problema. Los estudios fisiológicos demuestran que los bebés tienen menos probabilidad de despertarse cuando duermen en posición prona</a:t>
            </a:r>
            <a:r>
              <a:rPr lang="es-ES_tradnl" b="0" i="0" noProof="0" dirty="0">
                <a:solidFill>
                  <a:srgbClr val="1A1A1A"/>
                </a:solidFill>
                <a:effectLst/>
                <a:latin typeface="Open Sans"/>
                <a:ea typeface="Open Sans"/>
                <a:cs typeface="Open Sans"/>
              </a:rPr>
              <a:t>.</a:t>
            </a:r>
            <a:r>
              <a:rPr lang="es-ES_tradnl" b="1" i="0" u="sng" baseline="30000" noProof="0" dirty="0">
                <a:solidFill>
                  <a:srgbClr val="304FFE"/>
                </a:solidFill>
                <a:effectLst/>
                <a:latin typeface="Open Sans"/>
                <a:ea typeface="Open Sans"/>
                <a:cs typeface="Open Sans"/>
              </a:rPr>
              <a:t>158</a:t>
            </a:r>
            <a:r>
              <a:rPr lang="es-ES_tradnl" b="0" i="0" baseline="30000" noProof="0" dirty="0">
                <a:solidFill>
                  <a:srgbClr val="1A1A1A"/>
                </a:solidFill>
                <a:effectLst/>
                <a:latin typeface="Open Sans"/>
                <a:ea typeface="Open Sans"/>
                <a:cs typeface="Open Sans"/>
              </a:rPr>
              <a:t>–</a:t>
            </a:r>
            <a:r>
              <a:rPr lang="es-ES_tradnl" b="1" i="0" u="sng" baseline="30000" noProof="0" dirty="0">
                <a:solidFill>
                  <a:srgbClr val="304FFE"/>
                </a:solidFill>
                <a:effectLst/>
                <a:latin typeface="Open Sans"/>
                <a:ea typeface="Open Sans"/>
                <a:cs typeface="Open Sans"/>
              </a:rPr>
              <a:t>166</a:t>
            </a:r>
            <a:r>
              <a:rPr lang="es-ES_tradnl" b="0" i="0" baseline="30000" noProof="0" dirty="0">
                <a:solidFill>
                  <a:srgbClr val="1A1A1A"/>
                </a:solidFill>
                <a:effectLst/>
                <a:latin typeface="Open Sans"/>
                <a:ea typeface="Open Sans"/>
                <a:cs typeface="Open Sans"/>
              </a:rPr>
              <a:t> </a:t>
            </a:r>
            <a:r>
              <a:rPr lang="es-ES_tradnl" b="0" i="0" noProof="0" dirty="0">
                <a:solidFill>
                  <a:srgbClr val="1A1A1A"/>
                </a:solidFill>
                <a:effectLst/>
                <a:latin typeface="Open Sans"/>
                <a:ea typeface="Open Sans"/>
                <a:cs typeface="Open Sans"/>
              </a:rPr>
              <a:t> </a:t>
            </a:r>
            <a:br>
              <a:rPr lang="es-ES_tradnl" noProof="0" dirty="0"/>
            </a:br>
            <a:r>
              <a:rPr lang="es-ES_tradnl" b="0" i="0" noProof="0" dirty="0">
                <a:solidFill>
                  <a:srgbClr val="374151"/>
                </a:solidFill>
                <a:effectLst/>
                <a:latin typeface="Söhne"/>
              </a:rPr>
              <a:t>La capacidad de despertarse del sueño es una importante respuesta fisiológica protectora ante estresores durante el sueño </a:t>
            </a:r>
            <a:r>
              <a:rPr lang="es-ES_tradnl" b="1" i="0" u="sng" baseline="30000" noProof="0" dirty="0">
                <a:solidFill>
                  <a:srgbClr val="304FFE"/>
                </a:solidFill>
                <a:effectLst/>
                <a:latin typeface="Open Sans"/>
                <a:ea typeface="Open Sans"/>
                <a:cs typeface="Open Sans"/>
              </a:rPr>
              <a:t>167</a:t>
            </a:r>
            <a:r>
              <a:rPr lang="es-ES_tradnl" b="0" i="0" baseline="30000" noProof="0" dirty="0">
                <a:solidFill>
                  <a:srgbClr val="1A1A1A"/>
                </a:solidFill>
                <a:effectLst/>
                <a:latin typeface="Open Sans"/>
                <a:ea typeface="Open Sans"/>
                <a:cs typeface="Open Sans"/>
              </a:rPr>
              <a:t>–</a:t>
            </a:r>
            <a:r>
              <a:rPr lang="es-ES_tradnl" b="1" i="0" u="sng" baseline="30000" noProof="0" dirty="0">
                <a:solidFill>
                  <a:srgbClr val="304FFE"/>
                </a:solidFill>
                <a:effectLst/>
                <a:latin typeface="Open Sans"/>
                <a:ea typeface="Open Sans"/>
                <a:cs typeface="Open Sans"/>
              </a:rPr>
              <a:t>171</a:t>
            </a:r>
            <a:r>
              <a:rPr lang="es-ES_tradnl" b="0" i="0" baseline="30000" noProof="0" dirty="0">
                <a:solidFill>
                  <a:srgbClr val="1A1A1A"/>
                </a:solidFill>
                <a:effectLst/>
                <a:latin typeface="Open Sans"/>
                <a:ea typeface="Open Sans"/>
                <a:cs typeface="Open Sans"/>
              </a:rPr>
              <a:t> </a:t>
            </a:r>
            <a:r>
              <a:rPr lang="es-ES_tradnl" b="0" i="0" noProof="0" dirty="0">
                <a:solidFill>
                  <a:srgbClr val="1A1A1A"/>
                </a:solidFill>
                <a:effectLst/>
                <a:latin typeface="Open Sans"/>
                <a:ea typeface="Open Sans"/>
                <a:cs typeface="Open Sans"/>
              </a:rPr>
              <a:t> y la capacidad del bebé para dormir durante períodos prolongados puede no ser fisiológicamente ventajosa.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noProof="0" dirty="0"/>
              <a:t>Referencia:</a:t>
            </a:r>
            <a:endParaRPr lang="es-ES_tradnl" sz="1200" noProof="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i="0" u="none" strike="noStrike" baseline="0" noProof="0" dirty="0">
                <a:latin typeface="AdvOTf011d512"/>
              </a:rPr>
              <a:t>Moon RY, Carlin RF, Hand I; AAP </a:t>
            </a:r>
            <a:r>
              <a:rPr lang="es-ES_tradnl" sz="1200" b="0" i="0" u="none" strike="noStrike" baseline="0" noProof="0" dirty="0" err="1">
                <a:latin typeface="AdvOTf011d512"/>
              </a:rPr>
              <a:t>Task</a:t>
            </a:r>
            <a:r>
              <a:rPr lang="es-ES_tradnl" sz="1200" b="0" i="0" u="none" strike="noStrike" baseline="0" noProof="0" dirty="0">
                <a:latin typeface="AdvOTf011d512"/>
              </a:rPr>
              <a:t> </a:t>
            </a:r>
            <a:r>
              <a:rPr lang="es-ES_tradnl" sz="1200" b="0" i="0" u="none" strike="noStrike" baseline="0" noProof="0" dirty="0" err="1">
                <a:latin typeface="AdvOTf011d512"/>
              </a:rPr>
              <a:t>Force</a:t>
            </a:r>
            <a:r>
              <a:rPr lang="es-ES_tradnl" sz="1200" b="0" i="0" u="none" strike="noStrike" baseline="0" noProof="0" dirty="0">
                <a:latin typeface="AdvOTf011d512"/>
              </a:rPr>
              <a:t> on </a:t>
            </a:r>
            <a:r>
              <a:rPr lang="es-ES_tradnl" sz="1200" b="0" i="0" u="none" strike="noStrike" baseline="0" noProof="0" dirty="0" err="1">
                <a:latin typeface="AdvOTf011d512"/>
              </a:rPr>
              <a:t>Sudden</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a:t>
            </a:r>
            <a:r>
              <a:rPr lang="es-ES_tradnl" sz="1200" b="0" i="0" u="none" strike="noStrike" baseline="0" noProof="0" dirty="0">
                <a:latin typeface="AdvOTf011d512"/>
              </a:rPr>
              <a:t> </a:t>
            </a:r>
            <a:r>
              <a:rPr lang="es-ES_tradnl" sz="1200" b="0" i="0" u="none" strike="noStrike" baseline="0" noProof="0" dirty="0" err="1">
                <a:latin typeface="AdvOTf011d512"/>
              </a:rPr>
              <a:t>Syndrome</a:t>
            </a:r>
            <a:r>
              <a:rPr lang="es-ES_tradnl" sz="1200" b="0" i="0" u="none" strike="noStrike" baseline="0" noProof="0" dirty="0">
                <a:latin typeface="AdvOTf011d512"/>
              </a:rPr>
              <a:t>; AAP </a:t>
            </a:r>
            <a:r>
              <a:rPr lang="es-ES_tradnl" sz="1200" b="0" i="0" u="none" strike="noStrike" baseline="0" noProof="0" dirty="0" err="1">
                <a:latin typeface="AdvOTf011d512"/>
              </a:rPr>
              <a:t>Committee</a:t>
            </a:r>
            <a:r>
              <a:rPr lang="es-ES_tradnl" sz="1200" b="0" i="0" u="none" strike="noStrike" baseline="0" noProof="0" dirty="0">
                <a:latin typeface="AdvOTf011d512"/>
              </a:rPr>
              <a:t> on </a:t>
            </a:r>
            <a:r>
              <a:rPr lang="es-ES_tradnl" sz="1200" b="0" i="0" u="none" strike="noStrike" baseline="0" noProof="0" dirty="0" err="1">
                <a:latin typeface="AdvOTf011d512"/>
              </a:rPr>
              <a:t>Fetus</a:t>
            </a:r>
            <a:r>
              <a:rPr lang="es-ES_tradnl" sz="1200" b="0" i="0" u="none" strike="noStrike" baseline="0" noProof="0" dirty="0">
                <a:latin typeface="AdvOTf011d512"/>
              </a:rPr>
              <a:t> and </a:t>
            </a:r>
            <a:r>
              <a:rPr lang="es-ES_tradnl" sz="1200" b="0" i="0" u="none" strike="noStrike" baseline="0" noProof="0" dirty="0" err="1">
                <a:latin typeface="AdvOTf011d512"/>
              </a:rPr>
              <a:t>Newborn</a:t>
            </a:r>
            <a:r>
              <a:rPr lang="es-ES_tradnl" sz="1200" b="0" i="0" u="none" strike="noStrike" baseline="0" noProof="0" dirty="0">
                <a:latin typeface="AdvOTf011d512"/>
              </a:rPr>
              <a:t>. </a:t>
            </a:r>
            <a:r>
              <a:rPr lang="es-ES_tradnl" sz="1200" b="0" i="0" u="none" strike="noStrike" baseline="0" noProof="0" dirty="0" err="1">
                <a:latin typeface="AdvOTf011d512"/>
              </a:rPr>
              <a:t>Sleep-Related</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a:t>
            </a:r>
            <a:r>
              <a:rPr lang="es-ES_tradnl" sz="1200" b="0" i="0" u="none" strike="noStrike" baseline="0" noProof="0" dirty="0" err="1">
                <a:latin typeface="AdvOTf011d512"/>
              </a:rPr>
              <a:t>Updated</a:t>
            </a:r>
            <a:r>
              <a:rPr lang="es-ES_tradnl" sz="1200" b="0" i="0" u="none" strike="noStrike" baseline="0" noProof="0" dirty="0">
                <a:latin typeface="AdvOTf011d512"/>
              </a:rPr>
              <a:t> 2022 </a:t>
            </a:r>
            <a:r>
              <a:rPr lang="es-ES_tradnl" sz="1200" b="0" i="0" u="none" strike="noStrike" baseline="0" noProof="0" dirty="0" err="1">
                <a:latin typeface="AdvOTf011d512"/>
              </a:rPr>
              <a:t>Recommendations</a:t>
            </a:r>
            <a:r>
              <a:rPr lang="es-ES_tradnl" sz="1200" b="0" i="0" u="none" strike="noStrike" baseline="0" noProof="0" dirty="0">
                <a:latin typeface="AdvOTf011d512"/>
              </a:rPr>
              <a:t> </a:t>
            </a:r>
            <a:r>
              <a:rPr lang="es-ES_tradnl" sz="1200" b="0" i="0" u="none" strike="noStrike" baseline="0" noProof="0" dirty="0" err="1">
                <a:latin typeface="AdvOTf011d512"/>
              </a:rPr>
              <a:t>for</a:t>
            </a:r>
            <a:r>
              <a:rPr lang="es-ES_tradnl" sz="1200" b="0" i="0" u="none" strike="noStrike" baseline="0" noProof="0" dirty="0">
                <a:latin typeface="AdvOTf011d512"/>
              </a:rPr>
              <a:t> </a:t>
            </a:r>
            <a:r>
              <a:rPr lang="es-ES_tradnl" sz="1200" b="0" i="0" u="none" strike="noStrike" baseline="0" noProof="0" dirty="0" err="1">
                <a:latin typeface="AdvOTf011d512"/>
              </a:rPr>
              <a:t>Reducing</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in </a:t>
            </a:r>
            <a:r>
              <a:rPr lang="es-ES_tradnl" sz="1200" b="0" i="0" u="none" strike="noStrike" baseline="0" noProof="0" dirty="0" err="1">
                <a:latin typeface="AdvOTf011d512"/>
              </a:rPr>
              <a:t>the</a:t>
            </a:r>
            <a:r>
              <a:rPr lang="es-ES_tradnl" sz="1200" b="0" i="0" u="none" strike="noStrike" baseline="0" noProof="0" dirty="0">
                <a:latin typeface="AdvOTf011d512"/>
              </a:rPr>
              <a:t> </a:t>
            </a:r>
            <a:r>
              <a:rPr lang="es-ES_tradnl" sz="1200" b="0" i="0" u="none" strike="noStrike" baseline="0" noProof="0" dirty="0" err="1">
                <a:latin typeface="AdvOTf011d512"/>
              </a:rPr>
              <a:t>Sleep</a:t>
            </a:r>
            <a:r>
              <a:rPr lang="es-ES_tradnl" sz="1200" b="0" i="0" u="none" strike="noStrike" baseline="0" noProof="0" dirty="0">
                <a:latin typeface="AdvOTf011d512"/>
              </a:rPr>
              <a:t> </a:t>
            </a:r>
            <a:r>
              <a:rPr lang="es-ES_tradnl" sz="1200" b="0" i="0" u="none" strike="noStrike" baseline="0" noProof="0" dirty="0" err="1">
                <a:latin typeface="AdvOTf011d512"/>
              </a:rPr>
              <a:t>Environment</a:t>
            </a:r>
            <a:r>
              <a:rPr lang="es-ES_tradnl" sz="1200" b="0" i="0" u="none" strike="noStrike" baseline="0" noProof="0" dirty="0">
                <a:latin typeface="AdvOTf011d512"/>
              </a:rPr>
              <a:t>. </a:t>
            </a:r>
            <a:r>
              <a:rPr lang="es-ES_tradnl" sz="1200" b="0" i="0" u="none" strike="noStrike" baseline="0" noProof="0" dirty="0" err="1">
                <a:latin typeface="AdvOT37ee2077.I"/>
              </a:rPr>
              <a:t>Pediatrics</a:t>
            </a:r>
            <a:r>
              <a:rPr lang="es-ES_tradnl" sz="1200" b="0" i="0" u="none" strike="noStrike" baseline="0" noProof="0" dirty="0">
                <a:latin typeface="AdvOTf011d512"/>
              </a:rPr>
              <a:t>. 2022;150(1):e2022057990</a:t>
            </a:r>
          </a:p>
          <a:p>
            <a:pPr>
              <a:defRPr/>
            </a:pPr>
            <a:endParaRPr lang="es-ES_tradnl" noProof="0" dirty="0">
              <a:latin typeface="AdvOTf011d512"/>
              <a:cs typeface="Calibri"/>
            </a:endParaRPr>
          </a:p>
          <a:p>
            <a:pPr>
              <a:defRPr/>
            </a:pPr>
            <a:r>
              <a:rPr lang="es-ES_tradnl" noProof="0" dirty="0">
                <a:latin typeface="AdvOTf011d512"/>
                <a:cs typeface="Calibri"/>
              </a:rPr>
              <a:t>Crédito de la imagen: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16</a:t>
            </a:fld>
            <a:endParaRPr lang="en-US"/>
          </a:p>
        </p:txBody>
      </p:sp>
    </p:spTree>
    <p:extLst>
      <p:ext uri="{BB962C8B-B14F-4D97-AF65-F5344CB8AC3E}">
        <p14:creationId xmlns:p14="http://schemas.microsoft.com/office/powerpoint/2010/main" val="1152076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17</a:t>
            </a:fld>
            <a:endParaRPr lang="en-US"/>
          </a:p>
        </p:txBody>
      </p:sp>
    </p:spTree>
    <p:extLst>
      <p:ext uri="{BB962C8B-B14F-4D97-AF65-F5344CB8AC3E}">
        <p14:creationId xmlns:p14="http://schemas.microsoft.com/office/powerpoint/2010/main" val="757342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kern="0" noProof="0" dirty="0">
                <a:solidFill>
                  <a:srgbClr val="000000"/>
                </a:solidFill>
                <a:effectLst/>
                <a:latin typeface="Calibri" panose="020F0502020204030204" pitchFamily="34" charset="0"/>
                <a:ea typeface="Times New Roman" panose="02020603050405020304" pitchFamily="18" charset="0"/>
              </a:rPr>
              <a:t>Poner a su bebé a dormir boca arriba no provoca una cabeza plana. Si su bebé siempre se queda boca arriba al dormir en una silla de coche, columpio, o carriola, podría provocar el aplanamiento de su cabeza. ¡Para prevenir esto, es importante añadir tiempo boca abajo supervisado todos los días!</a:t>
            </a:r>
            <a:r>
              <a:rPr lang="es-ES_tradnl" sz="2800" noProof="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0" noProof="0" dirty="0">
              <a:effectLst/>
            </a:endParaRPr>
          </a:p>
          <a:p>
            <a:pPr>
              <a:defRPr/>
            </a:pPr>
            <a:r>
              <a:rPr lang="es-ES_tradnl" b="0" noProof="0" dirty="0"/>
              <a:t>Los padres y cuidadores deben proporcionar a su bebé tiempo boca abajo de 2 a 3 veces al día durante períodos cortos que comienzan poco después del alta hospitalaria, aumentando gradualmente a por lo menos 15 a 30 minutos diarios en total a las 7 semanas de edad. Esto debe suceder cuando el bebé está despierto y siempre debe ser supervisado.</a:t>
            </a:r>
            <a:endParaRPr lang="es-ES_tradnl" sz="1200" noProof="0" dirty="0"/>
          </a:p>
          <a:p>
            <a:pPr>
              <a:defRPr/>
            </a:pPr>
            <a:endParaRPr lang="es-ES_tradnl" sz="1200" noProof="0" dirty="0"/>
          </a:p>
          <a:p>
            <a:pPr>
              <a:defRPr/>
            </a:pPr>
            <a:r>
              <a:rPr lang="es-ES_tradnl" sz="1200" noProof="0" dirty="0"/>
              <a:t>Referencia:</a:t>
            </a:r>
            <a:r>
              <a:rPr lang="es-ES_tradnl" noProof="0" dirty="0"/>
              <a:t> </a:t>
            </a:r>
            <a:endParaRPr lang="es-ES_tradnl" sz="1200" noProof="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i="0" u="none" strike="noStrike" baseline="0" noProof="0" dirty="0">
                <a:latin typeface="AdvOTf011d512"/>
              </a:rPr>
              <a:t>Moon RY, Carlin RF, Hand I; AAP </a:t>
            </a:r>
            <a:r>
              <a:rPr lang="es-ES_tradnl" sz="1200" b="0" i="0" u="none" strike="noStrike" baseline="0" noProof="0" dirty="0" err="1">
                <a:latin typeface="AdvOTf011d512"/>
              </a:rPr>
              <a:t>Task</a:t>
            </a:r>
            <a:r>
              <a:rPr lang="es-ES_tradnl" sz="1200" b="0" i="0" u="none" strike="noStrike" baseline="0" noProof="0" dirty="0">
                <a:latin typeface="AdvOTf011d512"/>
              </a:rPr>
              <a:t> </a:t>
            </a:r>
            <a:r>
              <a:rPr lang="es-ES_tradnl" sz="1200" b="0" i="0" u="none" strike="noStrike" baseline="0" noProof="0" dirty="0" err="1">
                <a:latin typeface="AdvOTf011d512"/>
              </a:rPr>
              <a:t>Force</a:t>
            </a:r>
            <a:r>
              <a:rPr lang="es-ES_tradnl" sz="1200" b="0" i="0" u="none" strike="noStrike" baseline="0" noProof="0" dirty="0">
                <a:latin typeface="AdvOTf011d512"/>
              </a:rPr>
              <a:t> on </a:t>
            </a:r>
            <a:r>
              <a:rPr lang="es-ES_tradnl" sz="1200" b="0" i="0" u="none" strike="noStrike" baseline="0" noProof="0" dirty="0" err="1">
                <a:latin typeface="AdvOTf011d512"/>
              </a:rPr>
              <a:t>Sudden</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a:t>
            </a:r>
            <a:r>
              <a:rPr lang="es-ES_tradnl" sz="1200" b="0" i="0" u="none" strike="noStrike" baseline="0" noProof="0" dirty="0">
                <a:latin typeface="AdvOTf011d512"/>
              </a:rPr>
              <a:t> </a:t>
            </a:r>
            <a:r>
              <a:rPr lang="es-ES_tradnl" sz="1200" b="0" i="0" u="none" strike="noStrike" baseline="0" noProof="0" dirty="0" err="1">
                <a:latin typeface="AdvOTf011d512"/>
              </a:rPr>
              <a:t>Syndrome</a:t>
            </a:r>
            <a:r>
              <a:rPr lang="es-ES_tradnl" sz="1200" b="0" i="0" u="none" strike="noStrike" baseline="0" noProof="0" dirty="0">
                <a:latin typeface="AdvOTf011d512"/>
              </a:rPr>
              <a:t>; AAP </a:t>
            </a:r>
            <a:r>
              <a:rPr lang="es-ES_tradnl" sz="1200" b="0" i="0" u="none" strike="noStrike" baseline="0" noProof="0" dirty="0" err="1">
                <a:latin typeface="AdvOTf011d512"/>
              </a:rPr>
              <a:t>Committee</a:t>
            </a:r>
            <a:r>
              <a:rPr lang="es-ES_tradnl" sz="1200" b="0" i="0" u="none" strike="noStrike" baseline="0" noProof="0" dirty="0">
                <a:latin typeface="AdvOTf011d512"/>
              </a:rPr>
              <a:t> on </a:t>
            </a:r>
            <a:r>
              <a:rPr lang="es-ES_tradnl" sz="1200" b="0" i="0" u="none" strike="noStrike" baseline="0" noProof="0" dirty="0" err="1">
                <a:latin typeface="AdvOTf011d512"/>
              </a:rPr>
              <a:t>Fetus</a:t>
            </a:r>
            <a:r>
              <a:rPr lang="es-ES_tradnl" sz="1200" b="0" i="0" u="none" strike="noStrike" baseline="0" noProof="0" dirty="0">
                <a:latin typeface="AdvOTf011d512"/>
              </a:rPr>
              <a:t> and </a:t>
            </a:r>
            <a:r>
              <a:rPr lang="es-ES_tradnl" sz="1200" b="0" i="0" u="none" strike="noStrike" baseline="0" noProof="0" dirty="0" err="1">
                <a:latin typeface="AdvOTf011d512"/>
              </a:rPr>
              <a:t>Newborn</a:t>
            </a:r>
            <a:r>
              <a:rPr lang="es-ES_tradnl" sz="1200" b="0" i="0" u="none" strike="noStrike" baseline="0" noProof="0" dirty="0">
                <a:latin typeface="AdvOTf011d512"/>
              </a:rPr>
              <a:t>. </a:t>
            </a:r>
            <a:r>
              <a:rPr lang="es-ES_tradnl" sz="1200" b="0" i="0" u="none" strike="noStrike" baseline="0" noProof="0" dirty="0" err="1">
                <a:latin typeface="AdvOTf011d512"/>
              </a:rPr>
              <a:t>Sleep-Related</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a:t>
            </a:r>
            <a:r>
              <a:rPr lang="es-ES_tradnl" sz="1200" b="0" i="0" u="none" strike="noStrike" baseline="0" noProof="0" dirty="0" err="1">
                <a:latin typeface="AdvOTf011d512"/>
              </a:rPr>
              <a:t>Updated</a:t>
            </a:r>
            <a:r>
              <a:rPr lang="es-ES_tradnl" sz="1200" b="0" i="0" u="none" strike="noStrike" baseline="0" noProof="0" dirty="0">
                <a:latin typeface="AdvOTf011d512"/>
              </a:rPr>
              <a:t> 2022 </a:t>
            </a:r>
            <a:r>
              <a:rPr lang="es-ES_tradnl" sz="1200" b="0" i="0" u="none" strike="noStrike" baseline="0" noProof="0" dirty="0" err="1">
                <a:latin typeface="AdvOTf011d512"/>
              </a:rPr>
              <a:t>Recommendations</a:t>
            </a:r>
            <a:r>
              <a:rPr lang="es-ES_tradnl" sz="1200" b="0" i="0" u="none" strike="noStrike" baseline="0" noProof="0" dirty="0">
                <a:latin typeface="AdvOTf011d512"/>
              </a:rPr>
              <a:t> </a:t>
            </a:r>
            <a:r>
              <a:rPr lang="es-ES_tradnl" sz="1200" b="0" i="0" u="none" strike="noStrike" baseline="0" noProof="0" dirty="0" err="1">
                <a:latin typeface="AdvOTf011d512"/>
              </a:rPr>
              <a:t>for</a:t>
            </a:r>
            <a:r>
              <a:rPr lang="es-ES_tradnl" sz="1200" b="0" i="0" u="none" strike="noStrike" baseline="0" noProof="0" dirty="0">
                <a:latin typeface="AdvOTf011d512"/>
              </a:rPr>
              <a:t> </a:t>
            </a:r>
            <a:r>
              <a:rPr lang="es-ES_tradnl" sz="1200" b="0" i="0" u="none" strike="noStrike" baseline="0" noProof="0" dirty="0" err="1">
                <a:latin typeface="AdvOTf011d512"/>
              </a:rPr>
              <a:t>Reducing</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in </a:t>
            </a:r>
            <a:r>
              <a:rPr lang="es-ES_tradnl" sz="1200" b="0" i="0" u="none" strike="noStrike" baseline="0" noProof="0" dirty="0" err="1">
                <a:latin typeface="AdvOTf011d512"/>
              </a:rPr>
              <a:t>the</a:t>
            </a:r>
            <a:r>
              <a:rPr lang="es-ES_tradnl" sz="1200" b="0" i="0" u="none" strike="noStrike" baseline="0" noProof="0" dirty="0">
                <a:latin typeface="AdvOTf011d512"/>
              </a:rPr>
              <a:t> </a:t>
            </a:r>
            <a:r>
              <a:rPr lang="es-ES_tradnl" sz="1200" b="0" i="0" u="none" strike="noStrike" baseline="0" noProof="0" dirty="0" err="1">
                <a:latin typeface="AdvOTf011d512"/>
              </a:rPr>
              <a:t>Sleep</a:t>
            </a:r>
            <a:r>
              <a:rPr lang="es-ES_tradnl" sz="1200" b="0" i="0" u="none" strike="noStrike" baseline="0" noProof="0" dirty="0">
                <a:latin typeface="AdvOTf011d512"/>
              </a:rPr>
              <a:t> </a:t>
            </a:r>
            <a:r>
              <a:rPr lang="es-ES_tradnl" sz="1200" b="0" i="0" u="none" strike="noStrike" baseline="0" noProof="0" dirty="0" err="1">
                <a:latin typeface="AdvOTf011d512"/>
              </a:rPr>
              <a:t>Environment</a:t>
            </a:r>
            <a:r>
              <a:rPr lang="es-ES_tradnl" sz="1200" b="0" i="0" u="none" strike="noStrike" baseline="0" noProof="0" dirty="0">
                <a:latin typeface="AdvOTf011d512"/>
              </a:rPr>
              <a:t>. </a:t>
            </a:r>
            <a:r>
              <a:rPr lang="es-ES_tradnl" sz="1200" b="0" i="0" u="none" strike="noStrike" baseline="0" noProof="0" dirty="0" err="1">
                <a:latin typeface="AdvOT37ee2077.I"/>
              </a:rPr>
              <a:t>Pediatrics</a:t>
            </a:r>
            <a:r>
              <a:rPr lang="es-ES_tradnl" sz="1200" b="0" i="0" u="none" strike="noStrike" baseline="0" noProof="0" dirty="0">
                <a:latin typeface="AdvOTf011d512"/>
              </a:rPr>
              <a:t>. 2022;150(1):e2022057990</a:t>
            </a:r>
            <a:endParaRPr lang="es-ES_tradnl" noProof="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noProof="0" dirty="0"/>
          </a:p>
          <a:p>
            <a:r>
              <a:rPr lang="es-ES_tradnl" noProof="0" dirty="0">
                <a:solidFill>
                  <a:srgbClr val="242424"/>
                </a:solidFill>
              </a:rPr>
              <a:t>Crédito de la imagen: Texas DSHS</a:t>
            </a:r>
            <a:endParaRPr lang="es-ES_tradnl" noProof="0" dirty="0"/>
          </a:p>
          <a:p>
            <a:endParaRPr lang="en-US" dirty="0"/>
          </a:p>
        </p:txBody>
      </p:sp>
      <p:sp>
        <p:nvSpPr>
          <p:cNvPr id="4" name="Slide Number Placeholder 3"/>
          <p:cNvSpPr>
            <a:spLocks noGrp="1"/>
          </p:cNvSpPr>
          <p:nvPr>
            <p:ph type="sldNum" sz="quarter" idx="5"/>
          </p:nvPr>
        </p:nvSpPr>
        <p:spPr/>
        <p:txBody>
          <a:bodyPr/>
          <a:lstStyle/>
          <a:p>
            <a:fld id="{B4C965FE-5290-4270-99C1-57599CB859E9}" type="slidenum">
              <a:rPr lang="en-US" smtClean="0"/>
              <a:t>18</a:t>
            </a:fld>
            <a:endParaRPr lang="en-US"/>
          </a:p>
        </p:txBody>
      </p:sp>
    </p:spTree>
    <p:extLst>
      <p:ext uri="{BB962C8B-B14F-4D97-AF65-F5344CB8AC3E}">
        <p14:creationId xmlns:p14="http://schemas.microsoft.com/office/powerpoint/2010/main" val="1762719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19</a:t>
            </a:fld>
            <a:endParaRPr lang="en-US"/>
          </a:p>
        </p:txBody>
      </p:sp>
    </p:spTree>
    <p:extLst>
      <p:ext uri="{BB962C8B-B14F-4D97-AF65-F5344CB8AC3E}">
        <p14:creationId xmlns:p14="http://schemas.microsoft.com/office/powerpoint/2010/main" val="4031846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800" kern="0" noProof="0" dirty="0">
                <a:solidFill>
                  <a:srgbClr val="000000"/>
                </a:solidFill>
                <a:effectLst/>
                <a:latin typeface="Calibri" panose="020F0502020204030204" pitchFamily="34" charset="0"/>
                <a:ea typeface="Times New Roman" panose="02020603050405020304" pitchFamily="18" charset="0"/>
              </a:rPr>
              <a:t>El humo de cualquier tipo de cigarro o cigarrillo, incluyendo los cigarrillos electrónicos o '</a:t>
            </a:r>
            <a:r>
              <a:rPr lang="es-ES_tradnl" sz="1800" kern="0" noProof="0" dirty="0" err="1">
                <a:solidFill>
                  <a:srgbClr val="000000"/>
                </a:solidFill>
                <a:effectLst/>
                <a:latin typeface="Calibri" panose="020F0502020204030204" pitchFamily="34" charset="0"/>
                <a:ea typeface="Times New Roman" panose="02020603050405020304" pitchFamily="18" charset="0"/>
              </a:rPr>
              <a:t>vapes</a:t>
            </a:r>
            <a:r>
              <a:rPr lang="es-ES_tradnl" sz="1800" kern="0" noProof="0" dirty="0">
                <a:solidFill>
                  <a:srgbClr val="000000"/>
                </a:solidFill>
                <a:effectLst/>
                <a:latin typeface="Calibri" panose="020F0502020204030204" pitchFamily="34" charset="0"/>
                <a:ea typeface="Times New Roman" panose="02020603050405020304" pitchFamily="18" charset="0"/>
              </a:rPr>
              <a:t>', contiene muchos ingredientes que son dañinos para adultos y niños pequeños.</a:t>
            </a:r>
            <a:r>
              <a:rPr lang="es-ES_tradnl" sz="2800" noProof="0" dirty="0">
                <a:effectLst/>
              </a:rPr>
              <a:t> </a:t>
            </a:r>
          </a:p>
          <a:p>
            <a:endParaRPr lang="es-ES_tradnl" b="0" i="0" noProof="0" dirty="0">
              <a:solidFill>
                <a:srgbClr val="1A1A1A"/>
              </a:solidFill>
              <a:effectLst/>
              <a:latin typeface="+mn-lt"/>
            </a:endParaRPr>
          </a:p>
          <a:p>
            <a:r>
              <a:rPr lang="es-ES_tradnl" b="0" i="0" noProof="0" dirty="0">
                <a:solidFill>
                  <a:srgbClr val="1A1A1A"/>
                </a:solidFill>
                <a:effectLst/>
                <a:latin typeface="+mn-lt"/>
                <a:ea typeface="Open Sans"/>
                <a:cs typeface="Open Sans"/>
              </a:rPr>
              <a:t>Evite la exposición al humo y a la nicotina durante el embarazo y después del parto. Aliente a las familias a establecer reglas estrictas para los hogares y automóviles libres de humo y a eliminar el humo de tabaco de segunda mano de todos los lugares donde los niños y otros no fumadores pasan tiempo.</a:t>
            </a:r>
          </a:p>
          <a:p>
            <a:endParaRPr lang="es-ES_tradnl" b="0" i="0" noProof="0" dirty="0">
              <a:solidFill>
                <a:srgbClr val="1A1A1A"/>
              </a:solidFill>
              <a:effectLst/>
              <a:latin typeface="+mn-lt"/>
              <a:ea typeface="Open Sans"/>
              <a:cs typeface="Open Sans"/>
            </a:endParaRPr>
          </a:p>
          <a:p>
            <a:r>
              <a:rPr lang="es-ES_tradnl" b="0" noProof="0" dirty="0">
                <a:solidFill>
                  <a:srgbClr val="1A1A1A"/>
                </a:solidFill>
                <a:latin typeface="+mn-lt"/>
              </a:rPr>
              <a:t>El humo se puede transferir a su bebé de las siguientes maneras:</a:t>
            </a:r>
          </a:p>
          <a:p>
            <a:pPr marL="171450" indent="-171450">
              <a:buFont typeface="Arial" panose="020B0604020202020204" pitchFamily="34" charset="0"/>
              <a:buChar char="•"/>
            </a:pPr>
            <a:r>
              <a:rPr lang="es-ES_tradnl" b="0" noProof="0" dirty="0">
                <a:solidFill>
                  <a:srgbClr val="1A1A1A"/>
                </a:solidFill>
                <a:latin typeface="+mn-lt"/>
              </a:rPr>
              <a:t>De primera mano: uso directo de tabaco y cigarrillos electrónicos
De segunda mano: el entorno que rodea al bebé
Humo de tercera mano: humo en la ropa y otros objetos como mantas y muebles.</a:t>
            </a:r>
            <a:endParaRPr lang="es-ES_tradnl" b="1" noProof="0" dirty="0">
              <a:cs typeface="Calibri"/>
            </a:endParaRPr>
          </a:p>
          <a:p>
            <a:endParaRPr lang="es-ES_tradnl" noProof="0" dirty="0">
              <a:cs typeface="Calibri"/>
            </a:endParaRPr>
          </a:p>
          <a:p>
            <a:r>
              <a:rPr lang="es-ES_tradnl" noProof="0" dirty="0" err="1">
                <a:cs typeface="Calibri"/>
              </a:rPr>
              <a:t>Referencia:</a:t>
            </a:r>
            <a:r>
              <a:rPr lang="es-ES_tradnl" sz="1200" b="0" i="0" u="none" strike="noStrike" baseline="0" noProof="0" dirty="0" err="1">
                <a:latin typeface="AdvOTf011d512"/>
              </a:rPr>
              <a:t>Moon</a:t>
            </a:r>
            <a:r>
              <a:rPr lang="es-ES_tradnl" sz="1200" b="0" i="0" u="none" strike="noStrike" baseline="0" noProof="0" dirty="0">
                <a:latin typeface="AdvOTf011d512"/>
              </a:rPr>
              <a:t> RY, Carlin RF, Hand I; AAP </a:t>
            </a:r>
            <a:r>
              <a:rPr lang="es-ES_tradnl" sz="1200" b="0" i="0" u="none" strike="noStrike" baseline="0" noProof="0" dirty="0" err="1">
                <a:latin typeface="AdvOTf011d512"/>
              </a:rPr>
              <a:t>Task</a:t>
            </a:r>
            <a:r>
              <a:rPr lang="es-ES_tradnl" sz="1200" b="0" i="0" u="none" strike="noStrike" baseline="0" noProof="0" dirty="0">
                <a:latin typeface="AdvOTf011d512"/>
              </a:rPr>
              <a:t> </a:t>
            </a:r>
            <a:r>
              <a:rPr lang="es-ES_tradnl" sz="1200" b="0" i="0" u="none" strike="noStrike" baseline="0" noProof="0" dirty="0" err="1">
                <a:latin typeface="AdvOTf011d512"/>
              </a:rPr>
              <a:t>Force</a:t>
            </a:r>
            <a:r>
              <a:rPr lang="es-ES_tradnl" sz="1200" b="0" i="0" u="none" strike="noStrike" baseline="0" noProof="0" dirty="0">
                <a:latin typeface="AdvOTf011d512"/>
              </a:rPr>
              <a:t> on </a:t>
            </a:r>
            <a:r>
              <a:rPr lang="es-ES_tradnl" sz="1200" b="0" i="0" u="none" strike="noStrike" baseline="0" noProof="0" dirty="0" err="1">
                <a:latin typeface="AdvOTf011d512"/>
              </a:rPr>
              <a:t>Sudden</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a:t>
            </a:r>
            <a:r>
              <a:rPr lang="es-ES_tradnl" sz="1200" b="0" i="0" u="none" strike="noStrike" baseline="0" noProof="0" dirty="0">
                <a:latin typeface="AdvOTf011d512"/>
              </a:rPr>
              <a:t> </a:t>
            </a:r>
            <a:r>
              <a:rPr lang="es-ES_tradnl" sz="1200" b="0" i="0" u="none" strike="noStrike" baseline="0" noProof="0" dirty="0" err="1">
                <a:latin typeface="AdvOTf011d512"/>
              </a:rPr>
              <a:t>Syndrome</a:t>
            </a:r>
            <a:r>
              <a:rPr lang="es-ES_tradnl" sz="1200" b="0" i="0" u="none" strike="noStrike" baseline="0" noProof="0" dirty="0">
                <a:latin typeface="AdvOTf011d512"/>
              </a:rPr>
              <a:t>; AAP </a:t>
            </a:r>
            <a:r>
              <a:rPr lang="es-ES_tradnl" sz="1200" b="0" i="0" u="none" strike="noStrike" baseline="0" noProof="0" dirty="0" err="1">
                <a:latin typeface="AdvOTf011d512"/>
              </a:rPr>
              <a:t>Committee</a:t>
            </a:r>
            <a:r>
              <a:rPr lang="es-ES_tradnl" sz="1200" b="0" i="0" u="none" strike="noStrike" baseline="0" noProof="0" dirty="0">
                <a:latin typeface="AdvOTf011d512"/>
              </a:rPr>
              <a:t> on </a:t>
            </a:r>
            <a:r>
              <a:rPr lang="es-ES_tradnl" sz="1200" b="0" i="0" u="none" strike="noStrike" baseline="0" noProof="0" dirty="0" err="1">
                <a:latin typeface="AdvOTf011d512"/>
              </a:rPr>
              <a:t>Fetus</a:t>
            </a:r>
            <a:r>
              <a:rPr lang="es-ES_tradnl" sz="1200" b="0" i="0" u="none" strike="noStrike" baseline="0" noProof="0" dirty="0">
                <a:latin typeface="AdvOTf011d512"/>
              </a:rPr>
              <a:t> and </a:t>
            </a:r>
            <a:r>
              <a:rPr lang="es-ES_tradnl" sz="1200" b="0" i="0" u="none" strike="noStrike" baseline="0" noProof="0" dirty="0" err="1">
                <a:latin typeface="AdvOTf011d512"/>
              </a:rPr>
              <a:t>Newborn</a:t>
            </a:r>
            <a:r>
              <a:rPr lang="es-ES_tradnl" sz="1200" b="0" i="0" u="none" strike="noStrike" baseline="0" noProof="0" dirty="0">
                <a:latin typeface="AdvOTf011d512"/>
              </a:rPr>
              <a:t>. </a:t>
            </a:r>
            <a:r>
              <a:rPr lang="es-ES_tradnl" sz="1200" b="0" i="0" u="none" strike="noStrike" baseline="0" noProof="0" dirty="0" err="1">
                <a:latin typeface="AdvOTf011d512"/>
              </a:rPr>
              <a:t>Sleep-Related</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a:t>
            </a:r>
            <a:r>
              <a:rPr lang="es-ES_tradnl" sz="1200" b="0" i="0" u="none" strike="noStrike" baseline="0" noProof="0" dirty="0" err="1">
                <a:latin typeface="AdvOTf011d512"/>
              </a:rPr>
              <a:t>Updated</a:t>
            </a:r>
            <a:r>
              <a:rPr lang="es-ES_tradnl" sz="1200" b="0" i="0" u="none" strike="noStrike" baseline="0" noProof="0" dirty="0">
                <a:latin typeface="AdvOTf011d512"/>
              </a:rPr>
              <a:t> 2022 </a:t>
            </a:r>
            <a:r>
              <a:rPr lang="es-ES_tradnl" sz="1200" b="0" i="0" u="none" strike="noStrike" baseline="0" noProof="0" dirty="0" err="1">
                <a:latin typeface="AdvOTf011d512"/>
              </a:rPr>
              <a:t>Recommendations</a:t>
            </a:r>
            <a:r>
              <a:rPr lang="es-ES_tradnl" sz="1200" b="0" i="0" u="none" strike="noStrike" baseline="0" noProof="0" dirty="0">
                <a:latin typeface="AdvOTf011d512"/>
              </a:rPr>
              <a:t> </a:t>
            </a:r>
            <a:r>
              <a:rPr lang="es-ES_tradnl" sz="1200" b="0" i="0" u="none" strike="noStrike" baseline="0" noProof="0" dirty="0" err="1">
                <a:latin typeface="AdvOTf011d512"/>
              </a:rPr>
              <a:t>for</a:t>
            </a:r>
            <a:r>
              <a:rPr lang="es-ES_tradnl" sz="1200" b="0" i="0" u="none" strike="noStrike" baseline="0" noProof="0" dirty="0">
                <a:latin typeface="AdvOTf011d512"/>
              </a:rPr>
              <a:t> </a:t>
            </a:r>
            <a:r>
              <a:rPr lang="es-ES_tradnl" sz="1200" b="0" i="0" u="none" strike="noStrike" baseline="0" noProof="0" dirty="0" err="1">
                <a:latin typeface="AdvOTf011d512"/>
              </a:rPr>
              <a:t>Reducing</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in </a:t>
            </a:r>
            <a:r>
              <a:rPr lang="es-ES_tradnl" sz="1200" b="0" i="0" u="none" strike="noStrike" baseline="0" noProof="0" dirty="0" err="1">
                <a:latin typeface="AdvOTf011d512"/>
              </a:rPr>
              <a:t>the</a:t>
            </a:r>
            <a:r>
              <a:rPr lang="es-ES_tradnl" sz="1200" b="0" i="0" u="none" strike="noStrike" baseline="0" noProof="0" dirty="0">
                <a:latin typeface="AdvOTf011d512"/>
              </a:rPr>
              <a:t> </a:t>
            </a:r>
            <a:r>
              <a:rPr lang="es-ES_tradnl" sz="1200" b="0" i="0" u="none" strike="noStrike" baseline="0" noProof="0" dirty="0" err="1">
                <a:latin typeface="AdvOTf011d512"/>
              </a:rPr>
              <a:t>Sleep</a:t>
            </a:r>
            <a:r>
              <a:rPr lang="es-ES_tradnl" sz="1200" b="0" i="0" u="none" strike="noStrike" baseline="0" noProof="0" dirty="0">
                <a:latin typeface="AdvOTf011d512"/>
              </a:rPr>
              <a:t> </a:t>
            </a:r>
            <a:r>
              <a:rPr lang="es-ES_tradnl" sz="1200" b="0" i="0" u="none" strike="noStrike" baseline="0" noProof="0" dirty="0" err="1">
                <a:latin typeface="AdvOTf011d512"/>
              </a:rPr>
              <a:t>Environment</a:t>
            </a:r>
            <a:r>
              <a:rPr lang="es-ES_tradnl" sz="1200" b="0" i="0" u="none" strike="noStrike" baseline="0" noProof="0" dirty="0">
                <a:latin typeface="AdvOTf011d512"/>
              </a:rPr>
              <a:t>. </a:t>
            </a:r>
            <a:r>
              <a:rPr lang="es-ES_tradnl" sz="1200" b="0" i="0" u="none" strike="noStrike" baseline="0" noProof="0" dirty="0" err="1">
                <a:latin typeface="AdvOT37ee2077.I"/>
              </a:rPr>
              <a:t>Pediatrics</a:t>
            </a:r>
            <a:r>
              <a:rPr lang="es-ES_tradnl" sz="1200" b="0" i="0" u="none" strike="noStrike" baseline="0" noProof="0" dirty="0">
                <a:latin typeface="AdvOTf011d512"/>
              </a:rPr>
              <a:t>. 2022;150(1):e2022057990</a:t>
            </a:r>
            <a:endParaRPr lang="es-ES_tradnl" sz="1200" b="0" i="0" u="none" strike="noStrike" baseline="0" noProof="0" dirty="0">
              <a:latin typeface="Calibri" panose="020F0502020204030204"/>
              <a:cs typeface="Calibri"/>
            </a:endParaRPr>
          </a:p>
          <a:p>
            <a:pPr>
              <a:defRPr/>
            </a:pPr>
            <a:endParaRPr lang="es-ES_tradnl" noProof="0" dirty="0">
              <a:latin typeface="AdvOTf011d512"/>
              <a:cs typeface="Calibri"/>
            </a:endParaRPr>
          </a:p>
          <a:p>
            <a:pPr>
              <a:defRPr/>
            </a:pPr>
            <a:r>
              <a:rPr lang="es-ES_tradnl" noProof="0" dirty="0"/>
              <a:t>Crédito de la </a:t>
            </a:r>
            <a:r>
              <a:rPr lang="es-ES_tradnl" noProof="0" dirty="0" err="1"/>
              <a:t>imagen:Texas</a:t>
            </a:r>
            <a:r>
              <a:rPr lang="es-ES_tradnl" noProof="0" dirty="0"/>
              <a:t> DSHS</a:t>
            </a:r>
          </a:p>
        </p:txBody>
      </p:sp>
      <p:sp>
        <p:nvSpPr>
          <p:cNvPr id="4" name="Slide Number Placeholder 3"/>
          <p:cNvSpPr>
            <a:spLocks noGrp="1"/>
          </p:cNvSpPr>
          <p:nvPr>
            <p:ph type="sldNum" sz="quarter" idx="5"/>
          </p:nvPr>
        </p:nvSpPr>
        <p:spPr/>
        <p:txBody>
          <a:bodyPr/>
          <a:lstStyle/>
          <a:p>
            <a:fld id="{B4C965FE-5290-4270-99C1-57599CB859E9}" type="slidenum">
              <a:rPr lang="en-US" smtClean="0"/>
              <a:t>20</a:t>
            </a:fld>
            <a:endParaRPr lang="en-US"/>
          </a:p>
        </p:txBody>
      </p:sp>
    </p:spTree>
    <p:extLst>
      <p:ext uri="{BB962C8B-B14F-4D97-AF65-F5344CB8AC3E}">
        <p14:creationId xmlns:p14="http://schemas.microsoft.com/office/powerpoint/2010/main" val="1729784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Créditos de la imagen: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2</a:t>
            </a:fld>
            <a:endParaRPr lang="en-US" dirty="0"/>
          </a:p>
        </p:txBody>
      </p:sp>
    </p:spTree>
    <p:extLst>
      <p:ext uri="{BB962C8B-B14F-4D97-AF65-F5344CB8AC3E}">
        <p14:creationId xmlns:p14="http://schemas.microsoft.com/office/powerpoint/2010/main" val="424291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21</a:t>
            </a:fld>
            <a:endParaRPr lang="en-US"/>
          </a:p>
        </p:txBody>
      </p:sp>
    </p:spTree>
    <p:extLst>
      <p:ext uri="{BB962C8B-B14F-4D97-AF65-F5344CB8AC3E}">
        <p14:creationId xmlns:p14="http://schemas.microsoft.com/office/powerpoint/2010/main" val="2555939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None/>
            </a:pPr>
            <a:r>
              <a:rPr lang="es-ES_tradnl" sz="1800" noProof="0" dirty="0">
                <a:effectLst/>
              </a:rPr>
              <a:t>Solo porque su bebé esté en una cuna no significa que la cuna sea un ambiente seguro para dormir. Hay cosas que puede hacer para asegurarse de que la cuna de su bebé y otras superficies para dormir sean seguras. </a:t>
            </a:r>
            <a:endParaRPr lang="es-ES_tradnl" sz="1800" noProof="0" dirty="0"/>
          </a:p>
          <a:p>
            <a:endParaRPr lang="es-ES_tradnl" b="0" i="0" noProof="0" dirty="0">
              <a:solidFill>
                <a:srgbClr val="1A1A1A"/>
              </a:solidFill>
              <a:effectLst/>
              <a:latin typeface="+mn-lt"/>
            </a:endParaRPr>
          </a:p>
          <a:p>
            <a:r>
              <a:rPr lang="es-ES_tradnl" b="0" i="0" noProof="0" dirty="0">
                <a:solidFill>
                  <a:srgbClr val="1A1A1A"/>
                </a:solidFill>
                <a:effectLst/>
                <a:latin typeface="+mn-lt"/>
                <a:ea typeface="Open Sans"/>
                <a:cs typeface="Open Sans"/>
              </a:rPr>
              <a:t>Use una superficie firme, plana y no inclinada para dormir (p. ej., un colchón bien ajustado en una cuna aprobada por seguridad) cubierta por una sábana ajustable sin otra ropa de cama u objetos blandos para reducir el riesgo de asfixia, acuñamiento o atrapamiento. Verifique que su cuna no esté retirada del mercado consultando la lista de retiros del mercado de la Comisión de Seguridad de Productos del Consumidor de EE. UU. (especialmente si recibió la cuna como una herencia).</a:t>
            </a:r>
          </a:p>
          <a:p>
            <a:endParaRPr lang="es-ES_tradnl" b="1" i="0" noProof="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i="0" u="none" strike="noStrike" baseline="0" noProof="0" dirty="0">
                <a:latin typeface="AdvOTf011d512"/>
              </a:rPr>
              <a:t>Moon RY, Carlin RF, Hand I; AAP </a:t>
            </a:r>
            <a:r>
              <a:rPr lang="es-ES_tradnl" sz="1200" b="0" i="0" u="none" strike="noStrike" baseline="0" noProof="0" dirty="0" err="1">
                <a:latin typeface="AdvOTf011d512"/>
              </a:rPr>
              <a:t>Task</a:t>
            </a:r>
            <a:r>
              <a:rPr lang="es-ES_tradnl" sz="1200" b="0" i="0" u="none" strike="noStrike" baseline="0" noProof="0" dirty="0">
                <a:latin typeface="AdvOTf011d512"/>
              </a:rPr>
              <a:t> </a:t>
            </a:r>
            <a:r>
              <a:rPr lang="es-ES_tradnl" sz="1200" b="0" i="0" u="none" strike="noStrike" baseline="0" noProof="0" dirty="0" err="1">
                <a:latin typeface="AdvOTf011d512"/>
              </a:rPr>
              <a:t>Force</a:t>
            </a:r>
            <a:r>
              <a:rPr lang="es-ES_tradnl" sz="1200" b="0" i="0" u="none" strike="noStrike" baseline="0" noProof="0" dirty="0">
                <a:latin typeface="AdvOTf011d512"/>
              </a:rPr>
              <a:t> on </a:t>
            </a:r>
            <a:r>
              <a:rPr lang="es-ES_tradnl" sz="1200" b="0" i="0" u="none" strike="noStrike" baseline="0" noProof="0" dirty="0" err="1">
                <a:latin typeface="AdvOTf011d512"/>
              </a:rPr>
              <a:t>Sudden</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a:t>
            </a:r>
            <a:r>
              <a:rPr lang="es-ES_tradnl" sz="1200" b="0" i="0" u="none" strike="noStrike" baseline="0" noProof="0" dirty="0">
                <a:latin typeface="AdvOTf011d512"/>
              </a:rPr>
              <a:t> </a:t>
            </a:r>
            <a:r>
              <a:rPr lang="es-ES_tradnl" sz="1200" b="0" i="0" u="none" strike="noStrike" baseline="0" noProof="0" dirty="0" err="1">
                <a:latin typeface="AdvOTf011d512"/>
              </a:rPr>
              <a:t>Syndrome</a:t>
            </a:r>
            <a:r>
              <a:rPr lang="es-ES_tradnl" sz="1200" b="0" i="0" u="none" strike="noStrike" baseline="0" noProof="0" dirty="0">
                <a:latin typeface="AdvOTf011d512"/>
              </a:rPr>
              <a:t>; AAP </a:t>
            </a:r>
            <a:r>
              <a:rPr lang="es-ES_tradnl" sz="1200" b="0" i="0" u="none" strike="noStrike" baseline="0" noProof="0" dirty="0" err="1">
                <a:latin typeface="AdvOTf011d512"/>
              </a:rPr>
              <a:t>Committee</a:t>
            </a:r>
            <a:r>
              <a:rPr lang="es-ES_tradnl" sz="1200" b="0" i="0" u="none" strike="noStrike" baseline="0" noProof="0" dirty="0">
                <a:latin typeface="AdvOTf011d512"/>
              </a:rPr>
              <a:t> on </a:t>
            </a:r>
            <a:r>
              <a:rPr lang="es-ES_tradnl" sz="1200" b="0" i="0" u="none" strike="noStrike" baseline="0" noProof="0" dirty="0" err="1">
                <a:latin typeface="AdvOTf011d512"/>
              </a:rPr>
              <a:t>Fetus</a:t>
            </a:r>
            <a:r>
              <a:rPr lang="es-ES_tradnl" sz="1200" b="0" i="0" u="none" strike="noStrike" baseline="0" noProof="0" dirty="0">
                <a:latin typeface="AdvOTf011d512"/>
              </a:rPr>
              <a:t> and </a:t>
            </a:r>
            <a:r>
              <a:rPr lang="es-ES_tradnl" sz="1200" b="0" i="0" u="none" strike="noStrike" baseline="0" noProof="0" dirty="0" err="1">
                <a:latin typeface="AdvOTf011d512"/>
              </a:rPr>
              <a:t>Newborn</a:t>
            </a:r>
            <a:r>
              <a:rPr lang="es-ES_tradnl" sz="1200" b="0" i="0" u="none" strike="noStrike" baseline="0" noProof="0" dirty="0">
                <a:latin typeface="AdvOTf011d512"/>
              </a:rPr>
              <a:t>. </a:t>
            </a:r>
            <a:r>
              <a:rPr lang="es-ES_tradnl" sz="1200" b="0" i="0" u="none" strike="noStrike" baseline="0" noProof="0" dirty="0" err="1">
                <a:latin typeface="AdvOTf011d512"/>
              </a:rPr>
              <a:t>Sleep-Related</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a:t>
            </a:r>
            <a:r>
              <a:rPr lang="es-ES_tradnl" sz="1200" b="0" i="0" u="none" strike="noStrike" baseline="0" noProof="0" dirty="0" err="1">
                <a:latin typeface="AdvOTf011d512"/>
              </a:rPr>
              <a:t>Updated</a:t>
            </a:r>
            <a:r>
              <a:rPr lang="es-ES_tradnl" sz="1200" b="0" i="0" u="none" strike="noStrike" baseline="0" noProof="0" dirty="0">
                <a:latin typeface="AdvOTf011d512"/>
              </a:rPr>
              <a:t> 2022 </a:t>
            </a:r>
            <a:r>
              <a:rPr lang="es-ES_tradnl" sz="1200" b="0" i="0" u="none" strike="noStrike" baseline="0" noProof="0" dirty="0" err="1">
                <a:latin typeface="AdvOTf011d512"/>
              </a:rPr>
              <a:t>Recommendations</a:t>
            </a:r>
            <a:r>
              <a:rPr lang="es-ES_tradnl" sz="1200" b="0" i="0" u="none" strike="noStrike" baseline="0" noProof="0" dirty="0">
                <a:latin typeface="AdvOTf011d512"/>
              </a:rPr>
              <a:t> </a:t>
            </a:r>
            <a:r>
              <a:rPr lang="es-ES_tradnl" sz="1200" b="0" i="0" u="none" strike="noStrike" baseline="0" noProof="0" dirty="0" err="1">
                <a:latin typeface="AdvOTf011d512"/>
              </a:rPr>
              <a:t>for</a:t>
            </a:r>
            <a:r>
              <a:rPr lang="es-ES_tradnl" sz="1200" b="0" i="0" u="none" strike="noStrike" baseline="0" noProof="0" dirty="0">
                <a:latin typeface="AdvOTf011d512"/>
              </a:rPr>
              <a:t> </a:t>
            </a:r>
            <a:r>
              <a:rPr lang="es-ES_tradnl" sz="1200" b="0" i="0" u="none" strike="noStrike" baseline="0" noProof="0" dirty="0" err="1">
                <a:latin typeface="AdvOTf011d512"/>
              </a:rPr>
              <a:t>Reducing</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in </a:t>
            </a:r>
            <a:r>
              <a:rPr lang="es-ES_tradnl" sz="1200" b="0" i="0" u="none" strike="noStrike" baseline="0" noProof="0" dirty="0" err="1">
                <a:latin typeface="AdvOTf011d512"/>
              </a:rPr>
              <a:t>the</a:t>
            </a:r>
            <a:r>
              <a:rPr lang="es-ES_tradnl" sz="1200" b="0" i="0" u="none" strike="noStrike" baseline="0" noProof="0" dirty="0">
                <a:latin typeface="AdvOTf011d512"/>
              </a:rPr>
              <a:t> </a:t>
            </a:r>
            <a:r>
              <a:rPr lang="es-ES_tradnl" sz="1200" b="0" i="0" u="none" strike="noStrike" baseline="0" noProof="0" dirty="0" err="1">
                <a:latin typeface="AdvOTf011d512"/>
              </a:rPr>
              <a:t>Sleep</a:t>
            </a:r>
            <a:r>
              <a:rPr lang="es-ES_tradnl" sz="1200" b="0" i="0" u="none" strike="noStrike" baseline="0" noProof="0" dirty="0">
                <a:latin typeface="AdvOTf011d512"/>
              </a:rPr>
              <a:t> </a:t>
            </a:r>
            <a:r>
              <a:rPr lang="es-ES_tradnl" sz="1200" b="0" i="0" u="none" strike="noStrike" baseline="0" noProof="0" dirty="0" err="1">
                <a:latin typeface="AdvOTf011d512"/>
              </a:rPr>
              <a:t>Environment</a:t>
            </a:r>
            <a:r>
              <a:rPr lang="es-ES_tradnl" sz="1200" b="0" i="0" u="none" strike="noStrike" baseline="0" noProof="0" dirty="0">
                <a:latin typeface="AdvOTf011d512"/>
              </a:rPr>
              <a:t>. </a:t>
            </a:r>
            <a:r>
              <a:rPr lang="es-ES_tradnl" sz="1200" b="0" i="0" u="none" strike="noStrike" baseline="0" noProof="0" dirty="0" err="1">
                <a:latin typeface="AdvOT37ee2077.I"/>
              </a:rPr>
              <a:t>Pediatrics</a:t>
            </a:r>
            <a:r>
              <a:rPr lang="es-ES_tradnl" sz="1200" b="0" i="0" u="none" strike="noStrike" baseline="0" noProof="0" dirty="0">
                <a:latin typeface="AdvOTf011d512"/>
              </a:rPr>
              <a:t>. 2022;150(1):e2022057990</a:t>
            </a:r>
            <a:endParaRPr lang="es-ES_tradnl" noProof="0" dirty="0">
              <a:cs typeface="Calibri"/>
            </a:endParaRPr>
          </a:p>
          <a:p>
            <a:endParaRPr lang="es-ES_tradnl" i="0" noProof="0" dirty="0">
              <a:latin typeface="AdvOTf011d512"/>
              <a:cs typeface="Calibri"/>
            </a:endParaRPr>
          </a:p>
          <a:p>
            <a:r>
              <a:rPr lang="es-ES_tradnl" noProof="0" dirty="0"/>
              <a:t>Crédito de la imagen: Texas DSHS</a:t>
            </a:r>
          </a:p>
          <a:p>
            <a:endParaRPr lang="en-US" b="1" dirty="0">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22</a:t>
            </a:fld>
            <a:endParaRPr lang="en-US"/>
          </a:p>
        </p:txBody>
      </p:sp>
    </p:spTree>
    <p:extLst>
      <p:ext uri="{BB962C8B-B14F-4D97-AF65-F5344CB8AC3E}">
        <p14:creationId xmlns:p14="http://schemas.microsoft.com/office/powerpoint/2010/main" val="3579173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23</a:t>
            </a:fld>
            <a:endParaRPr lang="en-US"/>
          </a:p>
        </p:txBody>
      </p:sp>
    </p:spTree>
    <p:extLst>
      <p:ext uri="{BB962C8B-B14F-4D97-AF65-F5344CB8AC3E}">
        <p14:creationId xmlns:p14="http://schemas.microsoft.com/office/powerpoint/2010/main" val="2905303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ES_tradnl" sz="3600" noProof="0" dirty="0"/>
              <a:t>Los monitores y dispositivos no deben usarse como el principal método para prevenir el SIDS. Esto puede llevar a un falso sentido de seguridad. </a:t>
            </a:r>
          </a:p>
          <a:p>
            <a:pPr marL="571500" indent="-571500">
              <a:buFont typeface="Arial" panose="020B0604020202020204" pitchFamily="34" charset="0"/>
              <a:buChar char="•"/>
            </a:pPr>
            <a:r>
              <a:rPr lang="es-ES_tradnl" sz="3600" noProof="0" dirty="0"/>
              <a:t>Muchos dispositivos van en contra de las guías de sueño seguro.</a:t>
            </a:r>
          </a:p>
          <a:p>
            <a:pPr marL="571500" indent="-571500">
              <a:buFont typeface="Arial" panose="020B0604020202020204" pitchFamily="34" charset="0"/>
              <a:buChar char="•"/>
            </a:pPr>
            <a:r>
              <a:rPr lang="es-ES_tradnl" sz="3600" noProof="0" dirty="0"/>
              <a:t>Los dispositivos a menudo afirman prevenir el SIDS, pero no hay prueba de ello. </a:t>
            </a:r>
          </a:p>
          <a:p>
            <a:endParaRPr lang="es-ES_tradnl" b="0" i="0" noProof="0" dirty="0">
              <a:latin typeface="+mn-lt"/>
              <a:cs typeface="Calibri"/>
            </a:endParaRPr>
          </a:p>
          <a:p>
            <a:r>
              <a:rPr lang="es-ES_tradnl" b="0" i="0" noProof="0" dirty="0">
                <a:latin typeface="+mn-lt"/>
                <a:cs typeface="Calibri"/>
              </a:rPr>
              <a:t>No hay ningún producto que se venda que mantenga a su bebé boca arriba y reduzca su riesgo de muerte. Durante el momento de mayor riesgo (2-4 meses), la mayoría de los bebés no son capaces de darse la vuelta por sí solos.
Una vez que puedan darse la vuelta por sí mismos, este tipo de producto sería un elemento en su cuna sobre el que podrían rodar. Es mejor mantener nada más que al bebé en la cuna.</a:t>
            </a:r>
            <a:endParaRPr lang="es-ES_tradnl" b="1" i="0" noProof="0" dirty="0">
              <a:cs typeface="Calibri"/>
            </a:endParaRPr>
          </a:p>
          <a:p>
            <a:r>
              <a:rPr lang="es-ES_tradnl" noProof="0" dirty="0"/>
              <a:t>Crédito de la imagen: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24</a:t>
            </a:fld>
            <a:endParaRPr lang="en-US"/>
          </a:p>
        </p:txBody>
      </p:sp>
    </p:spTree>
    <p:extLst>
      <p:ext uri="{BB962C8B-B14F-4D97-AF65-F5344CB8AC3E}">
        <p14:creationId xmlns:p14="http://schemas.microsoft.com/office/powerpoint/2010/main" val="1557646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25</a:t>
            </a:fld>
            <a:endParaRPr lang="en-US"/>
          </a:p>
        </p:txBody>
      </p:sp>
    </p:spTree>
    <p:extLst>
      <p:ext uri="{BB962C8B-B14F-4D97-AF65-F5344CB8AC3E}">
        <p14:creationId xmlns:p14="http://schemas.microsoft.com/office/powerpoint/2010/main" val="458847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None/>
            </a:pPr>
            <a:r>
              <a:rPr lang="es-ES_tradnl" dirty="0"/>
              <a:t>Los dispositivos para sentarse, como sillas de coche, carriolas, columpios, portabebés y bandoleras para bebés, no se recomiendan como superficies normales para dormir.</a:t>
            </a:r>
          </a:p>
          <a:p>
            <a:pPr marL="171450" indent="-171450">
              <a:lnSpc>
                <a:spcPct val="150000"/>
              </a:lnSpc>
              <a:buFont typeface="Arial" panose="020B0604020202020204" pitchFamily="34" charset="0"/>
              <a:buChar char="•"/>
            </a:pPr>
            <a:r>
              <a:rPr lang="es-ES_tradnl" dirty="0"/>
              <a:t>Si su bebé se queda dormido en una silla de coche, carriola, columpio, portabebés o bandolera, mueva al bebé a una superficie de sueño firme, plana y nivelada. </a:t>
            </a:r>
          </a:p>
          <a:p>
            <a:pPr marL="171450" indent="-171450">
              <a:lnSpc>
                <a:spcPct val="150000"/>
              </a:lnSpc>
              <a:buFont typeface="Arial" panose="020B0604020202020204" pitchFamily="34" charset="0"/>
              <a:buChar char="•"/>
            </a:pPr>
            <a:r>
              <a:rPr lang="es-ES_tradnl" sz="1200" b="0" i="0" noProof="0" dirty="0">
                <a:solidFill>
                  <a:srgbClr val="000000"/>
                </a:solidFill>
                <a:effectLst/>
                <a:latin typeface="+mn-lt"/>
                <a:cs typeface="Calibri"/>
              </a:rPr>
              <a:t>Los asientos de seguridad y productos similares no son estables cuando se colocan sobre un colchón de cuna u otras superficies elevadas.</a:t>
            </a:r>
            <a:endParaRPr lang="es-ES_tradnl" sz="1200" b="0" i="0" noProof="0" dirty="0">
              <a:solidFill>
                <a:srgbClr val="000000"/>
              </a:solidFill>
              <a:effectLst/>
              <a:latin typeface="Calibri" panose="020F0502020204030204" pitchFamily="34" charset="0"/>
            </a:endParaRPr>
          </a:p>
          <a:p>
            <a:pPr algn="l" rtl="0" fontAlgn="base"/>
            <a:endParaRPr lang="es-ES_tradnl" sz="1200" b="0" i="0" noProof="0" dirty="0">
              <a:solidFill>
                <a:srgbClr val="000000"/>
              </a:solidFill>
              <a:effectLst/>
              <a:latin typeface="Calibri"/>
              <a:cs typeface="Calibri"/>
            </a:endParaRPr>
          </a:p>
          <a:p>
            <a:pPr algn="l" rtl="0" fontAlgn="base"/>
            <a:r>
              <a:rPr lang="es-ES_tradnl" sz="1200" b="0" i="0" noProof="0" dirty="0">
                <a:solidFill>
                  <a:srgbClr val="000000"/>
                </a:solidFill>
                <a:effectLst/>
                <a:latin typeface="+mn-lt"/>
                <a:cs typeface="Calibri"/>
              </a:rPr>
              <a:t>*La Comisión de Seguridad de Productos del Consumidor (CPSC, por sus siglas en inglés) establece normas de seguridad para las superficies para dormir de los bebés, como un colchón, y espacios para dormir, como una cuna.  
</a:t>
            </a:r>
            <a:r>
              <a:rPr lang="es-ES_tradnl" sz="1200" b="0" i="0" noProof="0" dirty="0" err="1">
                <a:solidFill>
                  <a:srgbClr val="000000"/>
                </a:solidFill>
                <a:effectLst/>
                <a:latin typeface="+mn-lt"/>
                <a:cs typeface="Calibri"/>
              </a:rPr>
              <a:t>www.cpsc.gov</a:t>
            </a:r>
            <a:r>
              <a:rPr lang="es-ES_tradnl" sz="1200" b="0" i="0" noProof="0" dirty="0">
                <a:solidFill>
                  <a:srgbClr val="000000"/>
                </a:solidFill>
                <a:effectLst/>
                <a:latin typeface="+mn-lt"/>
                <a:cs typeface="Calibri"/>
              </a:rPr>
              <a:t>/</a:t>
            </a:r>
            <a:r>
              <a:rPr lang="es-ES_tradnl" sz="1200" b="0" i="0" noProof="0" dirty="0" err="1">
                <a:solidFill>
                  <a:srgbClr val="000000"/>
                </a:solidFill>
                <a:effectLst/>
                <a:latin typeface="+mn-lt"/>
                <a:cs typeface="Calibri"/>
              </a:rPr>
              <a:t>SafeSleep</a:t>
            </a:r>
            <a:endParaRPr lang="es-ES_tradnl" sz="1200" b="0" i="0" noProof="0" dirty="0">
              <a:solidFill>
                <a:srgbClr val="000000"/>
              </a:solidFill>
              <a:effectLst/>
              <a:latin typeface="+mn-lt"/>
              <a:cs typeface="Calibri"/>
            </a:endParaRPr>
          </a:p>
          <a:p>
            <a:pPr algn="l" rtl="0" fontAlgn="base"/>
            <a:endParaRPr lang="es-ES_tradnl" b="0" i="0" noProof="0" dirty="0">
              <a:cs typeface="Calibri"/>
            </a:endParaRPr>
          </a:p>
          <a:p>
            <a:r>
              <a:rPr lang="es-ES_tradnl" b="0" i="0" noProof="0" dirty="0">
                <a:cs typeface="Calibri"/>
              </a:rPr>
              <a:t>Verifique la posición de su bebé mientras duerme en un asiento de automóvil, carriola, portabebés o columpio. Si el bebé duerme demasiado tiempo con la barbilla tocando su pecho, podría cortar su respiración.</a:t>
            </a:r>
          </a:p>
          <a:p>
            <a:endParaRPr lang="es-ES_tradnl" b="0" i="0" noProof="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i="0" u="none" strike="noStrike" baseline="0" noProof="0" dirty="0">
                <a:latin typeface="AdvOTf011d512"/>
              </a:rPr>
              <a:t>Moon RY, Carlin RF, Hand I; AAP </a:t>
            </a:r>
            <a:r>
              <a:rPr lang="es-ES_tradnl" sz="1200" b="0" i="0" u="none" strike="noStrike" baseline="0" noProof="0" dirty="0" err="1">
                <a:latin typeface="AdvOTf011d512"/>
              </a:rPr>
              <a:t>Task</a:t>
            </a:r>
            <a:r>
              <a:rPr lang="es-ES_tradnl" sz="1200" b="0" i="0" u="none" strike="noStrike" baseline="0" noProof="0" dirty="0">
                <a:latin typeface="AdvOTf011d512"/>
              </a:rPr>
              <a:t> </a:t>
            </a:r>
            <a:r>
              <a:rPr lang="es-ES_tradnl" sz="1200" b="0" i="0" u="none" strike="noStrike" baseline="0" noProof="0" dirty="0" err="1">
                <a:latin typeface="AdvOTf011d512"/>
              </a:rPr>
              <a:t>Force</a:t>
            </a:r>
            <a:r>
              <a:rPr lang="es-ES_tradnl" sz="1200" b="0" i="0" u="none" strike="noStrike" baseline="0" noProof="0" dirty="0">
                <a:latin typeface="AdvOTf011d512"/>
              </a:rPr>
              <a:t> on </a:t>
            </a:r>
            <a:r>
              <a:rPr lang="es-ES_tradnl" sz="1200" b="0" i="0" u="none" strike="noStrike" baseline="0" noProof="0" dirty="0" err="1">
                <a:latin typeface="AdvOTf011d512"/>
              </a:rPr>
              <a:t>Sudden</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a:t>
            </a:r>
            <a:r>
              <a:rPr lang="es-ES_tradnl" sz="1200" b="0" i="0" u="none" strike="noStrike" baseline="0" noProof="0" dirty="0">
                <a:latin typeface="AdvOTf011d512"/>
              </a:rPr>
              <a:t> </a:t>
            </a:r>
            <a:r>
              <a:rPr lang="es-ES_tradnl" sz="1200" b="0" i="0" u="none" strike="noStrike" baseline="0" noProof="0" dirty="0" err="1">
                <a:latin typeface="AdvOTf011d512"/>
              </a:rPr>
              <a:t>Syndrome</a:t>
            </a:r>
            <a:r>
              <a:rPr lang="es-ES_tradnl" sz="1200" b="0" i="0" u="none" strike="noStrike" baseline="0" noProof="0" dirty="0">
                <a:latin typeface="AdvOTf011d512"/>
              </a:rPr>
              <a:t>; AAP </a:t>
            </a:r>
            <a:r>
              <a:rPr lang="es-ES_tradnl" sz="1200" b="0" i="0" u="none" strike="noStrike" baseline="0" noProof="0" dirty="0" err="1">
                <a:latin typeface="AdvOTf011d512"/>
              </a:rPr>
              <a:t>Committee</a:t>
            </a:r>
            <a:r>
              <a:rPr lang="es-ES_tradnl" sz="1200" b="0" i="0" u="none" strike="noStrike" baseline="0" noProof="0" dirty="0">
                <a:latin typeface="AdvOTf011d512"/>
              </a:rPr>
              <a:t> on </a:t>
            </a:r>
            <a:r>
              <a:rPr lang="es-ES_tradnl" sz="1200" b="0" i="0" u="none" strike="noStrike" baseline="0" noProof="0" dirty="0" err="1">
                <a:latin typeface="AdvOTf011d512"/>
              </a:rPr>
              <a:t>Fetus</a:t>
            </a:r>
            <a:r>
              <a:rPr lang="es-ES_tradnl" sz="1200" b="0" i="0" u="none" strike="noStrike" baseline="0" noProof="0" dirty="0">
                <a:latin typeface="AdvOTf011d512"/>
              </a:rPr>
              <a:t> and </a:t>
            </a:r>
            <a:r>
              <a:rPr lang="es-ES_tradnl" sz="1200" b="0" i="0" u="none" strike="noStrike" baseline="0" noProof="0" dirty="0" err="1">
                <a:latin typeface="AdvOTf011d512"/>
              </a:rPr>
              <a:t>Newborn</a:t>
            </a:r>
            <a:r>
              <a:rPr lang="es-ES_tradnl" sz="1200" b="0" i="0" u="none" strike="noStrike" baseline="0" noProof="0" dirty="0">
                <a:latin typeface="AdvOTf011d512"/>
              </a:rPr>
              <a:t>. </a:t>
            </a:r>
            <a:r>
              <a:rPr lang="es-ES_tradnl" sz="1200" b="0" i="0" u="none" strike="noStrike" baseline="0" noProof="0" dirty="0" err="1">
                <a:latin typeface="AdvOTf011d512"/>
              </a:rPr>
              <a:t>Sleep-Related</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a:t>
            </a:r>
            <a:r>
              <a:rPr lang="es-ES_tradnl" sz="1200" b="0" i="0" u="none" strike="noStrike" baseline="0" noProof="0" dirty="0" err="1">
                <a:latin typeface="AdvOTf011d512"/>
              </a:rPr>
              <a:t>Updated</a:t>
            </a:r>
            <a:r>
              <a:rPr lang="es-ES_tradnl" sz="1200" b="0" i="0" u="none" strike="noStrike" baseline="0" noProof="0" dirty="0">
                <a:latin typeface="AdvOTf011d512"/>
              </a:rPr>
              <a:t> 2022 </a:t>
            </a:r>
            <a:r>
              <a:rPr lang="es-ES_tradnl" sz="1200" b="0" i="0" u="none" strike="noStrike" baseline="0" noProof="0" dirty="0" err="1">
                <a:latin typeface="AdvOTf011d512"/>
              </a:rPr>
              <a:t>Recommendations</a:t>
            </a:r>
            <a:r>
              <a:rPr lang="es-ES_tradnl" sz="1200" b="0" i="0" u="none" strike="noStrike" baseline="0" noProof="0" dirty="0">
                <a:latin typeface="AdvOTf011d512"/>
              </a:rPr>
              <a:t> </a:t>
            </a:r>
            <a:r>
              <a:rPr lang="es-ES_tradnl" sz="1200" b="0" i="0" u="none" strike="noStrike" baseline="0" noProof="0" dirty="0" err="1">
                <a:latin typeface="AdvOTf011d512"/>
              </a:rPr>
              <a:t>for</a:t>
            </a:r>
            <a:r>
              <a:rPr lang="es-ES_tradnl" sz="1200" b="0" i="0" u="none" strike="noStrike" baseline="0" noProof="0" dirty="0">
                <a:latin typeface="AdvOTf011d512"/>
              </a:rPr>
              <a:t> </a:t>
            </a:r>
            <a:r>
              <a:rPr lang="es-ES_tradnl" sz="1200" b="0" i="0" u="none" strike="noStrike" baseline="0" noProof="0" dirty="0" err="1">
                <a:latin typeface="AdvOTf011d512"/>
              </a:rPr>
              <a:t>Reducing</a:t>
            </a:r>
            <a:r>
              <a:rPr lang="es-ES_tradnl" sz="1200" b="0" i="0" u="none" strike="noStrike" baseline="0" noProof="0" dirty="0">
                <a:latin typeface="AdvOTf011d512"/>
              </a:rPr>
              <a:t> </a:t>
            </a:r>
            <a:r>
              <a:rPr lang="es-ES_tradnl" sz="1200" b="0" i="0" u="none" strike="noStrike" baseline="0" noProof="0" dirty="0" err="1">
                <a:latin typeface="AdvOTf011d512"/>
              </a:rPr>
              <a:t>Infant</a:t>
            </a:r>
            <a:r>
              <a:rPr lang="es-ES_tradnl" sz="1200" b="0" i="0" u="none" strike="noStrike" baseline="0" noProof="0" dirty="0">
                <a:latin typeface="AdvOTf011d512"/>
              </a:rPr>
              <a:t> </a:t>
            </a:r>
            <a:r>
              <a:rPr lang="es-ES_tradnl" sz="1200" b="0" i="0" u="none" strike="noStrike" baseline="0" noProof="0" dirty="0" err="1">
                <a:latin typeface="AdvOTf011d512"/>
              </a:rPr>
              <a:t>Deaths</a:t>
            </a:r>
            <a:r>
              <a:rPr lang="es-ES_tradnl" sz="1200" b="0" i="0" u="none" strike="noStrike" baseline="0" noProof="0" dirty="0">
                <a:latin typeface="AdvOTf011d512"/>
              </a:rPr>
              <a:t> in </a:t>
            </a:r>
            <a:r>
              <a:rPr lang="es-ES_tradnl" sz="1200" b="0" i="0" u="none" strike="noStrike" baseline="0" noProof="0" dirty="0" err="1">
                <a:latin typeface="AdvOTf011d512"/>
              </a:rPr>
              <a:t>the</a:t>
            </a:r>
            <a:r>
              <a:rPr lang="es-ES_tradnl" sz="1200" b="0" i="0" u="none" strike="noStrike" baseline="0" noProof="0" dirty="0">
                <a:latin typeface="AdvOTf011d512"/>
              </a:rPr>
              <a:t> </a:t>
            </a:r>
            <a:r>
              <a:rPr lang="es-ES_tradnl" sz="1200" b="0" i="0" u="none" strike="noStrike" baseline="0" noProof="0" dirty="0" err="1">
                <a:latin typeface="AdvOTf011d512"/>
              </a:rPr>
              <a:t>Sleep</a:t>
            </a:r>
            <a:r>
              <a:rPr lang="es-ES_tradnl" sz="1200" b="0" i="0" u="none" strike="noStrike" baseline="0" noProof="0" dirty="0">
                <a:latin typeface="AdvOTf011d512"/>
              </a:rPr>
              <a:t> </a:t>
            </a:r>
            <a:r>
              <a:rPr lang="es-ES_tradnl" sz="1200" b="0" i="0" u="none" strike="noStrike" baseline="0" noProof="0" dirty="0" err="1">
                <a:latin typeface="AdvOTf011d512"/>
              </a:rPr>
              <a:t>Environment</a:t>
            </a:r>
            <a:r>
              <a:rPr lang="es-ES_tradnl" sz="1200" b="0" i="0" u="none" strike="noStrike" baseline="0" noProof="0" dirty="0">
                <a:latin typeface="AdvOTf011d512"/>
              </a:rPr>
              <a:t>. </a:t>
            </a:r>
            <a:r>
              <a:rPr lang="es-ES_tradnl" sz="1200" b="0" i="0" u="none" strike="noStrike" baseline="0" noProof="0" dirty="0" err="1">
                <a:latin typeface="AdvOT37ee2077.I"/>
              </a:rPr>
              <a:t>Pediatrics</a:t>
            </a:r>
            <a:r>
              <a:rPr lang="es-ES_tradnl" sz="1200" b="0" i="0" u="none" strike="noStrike" baseline="0" noProof="0" dirty="0">
                <a:latin typeface="AdvOTf011d512"/>
              </a:rPr>
              <a:t>. 2022;150(1):e2022057990</a:t>
            </a:r>
            <a:endParaRPr lang="es-ES_tradnl" b="0" noProof="0" dirty="0">
              <a:cs typeface="Calibri"/>
            </a:endParaRPr>
          </a:p>
          <a:p>
            <a:endParaRPr lang="es-ES_tradnl" b="0" i="0" noProof="0" dirty="0">
              <a:cs typeface="Calibri"/>
            </a:endParaRPr>
          </a:p>
          <a:p>
            <a:r>
              <a:rPr lang="es-ES_tradnl" b="0" noProof="0" dirty="0"/>
              <a:t>Crédito de la imagen: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26</a:t>
            </a:fld>
            <a:endParaRPr lang="en-US"/>
          </a:p>
        </p:txBody>
      </p:sp>
    </p:spTree>
    <p:extLst>
      <p:ext uri="{BB962C8B-B14F-4D97-AF65-F5344CB8AC3E}">
        <p14:creationId xmlns:p14="http://schemas.microsoft.com/office/powerpoint/2010/main" val="2362373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23ED2790-A10B-DF4E-8039-531061320ECA}" type="slidenum">
              <a:rPr lang="en-US" smtClean="0"/>
              <a:t>27</a:t>
            </a:fld>
            <a:endParaRPr lang="en-US"/>
          </a:p>
        </p:txBody>
      </p:sp>
    </p:spTree>
    <p:extLst>
      <p:ext uri="{BB962C8B-B14F-4D97-AF65-F5344CB8AC3E}">
        <p14:creationId xmlns:p14="http://schemas.microsoft.com/office/powerpoint/2010/main" val="1658133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35</a:t>
            </a:fld>
            <a:endParaRPr lang="en-US"/>
          </a:p>
        </p:txBody>
      </p:sp>
    </p:spTree>
    <p:extLst>
      <p:ext uri="{BB962C8B-B14F-4D97-AF65-F5344CB8AC3E}">
        <p14:creationId xmlns:p14="http://schemas.microsoft.com/office/powerpoint/2010/main" val="3753011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cs typeface="Calibri"/>
              </a:rPr>
              <a:t>Ahora hablaremos sobre las prácticas de sueño seguro de la AAP que mencionamos anteriormente. Esta guía se actualizó en 2022 y proporciona la investigación más reciente para ayudar a reducir el riesgo de SIDS de su bebé. Si en algún momento no entiende los pasos que puedes seguir, háznoslo saber.</a:t>
            </a:r>
          </a:p>
        </p:txBody>
      </p:sp>
      <p:sp>
        <p:nvSpPr>
          <p:cNvPr id="4" name="Slide Number Placeholder 3"/>
          <p:cNvSpPr>
            <a:spLocks noGrp="1"/>
          </p:cNvSpPr>
          <p:nvPr>
            <p:ph type="sldNum" sz="quarter" idx="5"/>
          </p:nvPr>
        </p:nvSpPr>
        <p:spPr/>
        <p:txBody>
          <a:bodyPr/>
          <a:lstStyle/>
          <a:p>
            <a:fld id="{23ED2790-A10B-DF4E-8039-531061320ECA}" type="slidenum">
              <a:rPr lang="en-US" smtClean="0"/>
              <a:t>36</a:t>
            </a:fld>
            <a:endParaRPr lang="en-US"/>
          </a:p>
        </p:txBody>
      </p:sp>
    </p:spTree>
    <p:extLst>
      <p:ext uri="{BB962C8B-B14F-4D97-AF65-F5344CB8AC3E}">
        <p14:creationId xmlns:p14="http://schemas.microsoft.com/office/powerpoint/2010/main" val="2816033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latin typeface="+mn-lt"/>
              </a:rPr>
              <a:t>Once babies can roll over (around 4-6 months of age), they are at less risk. Continue to place baby to sleep on their back when putting them to sleep. If they roll over on their own, they can be allowed to sleep that way. Once babies can roll over, however, the recommendation to keep all items out of their crib is even more important so that they do not roll over onto other items in their crib. </a:t>
            </a:r>
          </a:p>
          <a:p>
            <a:endParaRPr lang="en-US" i="0">
              <a:latin typeface="+mn-lt"/>
            </a:endParaRPr>
          </a:p>
          <a:p>
            <a:r>
              <a:rPr lang="en-US" i="0">
                <a:latin typeface="+mn-lt"/>
              </a:rPr>
              <a:t>Why is sleep position related to infant death?</a:t>
            </a:r>
            <a:endParaRPr lang="en-US" i="0">
              <a:latin typeface="+mn-lt"/>
              <a:cs typeface="Calibri"/>
            </a:endParaRPr>
          </a:p>
          <a:p>
            <a:pPr algn="l">
              <a:buFont typeface="Arial" panose="020B0604020202020204" pitchFamily="34" charset="0"/>
              <a:buChar char="•"/>
            </a:pPr>
            <a:r>
              <a:rPr lang="en-US" b="0" i="0">
                <a:solidFill>
                  <a:srgbClr val="333333"/>
                </a:solidFill>
                <a:effectLst/>
                <a:latin typeface="+mn-lt"/>
                <a:ea typeface="Source Sans Pro"/>
              </a:rPr>
              <a:t>Sleeping on the stomach increases the baby’s risk of re-breathing the same air that is under the baby’s face.</a:t>
            </a:r>
          </a:p>
          <a:p>
            <a:pPr algn="l">
              <a:buFont typeface="Arial" panose="020B0604020202020204" pitchFamily="34" charset="0"/>
              <a:buChar char="•"/>
            </a:pPr>
            <a:r>
              <a:rPr lang="en-US" b="0" i="0">
                <a:solidFill>
                  <a:srgbClr val="333333"/>
                </a:solidFill>
                <a:effectLst/>
                <a:latin typeface="+mn-lt"/>
                <a:ea typeface="Source Sans Pro"/>
              </a:rPr>
              <a:t>Sleeping on the stomach increases the risk of the baby getting overheated.</a:t>
            </a:r>
          </a:p>
          <a:p>
            <a:pPr algn="l">
              <a:buFont typeface="Arial" panose="020B0604020202020204" pitchFamily="34" charset="0"/>
              <a:buChar char="•"/>
            </a:pPr>
            <a:r>
              <a:rPr lang="en-US" b="0" i="0">
                <a:solidFill>
                  <a:srgbClr val="333333"/>
                </a:solidFill>
                <a:effectLst/>
                <a:latin typeface="+mn-lt"/>
                <a:ea typeface="Source Sans Pro"/>
              </a:rPr>
              <a:t>In young babies, 2 to 3 months, sleeping on the stomach changes how the nervous system controls the cardiovascular system.</a:t>
            </a:r>
          </a:p>
          <a:p>
            <a:pPr algn="l">
              <a:buFont typeface="Arial" panose="020B0604020202020204" pitchFamily="34" charset="0"/>
              <a:buChar char="•"/>
            </a:pPr>
            <a:endParaRPr lang="en-US" b="0" i="0">
              <a:solidFill>
                <a:srgbClr val="333333"/>
              </a:solidFill>
              <a:effectLst/>
              <a:latin typeface="+mn-lt"/>
            </a:endParaRPr>
          </a:p>
          <a:p>
            <a:pPr algn="l">
              <a:buFont typeface="Arial" panose="020B0604020202020204" pitchFamily="34" charset="0"/>
              <a:buNone/>
            </a:pPr>
            <a:r>
              <a:rPr lang="en-US" b="0" i="0">
                <a:solidFill>
                  <a:srgbClr val="333333"/>
                </a:solidFill>
                <a:effectLst/>
                <a:latin typeface="+mn-lt"/>
                <a:ea typeface="Source Sans Pro"/>
              </a:rPr>
              <a:t>(Source for information – AAP Recommendations and NCEMCH and NAPPSS Building on Campaigns with Conversations Training)</a:t>
            </a:r>
          </a:p>
          <a:p>
            <a:endParaRPr lang="en-US" i="0">
              <a:latin typeface="+mn-lt"/>
            </a:endParaRPr>
          </a:p>
          <a:p>
            <a:r>
              <a:rPr lang="en-US" i="0">
                <a:latin typeface="+mn-lt"/>
              </a:rPr>
              <a:t>Image </a:t>
            </a:r>
            <a:r>
              <a:rPr lang="en-US"/>
              <a:t>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37</a:t>
            </a:fld>
            <a:endParaRPr lang="en-US"/>
          </a:p>
        </p:txBody>
      </p:sp>
    </p:spTree>
    <p:extLst>
      <p:ext uri="{BB962C8B-B14F-4D97-AF65-F5344CB8AC3E}">
        <p14:creationId xmlns:p14="http://schemas.microsoft.com/office/powerpoint/2010/main" val="2536483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Créditos de la imagen: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4</a:t>
            </a:fld>
            <a:endParaRPr lang="en-US" dirty="0"/>
          </a:p>
        </p:txBody>
      </p:sp>
    </p:spTree>
    <p:extLst>
      <p:ext uri="{BB962C8B-B14F-4D97-AF65-F5344CB8AC3E}">
        <p14:creationId xmlns:p14="http://schemas.microsoft.com/office/powerpoint/2010/main" val="479525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i="0" noProof="0" dirty="0">
                <a:solidFill>
                  <a:srgbClr val="333333"/>
                </a:solidFill>
                <a:effectLst/>
                <a:latin typeface="+mn-lt"/>
                <a:ea typeface="Source Sans Pro"/>
              </a:rPr>
              <a:t>Los colchones con la parte superior acolchada, los colchones de espuma y otras superficies blandas son un problema porque la cara del bebé puede ser empujada hacia ellos y la respiración puede bloquearse. Estos elementos en el área de sueño del bebé pueden aumentar cinco veces el riesgo de muerte relacionada con el sueño.</a:t>
            </a:r>
          </a:p>
          <a:p>
            <a:endParaRPr lang="es-ES_tradnl" b="0" i="0" noProof="0" dirty="0">
              <a:solidFill>
                <a:srgbClr val="333333"/>
              </a:solidFill>
              <a:effectLst/>
              <a:latin typeface="+mn-lt"/>
            </a:endParaRPr>
          </a:p>
          <a:p>
            <a:r>
              <a:rPr lang="es-ES_tradnl" b="0" i="0" noProof="0" dirty="0">
                <a:solidFill>
                  <a:srgbClr val="333333"/>
                </a:solidFill>
                <a:effectLst/>
                <a:latin typeface="+mn-lt"/>
                <a:ea typeface="Source Sans Pro"/>
              </a:rPr>
              <a:t>No lo coloque cerca de cortinas o cordones de ventanas, no cuelgue móviles por encima de la cabeza.</a:t>
            </a:r>
          </a:p>
          <a:p>
            <a:endParaRPr lang="es-ES_tradnl" b="0" i="0" noProof="0" dirty="0">
              <a:solidFill>
                <a:srgbClr val="333333"/>
              </a:solidFill>
              <a:effectLst/>
              <a:latin typeface="+mn-lt"/>
              <a:ea typeface="Source Sans Pro"/>
            </a:endParaRPr>
          </a:p>
          <a:p>
            <a:r>
              <a:rPr lang="es-ES_tradnl" i="0" noProof="0" dirty="0">
                <a:solidFill>
                  <a:srgbClr val="333333"/>
                </a:solidFill>
                <a:latin typeface="+mn-lt"/>
              </a:rPr>
              <a:t>No utilice posicionadores o dispositivos para dormir.</a:t>
            </a:r>
          </a:p>
          <a:p>
            <a:endParaRPr lang="es-ES_tradnl" i="0" noProof="0" dirty="0">
              <a:solidFill>
                <a:srgbClr val="333333"/>
              </a:solidFill>
              <a:latin typeface="+mn-lt"/>
            </a:endParaRPr>
          </a:p>
          <a:p>
            <a:r>
              <a:rPr lang="es-ES_tradnl" i="0" noProof="0" dirty="0">
                <a:solidFill>
                  <a:srgbClr val="333333"/>
                </a:solidFill>
                <a:latin typeface="+mn-lt"/>
              </a:rPr>
              <a:t>Los gemelos o varios niños no deben compartir una superficie para dormir. Esto puede crear preocupaciones para algunas familias. Trabajar con socios comunitarios puede fortalecer el conocimiento de los recursos disponibles para los padres y cuidadores para apoyar entornos seguros para dormir.</a:t>
            </a:r>
          </a:p>
          <a:p>
            <a:endParaRPr lang="es-ES_tradnl" i="0" noProof="0" dirty="0">
              <a:solidFill>
                <a:srgbClr val="333333"/>
              </a:solidFill>
              <a:latin typeface="+mn-lt"/>
              <a:ea typeface="Source Sans Pro" panose="020B0503030403020204" pitchFamily="34" charset="0"/>
            </a:endParaRPr>
          </a:p>
          <a:p>
            <a:r>
              <a:rPr lang="es-ES_tradnl" b="0" i="0" noProof="0" dirty="0">
                <a:solidFill>
                  <a:srgbClr val="333333"/>
                </a:solidFill>
                <a:effectLst/>
                <a:latin typeface="+mn-lt"/>
                <a:ea typeface="Source Sans Pro"/>
              </a:rPr>
              <a:t>¿Cómo sé si la superficie para dormir de mi bebé es segura?
La Comisión de Seguridad de Productos del Consumidor de EE. UU., la agencia que rastrea los accidentes y las muertes con productos y ayuda a mantener a los bebés a salvo de productos que pueden ser dañinos o causar accidentes, han desarrollado estándares para las superficies para dormir aprobadas por seguridad, como cunas, moisés, áreas de juego portátiles y </a:t>
            </a:r>
            <a:r>
              <a:rPr lang="es-ES_tradnl" b="0" i="0" noProof="0" dirty="0" err="1">
                <a:solidFill>
                  <a:srgbClr val="333333"/>
                </a:solidFill>
                <a:effectLst/>
                <a:latin typeface="+mn-lt"/>
                <a:ea typeface="Source Sans Pro"/>
              </a:rPr>
              <a:t>sidecars</a:t>
            </a:r>
            <a:r>
              <a:rPr lang="es-ES_tradnl" b="0" i="0" noProof="0" dirty="0">
                <a:solidFill>
                  <a:srgbClr val="333333"/>
                </a:solidFill>
                <a:effectLst/>
                <a:latin typeface="+mn-lt"/>
                <a:ea typeface="Source Sans Pro"/>
              </a:rPr>
              <a:t> (fijación a una cama para adultos que proporciona un espacio seguro separado, pero cercano).</a:t>
            </a:r>
            <a:endParaRPr lang="es-ES_tradnl" b="0" i="0" noProof="0" dirty="0">
              <a:solidFill>
                <a:srgbClr val="33333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b="0" i="0" noProof="0" dirty="0">
              <a:solidFill>
                <a:srgbClr val="333333"/>
              </a:solidFill>
              <a:effectLst/>
              <a:latin typeface="+mn-lt"/>
              <a:ea typeface="Source Sans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0" i="0" noProof="0" dirty="0">
                <a:solidFill>
                  <a:srgbClr val="333333"/>
                </a:solidFill>
                <a:effectLst/>
                <a:latin typeface="+mn-lt"/>
                <a:ea typeface="Source Sans Pro"/>
              </a:rPr>
              <a:t>(Fuente de información: recomendaciones de la AAP y NCEMCH y NAPPSS Building on Campaigns with Conversations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b="0" i="0" noProof="0" dirty="0">
              <a:solidFill>
                <a:srgbClr val="333333"/>
              </a:solidFill>
              <a:effectLst/>
              <a:latin typeface="+mn-lt"/>
            </a:endParaRPr>
          </a:p>
          <a:p>
            <a:r>
              <a:rPr lang="es-ES_tradnl" i="0" noProof="0" dirty="0">
                <a:solidFill>
                  <a:srgbClr val="333333"/>
                </a:solidFill>
                <a:latin typeface="+mn-lt"/>
              </a:rPr>
              <a:t>Crédito de la imagen: Texas DSHS</a:t>
            </a:r>
            <a:endParaRPr lang="es-ES_tradnl" i="0" noProof="0" dirty="0">
              <a:latin typeface="+mn-lt"/>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38</a:t>
            </a:fld>
            <a:endParaRPr lang="en-US"/>
          </a:p>
        </p:txBody>
      </p:sp>
    </p:spTree>
    <p:extLst>
      <p:ext uri="{BB962C8B-B14F-4D97-AF65-F5344CB8AC3E}">
        <p14:creationId xmlns:p14="http://schemas.microsoft.com/office/powerpoint/2010/main" val="3962444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La alimentación con fórmula aumenta el riesgo de que el bebé padezca el síndrome de muerte súbita del bebé (SIDS, en inglés). Esto puede deberse a que la leche materna protege a los bebés de infecciones y diarrea y a que los bebés que son amamantados no duermen tan profundamente y pueden despertarse más fácilmente si no reciben suficiente oxígeno. Por lo tanto, el consejo que reciben los padres de agregar fórmula a la dieta del bebé para que duerma más tiempo es contraproducente: dormir más profundamente y por más tiempo puede aumentar el riesgo de muerte.</a:t>
            </a:r>
          </a:p>
          <a:p>
            <a:pPr>
              <a:lnSpc>
                <a:spcPct val="114999"/>
              </a:lnSpc>
            </a:pPr>
            <a:endParaRPr lang="es-ES_tradnl" noProof="0" dirty="0"/>
          </a:p>
          <a:p>
            <a:pPr>
              <a:lnSpc>
                <a:spcPct val="114999"/>
              </a:lnSpc>
            </a:pPr>
            <a:r>
              <a:rPr lang="es-ES_tradnl" noProof="0" dirty="0"/>
              <a:t>También se ofrece protección a los bebés que se alimentan con leche materna extraída o extraída con biberón.</a:t>
            </a:r>
          </a:p>
          <a:p>
            <a:pPr>
              <a:lnSpc>
                <a:spcPct val="114999"/>
              </a:lnSpc>
            </a:pPr>
            <a:endParaRPr lang="es-ES_tradnl" noProof="0" dirty="0"/>
          </a:p>
          <a:p>
            <a:pPr>
              <a:lnSpc>
                <a:spcPct val="114999"/>
              </a:lnSpc>
            </a:pPr>
            <a:r>
              <a:rPr lang="es-ES_tradnl" noProof="0" dirty="0"/>
              <a:t>(Fuente de información: recomendaciones de la AAP y NCEMCH y NAPPSS Building on Campaigns with Conversations Training)</a:t>
            </a:r>
          </a:p>
          <a:p>
            <a:pPr>
              <a:lnSpc>
                <a:spcPct val="114999"/>
              </a:lnSpc>
            </a:pPr>
            <a:endParaRPr lang="es-ES_tradnl" noProof="0" dirty="0"/>
          </a:p>
          <a:p>
            <a:pPr>
              <a:lnSpc>
                <a:spcPct val="114999"/>
              </a:lnSpc>
            </a:pPr>
            <a:r>
              <a:rPr lang="es-ES_tradnl" b="0" i="0" u="none" strike="noStrike" noProof="0" dirty="0">
                <a:solidFill>
                  <a:srgbClr val="000000"/>
                </a:solidFill>
                <a:effectLst/>
                <a:latin typeface="Segoe UI Web (West European)"/>
              </a:rPr>
              <a:t>Se debe proporcionar a los padres la siguiente información con respecto a la alimentación:  </a:t>
            </a:r>
          </a:p>
          <a:p>
            <a:pPr marL="171450" indent="-171450">
              <a:lnSpc>
                <a:spcPct val="114999"/>
              </a:lnSpc>
              <a:buFont typeface="Arial" panose="020B0604020202020204" pitchFamily="34" charset="0"/>
              <a:buChar char="•"/>
            </a:pPr>
            <a:r>
              <a:rPr lang="es-ES_tradnl" b="0" i="0" u="none" strike="noStrike" noProof="0" dirty="0">
                <a:solidFill>
                  <a:srgbClr val="000000"/>
                </a:solidFill>
                <a:effectLst/>
                <a:latin typeface="Segoe UI Web (West European)"/>
              </a:rPr>
              <a:t>Para aquellas que no están amamantando directamente, o que están alimentando con leche materna con biberón </a:t>
            </a:r>
          </a:p>
          <a:p>
            <a:pPr marL="628650" lvl="1" indent="-171450">
              <a:lnSpc>
                <a:spcPct val="114999"/>
              </a:lnSpc>
              <a:buFont typeface="Arial" panose="020B0604020202020204" pitchFamily="34" charset="0"/>
              <a:buChar char="•"/>
            </a:pPr>
            <a:r>
              <a:rPr lang="es-ES_tradnl" b="0" i="0" u="none" strike="noStrike" noProof="0" dirty="0">
                <a:solidFill>
                  <a:srgbClr val="000000"/>
                </a:solidFill>
                <a:effectLst/>
                <a:latin typeface="Segoe UI Web (West European)"/>
              </a:rPr>
              <a:t>Manipulación y almacenamiento seguros de la leche materna </a:t>
            </a:r>
          </a:p>
          <a:p>
            <a:pPr marL="628650" lvl="1" indent="-171450">
              <a:lnSpc>
                <a:spcPct val="114999"/>
              </a:lnSpc>
              <a:buFont typeface="Arial" panose="020B0604020202020204" pitchFamily="34" charset="0"/>
              <a:buChar char="•"/>
            </a:pPr>
            <a:r>
              <a:rPr lang="es-ES_tradnl" b="0" i="0" u="none" strike="noStrike" noProof="0" dirty="0">
                <a:solidFill>
                  <a:srgbClr val="000000"/>
                </a:solidFill>
                <a:effectLst/>
                <a:latin typeface="Segoe UI Web (West European)"/>
              </a:rPr>
              <a:t>Preparación segura del biberón y de todos los implementos de alimentación Preparación segura de la formula.</a:t>
            </a:r>
          </a:p>
          <a:p>
            <a:pPr>
              <a:lnSpc>
                <a:spcPct val="114999"/>
              </a:lnSpc>
            </a:pPr>
            <a:endParaRPr lang="es-ES_tradnl" noProof="0" dirty="0"/>
          </a:p>
          <a:p>
            <a:r>
              <a:rPr lang="es-ES_tradnl" noProof="0" dirty="0"/>
              <a:t>(Fuente de información sobre alimentación-CDC- Pautas y recomendaciones: </a:t>
            </a:r>
            <a:r>
              <a:rPr lang="es-ES_tradnl" noProof="0" dirty="0">
                <a:hlinkClick r:id="rId3"/>
              </a:rPr>
              <a:t>https://www.cdc.gov/breastfeeding/recommendations/index.htm)</a:t>
            </a:r>
            <a:br>
              <a:rPr lang="es-ES_tradnl" b="0" i="0" noProof="0" dirty="0">
                <a:effectLst/>
                <a:latin typeface="Source Sans Pro" panose="020B0503030403020204" pitchFamily="34" charset="0"/>
              </a:rPr>
            </a:br>
            <a:endParaRPr lang="es-ES_tradnl" b="0" noProof="0" dirty="0">
              <a:effectLst/>
              <a:latin typeface="+mn-ea"/>
            </a:endParaRPr>
          </a:p>
          <a:p>
            <a:pPr>
              <a:defRPr/>
            </a:pPr>
            <a:r>
              <a:rPr lang="en-US" dirty="0">
                <a:solidFill>
                  <a:srgbClr val="333333"/>
                </a:solidFill>
              </a:rPr>
              <a:t>Crédito de la imagen: DSHS de Texas</a:t>
            </a:r>
            <a:endParaRPr lang="en-US" dirty="0"/>
          </a:p>
        </p:txBody>
      </p:sp>
      <p:sp>
        <p:nvSpPr>
          <p:cNvPr id="4" name="Slide Number Placeholder 3"/>
          <p:cNvSpPr>
            <a:spLocks noGrp="1"/>
          </p:cNvSpPr>
          <p:nvPr>
            <p:ph type="sldNum" sz="quarter" idx="5"/>
          </p:nvPr>
        </p:nvSpPr>
        <p:spPr/>
        <p:txBody>
          <a:bodyPr/>
          <a:lstStyle/>
          <a:p>
            <a:fld id="{B4C965FE-5290-4270-99C1-57599CB859E9}" type="slidenum">
              <a:rPr lang="en-US" smtClean="0"/>
              <a:t>39</a:t>
            </a:fld>
            <a:endParaRPr lang="en-US"/>
          </a:p>
        </p:txBody>
      </p:sp>
    </p:spTree>
    <p:extLst>
      <p:ext uri="{BB962C8B-B14F-4D97-AF65-F5344CB8AC3E}">
        <p14:creationId xmlns:p14="http://schemas.microsoft.com/office/powerpoint/2010/main" val="2890964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i="0" noProof="0" dirty="0">
                <a:solidFill>
                  <a:srgbClr val="333333"/>
                </a:solidFill>
                <a:effectLst/>
                <a:latin typeface="Source Sans Pro"/>
                <a:ea typeface="Source Sans Pro"/>
              </a:rPr>
              <a:t>Existe evidencia de que dormir en la habitación de los padres, pero en una superficie separada para dormir, reduce el riesgo de SIDS hasta en un 50%.</a:t>
            </a:r>
          </a:p>
          <a:p>
            <a:endParaRPr lang="es-ES_tradnl" b="0" i="0" noProof="0" dirty="0">
              <a:solidFill>
                <a:srgbClr val="333333"/>
              </a:solidFill>
              <a:effectLst/>
              <a:latin typeface="Source Sans Pro" panose="020B0503030403020204" pitchFamily="34" charset="0"/>
            </a:endParaRPr>
          </a:p>
          <a:p>
            <a:r>
              <a:rPr lang="en-US" b="0" i="0" dirty="0" err="1">
                <a:solidFill>
                  <a:srgbClr val="374151"/>
                </a:solidFill>
                <a:effectLst/>
                <a:latin typeface="Söhne"/>
              </a:rPr>
              <a:t>Colocar</a:t>
            </a:r>
            <a:r>
              <a:rPr lang="en-US" b="0" i="0" dirty="0">
                <a:solidFill>
                  <a:srgbClr val="374151"/>
                </a:solidFill>
                <a:effectLst/>
                <a:latin typeface="Söhne"/>
              </a:rPr>
              <a:t> la </a:t>
            </a:r>
            <a:r>
              <a:rPr lang="en-US" b="0" i="0" dirty="0" err="1">
                <a:solidFill>
                  <a:srgbClr val="374151"/>
                </a:solidFill>
                <a:effectLst/>
                <a:latin typeface="Söhne"/>
              </a:rPr>
              <a:t>cuna</a:t>
            </a:r>
            <a:r>
              <a:rPr lang="en-US" b="0" i="0" dirty="0">
                <a:solidFill>
                  <a:srgbClr val="374151"/>
                </a:solidFill>
                <a:effectLst/>
                <a:latin typeface="Söhne"/>
              </a:rPr>
              <a:t> </a:t>
            </a:r>
            <a:r>
              <a:rPr lang="en-US" b="0" i="0" dirty="0" err="1">
                <a:solidFill>
                  <a:srgbClr val="374151"/>
                </a:solidFill>
                <a:effectLst/>
                <a:latin typeface="Söhne"/>
              </a:rPr>
              <a:t>cerca</a:t>
            </a:r>
            <a:r>
              <a:rPr lang="en-US" b="0" i="0" dirty="0">
                <a:solidFill>
                  <a:srgbClr val="374151"/>
                </a:solidFill>
                <a:effectLst/>
                <a:latin typeface="Söhne"/>
              </a:rPr>
              <a:t> de la </a:t>
            </a:r>
            <a:r>
              <a:rPr lang="en-US" b="0" i="0" dirty="0" err="1">
                <a:solidFill>
                  <a:srgbClr val="374151"/>
                </a:solidFill>
                <a:effectLst/>
                <a:latin typeface="Söhne"/>
              </a:rPr>
              <a:t>cama</a:t>
            </a:r>
            <a:r>
              <a:rPr lang="en-US" b="0" i="0" dirty="0">
                <a:solidFill>
                  <a:srgbClr val="374151"/>
                </a:solidFill>
                <a:effectLst/>
                <a:latin typeface="Söhne"/>
              </a:rPr>
              <a:t> de </a:t>
            </a:r>
            <a:r>
              <a:rPr lang="en-US" b="0" i="0" dirty="0" err="1">
                <a:solidFill>
                  <a:srgbClr val="374151"/>
                </a:solidFill>
                <a:effectLst/>
                <a:latin typeface="Söhne"/>
              </a:rPr>
              <a:t>los</a:t>
            </a:r>
            <a:r>
              <a:rPr lang="en-US" b="0" i="0" dirty="0">
                <a:solidFill>
                  <a:srgbClr val="374151"/>
                </a:solidFill>
                <a:effectLst/>
                <a:latin typeface="Söhne"/>
              </a:rPr>
              <a:t> padres </a:t>
            </a:r>
            <a:r>
              <a:rPr lang="en-US" b="0" i="0" dirty="0" err="1">
                <a:solidFill>
                  <a:srgbClr val="374151"/>
                </a:solidFill>
                <a:effectLst/>
                <a:latin typeface="Söhne"/>
              </a:rPr>
              <a:t>permite</a:t>
            </a:r>
            <a:r>
              <a:rPr lang="en-US" b="0" i="0" dirty="0">
                <a:solidFill>
                  <a:srgbClr val="374151"/>
                </a:solidFill>
                <a:effectLst/>
                <a:latin typeface="Söhne"/>
              </a:rPr>
              <a:t> </a:t>
            </a:r>
            <a:r>
              <a:rPr lang="en-US" b="0" i="0" dirty="0" err="1">
                <a:solidFill>
                  <a:srgbClr val="374151"/>
                </a:solidFill>
                <a:effectLst/>
                <a:latin typeface="Söhne"/>
              </a:rPr>
              <a:t>ver</a:t>
            </a:r>
            <a:r>
              <a:rPr lang="en-US" b="0" i="0" dirty="0">
                <a:solidFill>
                  <a:srgbClr val="374151"/>
                </a:solidFill>
                <a:effectLst/>
                <a:latin typeface="Söhne"/>
              </a:rPr>
              <a:t> y responder al </a:t>
            </a:r>
            <a:r>
              <a:rPr lang="en-US" b="0" i="0" dirty="0" err="1">
                <a:solidFill>
                  <a:srgbClr val="374151"/>
                </a:solidFill>
                <a:effectLst/>
                <a:latin typeface="Söhne"/>
              </a:rPr>
              <a:t>bebé</a:t>
            </a:r>
            <a:r>
              <a:rPr lang="en-US" b="0" i="0" dirty="0">
                <a:solidFill>
                  <a:srgbClr val="374151"/>
                </a:solidFill>
                <a:effectLst/>
                <a:latin typeface="Söhne"/>
              </a:rPr>
              <a:t> </a:t>
            </a:r>
            <a:r>
              <a:rPr lang="en-US" b="0" i="0" dirty="0" err="1">
                <a:solidFill>
                  <a:srgbClr val="374151"/>
                </a:solidFill>
                <a:effectLst/>
                <a:latin typeface="Söhne"/>
              </a:rPr>
              <a:t>más</a:t>
            </a:r>
            <a:r>
              <a:rPr lang="en-US" b="0" i="0" dirty="0">
                <a:solidFill>
                  <a:srgbClr val="374151"/>
                </a:solidFill>
                <a:effectLst/>
                <a:latin typeface="Söhne"/>
              </a:rPr>
              <a:t> </a:t>
            </a:r>
            <a:r>
              <a:rPr lang="en-US" b="0" i="0" dirty="0" err="1">
                <a:solidFill>
                  <a:srgbClr val="374151"/>
                </a:solidFill>
                <a:effectLst/>
                <a:latin typeface="Söhne"/>
              </a:rPr>
              <a:t>rápidamente</a:t>
            </a:r>
            <a:r>
              <a:rPr lang="en-US" b="0" i="0" dirty="0">
                <a:solidFill>
                  <a:srgbClr val="374151"/>
                </a:solidFill>
                <a:effectLst/>
                <a:latin typeface="Söhne"/>
              </a:rPr>
              <a:t>, y </a:t>
            </a:r>
            <a:r>
              <a:rPr lang="en-US" b="0" i="0" dirty="0" err="1">
                <a:solidFill>
                  <a:srgbClr val="374151"/>
                </a:solidFill>
                <a:effectLst/>
                <a:latin typeface="Söhne"/>
              </a:rPr>
              <a:t>puede</a:t>
            </a:r>
            <a:r>
              <a:rPr lang="en-US" b="0" i="0" dirty="0">
                <a:solidFill>
                  <a:srgbClr val="374151"/>
                </a:solidFill>
                <a:effectLst/>
                <a:latin typeface="Söhne"/>
              </a:rPr>
              <a:t> </a:t>
            </a:r>
            <a:r>
              <a:rPr lang="en-US" b="0" i="0" dirty="0" err="1">
                <a:solidFill>
                  <a:srgbClr val="374151"/>
                </a:solidFill>
                <a:effectLst/>
                <a:latin typeface="Söhne"/>
              </a:rPr>
              <a:t>facilitar</a:t>
            </a:r>
            <a:r>
              <a:rPr lang="en-US" b="0" i="0" dirty="0">
                <a:solidFill>
                  <a:srgbClr val="374151"/>
                </a:solidFill>
                <a:effectLst/>
                <a:latin typeface="Söhne"/>
              </a:rPr>
              <a:t> la </a:t>
            </a:r>
            <a:r>
              <a:rPr lang="en-US" b="0" i="0" dirty="0" err="1">
                <a:solidFill>
                  <a:srgbClr val="374151"/>
                </a:solidFill>
                <a:effectLst/>
                <a:latin typeface="Söhne"/>
              </a:rPr>
              <a:t>alimentación</a:t>
            </a:r>
            <a:r>
              <a:rPr lang="en-US" b="0" i="0" dirty="0">
                <a:solidFill>
                  <a:srgbClr val="374151"/>
                </a:solidFill>
                <a:effectLst/>
                <a:latin typeface="Söhne"/>
              </a:rPr>
              <a:t> y </a:t>
            </a:r>
            <a:r>
              <a:rPr lang="en-US" b="0" i="0" dirty="0" err="1">
                <a:solidFill>
                  <a:srgbClr val="374151"/>
                </a:solidFill>
                <a:effectLst/>
                <a:latin typeface="Söhne"/>
              </a:rPr>
              <a:t>el</a:t>
            </a:r>
            <a:r>
              <a:rPr lang="en-US" b="0" i="0" dirty="0">
                <a:solidFill>
                  <a:srgbClr val="374151"/>
                </a:solidFill>
                <a:effectLst/>
                <a:latin typeface="Söhne"/>
              </a:rPr>
              <a:t> </a:t>
            </a:r>
            <a:r>
              <a:rPr lang="en-US" b="0" i="0" dirty="0" err="1">
                <a:solidFill>
                  <a:srgbClr val="374151"/>
                </a:solidFill>
                <a:effectLst/>
                <a:latin typeface="Söhne"/>
              </a:rPr>
              <a:t>consuelo</a:t>
            </a:r>
            <a:r>
              <a:rPr lang="en-US" b="0" i="0" dirty="0">
                <a:solidFill>
                  <a:srgbClr val="374151"/>
                </a:solidFill>
                <a:effectLst/>
                <a:latin typeface="Söhne"/>
              </a:rPr>
              <a:t> del </a:t>
            </a:r>
            <a:r>
              <a:rPr lang="en-US" b="0" i="0" dirty="0" err="1">
                <a:solidFill>
                  <a:srgbClr val="374151"/>
                </a:solidFill>
                <a:effectLst/>
                <a:latin typeface="Söhne"/>
              </a:rPr>
              <a:t>bebé</a:t>
            </a:r>
            <a:r>
              <a:rPr lang="en-US" b="0" i="0" dirty="0">
                <a:solidFill>
                  <a:srgbClr val="374151"/>
                </a:solidFill>
                <a:effectLst/>
                <a:latin typeface="Söhne"/>
              </a:rPr>
              <a:t>. Los </a:t>
            </a:r>
            <a:r>
              <a:rPr lang="en-US" b="0" i="0" dirty="0" err="1">
                <a:solidFill>
                  <a:srgbClr val="374151"/>
                </a:solidFill>
                <a:effectLst/>
                <a:latin typeface="Söhne"/>
              </a:rPr>
              <a:t>bebés</a:t>
            </a:r>
            <a:r>
              <a:rPr lang="en-US" b="0" i="0" dirty="0">
                <a:solidFill>
                  <a:srgbClr val="374151"/>
                </a:solidFill>
                <a:effectLst/>
                <a:latin typeface="Söhne"/>
              </a:rPr>
              <a:t> que </a:t>
            </a:r>
            <a:r>
              <a:rPr lang="en-US" b="0" i="0" dirty="0" err="1">
                <a:solidFill>
                  <a:srgbClr val="374151"/>
                </a:solidFill>
                <a:effectLst/>
                <a:latin typeface="Söhne"/>
              </a:rPr>
              <a:t>comparten</a:t>
            </a:r>
            <a:r>
              <a:rPr lang="en-US" b="0" i="0" dirty="0">
                <a:solidFill>
                  <a:srgbClr val="374151"/>
                </a:solidFill>
                <a:effectLst/>
                <a:latin typeface="Söhne"/>
              </a:rPr>
              <a:t> </a:t>
            </a:r>
            <a:r>
              <a:rPr lang="en-US" b="0" i="0" dirty="0" err="1">
                <a:solidFill>
                  <a:srgbClr val="374151"/>
                </a:solidFill>
                <a:effectLst/>
                <a:latin typeface="Söhne"/>
              </a:rPr>
              <a:t>habitación</a:t>
            </a:r>
            <a:r>
              <a:rPr lang="en-US" b="0" i="0" dirty="0">
                <a:solidFill>
                  <a:srgbClr val="374151"/>
                </a:solidFill>
                <a:effectLst/>
                <a:latin typeface="Söhne"/>
              </a:rPr>
              <a:t> </a:t>
            </a:r>
            <a:r>
              <a:rPr lang="en-US" b="0" i="0" dirty="0" err="1">
                <a:solidFill>
                  <a:srgbClr val="374151"/>
                </a:solidFill>
                <a:effectLst/>
                <a:latin typeface="Söhne"/>
              </a:rPr>
              <a:t>tienen</a:t>
            </a:r>
            <a:r>
              <a:rPr lang="en-US" b="0" i="0" dirty="0">
                <a:solidFill>
                  <a:srgbClr val="374151"/>
                </a:solidFill>
                <a:effectLst/>
                <a:latin typeface="Söhne"/>
              </a:rPr>
              <a:t> </a:t>
            </a:r>
            <a:r>
              <a:rPr lang="en-US" b="0" i="0" dirty="0" err="1">
                <a:solidFill>
                  <a:srgbClr val="374151"/>
                </a:solidFill>
                <a:effectLst/>
                <a:latin typeface="Söhne"/>
              </a:rPr>
              <a:t>más</a:t>
            </a:r>
            <a:r>
              <a:rPr lang="en-US" b="0" i="0" dirty="0">
                <a:solidFill>
                  <a:srgbClr val="374151"/>
                </a:solidFill>
                <a:effectLst/>
                <a:latin typeface="Söhne"/>
              </a:rPr>
              <a:t> </a:t>
            </a:r>
            <a:r>
              <a:rPr lang="en-US" b="0" i="0" dirty="0" err="1">
                <a:solidFill>
                  <a:srgbClr val="374151"/>
                </a:solidFill>
                <a:effectLst/>
                <a:latin typeface="Söhne"/>
              </a:rPr>
              <a:t>despertares</a:t>
            </a:r>
            <a:r>
              <a:rPr lang="en-US" b="0" i="0" dirty="0">
                <a:solidFill>
                  <a:srgbClr val="374151"/>
                </a:solidFill>
                <a:effectLst/>
                <a:latin typeface="Söhne"/>
              </a:rPr>
              <a:t> breves, lo que </a:t>
            </a:r>
            <a:r>
              <a:rPr lang="en-US" b="0" i="0" dirty="0" err="1">
                <a:solidFill>
                  <a:srgbClr val="374151"/>
                </a:solidFill>
                <a:effectLst/>
                <a:latin typeface="Söhne"/>
              </a:rPr>
              <a:t>puede</a:t>
            </a:r>
            <a:r>
              <a:rPr lang="en-US" b="0" i="0" dirty="0">
                <a:solidFill>
                  <a:srgbClr val="374151"/>
                </a:solidFill>
                <a:effectLst/>
                <a:latin typeface="Söhne"/>
              </a:rPr>
              <a:t> </a:t>
            </a:r>
            <a:r>
              <a:rPr lang="en-US" b="0" i="0" dirty="0" err="1">
                <a:solidFill>
                  <a:srgbClr val="374151"/>
                </a:solidFill>
                <a:effectLst/>
                <a:latin typeface="Söhne"/>
              </a:rPr>
              <a:t>evitar</a:t>
            </a:r>
            <a:r>
              <a:rPr lang="en-US" b="0" i="0" dirty="0">
                <a:solidFill>
                  <a:srgbClr val="374151"/>
                </a:solidFill>
                <a:effectLst/>
                <a:latin typeface="Söhne"/>
              </a:rPr>
              <a:t> que </a:t>
            </a:r>
            <a:r>
              <a:rPr lang="en-US" b="0" i="0" dirty="0" err="1">
                <a:solidFill>
                  <a:srgbClr val="374151"/>
                </a:solidFill>
                <a:effectLst/>
                <a:latin typeface="Söhne"/>
              </a:rPr>
              <a:t>duerman</a:t>
            </a:r>
            <a:r>
              <a:rPr lang="en-US" b="0" i="0" dirty="0">
                <a:solidFill>
                  <a:srgbClr val="374151"/>
                </a:solidFill>
                <a:effectLst/>
                <a:latin typeface="Söhne"/>
              </a:rPr>
              <a:t> </a:t>
            </a:r>
            <a:r>
              <a:rPr lang="en-US" b="0" i="0" dirty="0" err="1">
                <a:solidFill>
                  <a:srgbClr val="374151"/>
                </a:solidFill>
                <a:effectLst/>
                <a:latin typeface="Söhne"/>
              </a:rPr>
              <a:t>demasiado</a:t>
            </a:r>
            <a:r>
              <a:rPr lang="en-US" b="0" i="0" dirty="0">
                <a:solidFill>
                  <a:srgbClr val="374151"/>
                </a:solidFill>
                <a:effectLst/>
                <a:latin typeface="Söhne"/>
              </a:rPr>
              <a:t> </a:t>
            </a:r>
            <a:r>
              <a:rPr lang="en-US" b="0" i="0" dirty="0" err="1">
                <a:solidFill>
                  <a:srgbClr val="374151"/>
                </a:solidFill>
                <a:effectLst/>
                <a:latin typeface="Söhne"/>
              </a:rPr>
              <a:t>profundamente</a:t>
            </a:r>
            <a:r>
              <a:rPr lang="en-US" b="0" i="0" dirty="0">
                <a:solidFill>
                  <a:srgbClr val="374151"/>
                </a:solidFill>
                <a:effectLst/>
                <a:latin typeface="Söhne"/>
              </a:rPr>
              <a:t> de </a:t>
            </a:r>
            <a:r>
              <a:rPr lang="en-US" b="0" i="0" dirty="0" err="1">
                <a:solidFill>
                  <a:srgbClr val="374151"/>
                </a:solidFill>
                <a:effectLst/>
                <a:latin typeface="Söhne"/>
              </a:rPr>
              <a:t>una</a:t>
            </a:r>
            <a:r>
              <a:rPr lang="en-US" b="0" i="0" dirty="0">
                <a:solidFill>
                  <a:srgbClr val="374151"/>
                </a:solidFill>
                <a:effectLst/>
                <a:latin typeface="Söhne"/>
              </a:rPr>
              <a:t> </a:t>
            </a:r>
            <a:r>
              <a:rPr lang="en-US" b="0" i="0" dirty="0" err="1">
                <a:solidFill>
                  <a:srgbClr val="374151"/>
                </a:solidFill>
                <a:effectLst/>
                <a:latin typeface="Söhne"/>
              </a:rPr>
              <a:t>manera</a:t>
            </a:r>
            <a:r>
              <a:rPr lang="en-US" b="0" i="0" dirty="0">
                <a:solidFill>
                  <a:srgbClr val="374151"/>
                </a:solidFill>
                <a:effectLst/>
                <a:latin typeface="Söhne"/>
              </a:rPr>
              <a:t> que </a:t>
            </a:r>
            <a:r>
              <a:rPr lang="en-US" b="0" i="0" dirty="0" err="1">
                <a:solidFill>
                  <a:srgbClr val="374151"/>
                </a:solidFill>
                <a:effectLst/>
                <a:latin typeface="Söhne"/>
              </a:rPr>
              <a:t>aumente</a:t>
            </a:r>
            <a:r>
              <a:rPr lang="en-US" b="0" i="0" dirty="0">
                <a:solidFill>
                  <a:srgbClr val="374151"/>
                </a:solidFill>
                <a:effectLst/>
                <a:latin typeface="Söhne"/>
              </a:rPr>
              <a:t> </a:t>
            </a:r>
            <a:r>
              <a:rPr lang="en-US" b="0" i="0" dirty="0" err="1">
                <a:solidFill>
                  <a:srgbClr val="374151"/>
                </a:solidFill>
                <a:effectLst/>
                <a:latin typeface="Söhne"/>
              </a:rPr>
              <a:t>el</a:t>
            </a:r>
            <a:r>
              <a:rPr lang="en-US" b="0" i="0" dirty="0">
                <a:solidFill>
                  <a:srgbClr val="374151"/>
                </a:solidFill>
                <a:effectLst/>
                <a:latin typeface="Söhne"/>
              </a:rPr>
              <a:t> </a:t>
            </a:r>
            <a:r>
              <a:rPr lang="en-US" b="0" i="0" dirty="0" err="1">
                <a:solidFill>
                  <a:srgbClr val="374151"/>
                </a:solidFill>
                <a:effectLst/>
                <a:latin typeface="Söhne"/>
              </a:rPr>
              <a:t>riesgo</a:t>
            </a:r>
            <a:r>
              <a:rPr lang="en-US" b="0" i="0" dirty="0">
                <a:solidFill>
                  <a:srgbClr val="374151"/>
                </a:solidFill>
                <a:effectLst/>
                <a:latin typeface="Söhne"/>
              </a:rPr>
              <a:t> de </a:t>
            </a:r>
            <a:r>
              <a:rPr lang="en-US" b="0" i="0" dirty="0" err="1">
                <a:solidFill>
                  <a:srgbClr val="374151"/>
                </a:solidFill>
                <a:effectLst/>
                <a:latin typeface="Söhne"/>
              </a:rPr>
              <a:t>muerte</a:t>
            </a:r>
            <a:r>
              <a:rPr lang="en-US" b="0" i="0" dirty="0">
                <a:solidFill>
                  <a:srgbClr val="374151"/>
                </a:solidFill>
                <a:effectLst/>
                <a:latin typeface="Söhne"/>
              </a:rPr>
              <a:t> </a:t>
            </a:r>
            <a:r>
              <a:rPr lang="en-US" b="0" i="0" dirty="0" err="1">
                <a:solidFill>
                  <a:srgbClr val="374151"/>
                </a:solidFill>
                <a:effectLst/>
                <a:latin typeface="Söhne"/>
              </a:rPr>
              <a:t>relacionada</a:t>
            </a:r>
            <a:r>
              <a:rPr lang="en-US" b="0" i="0" dirty="0">
                <a:solidFill>
                  <a:srgbClr val="374151"/>
                </a:solidFill>
                <a:effectLst/>
                <a:latin typeface="Söhne"/>
              </a:rPr>
              <a:t> con </a:t>
            </a:r>
            <a:r>
              <a:rPr lang="en-US" b="0" i="0" dirty="0" err="1">
                <a:solidFill>
                  <a:srgbClr val="374151"/>
                </a:solidFill>
                <a:effectLst/>
                <a:latin typeface="Söhne"/>
              </a:rPr>
              <a:t>el</a:t>
            </a:r>
            <a:r>
              <a:rPr lang="en-US" b="0" i="0" dirty="0">
                <a:solidFill>
                  <a:srgbClr val="374151"/>
                </a:solidFill>
                <a:effectLst/>
                <a:latin typeface="Söhne"/>
              </a:rPr>
              <a:t> </a:t>
            </a:r>
            <a:r>
              <a:rPr lang="en-US" b="0" i="0" dirty="0" err="1">
                <a:solidFill>
                  <a:srgbClr val="374151"/>
                </a:solidFill>
                <a:effectLst/>
                <a:latin typeface="Söhne"/>
              </a:rPr>
              <a:t>sueño</a:t>
            </a:r>
            <a:r>
              <a:rPr lang="en-US" b="0" i="0" dirty="0">
                <a:solidFill>
                  <a:srgbClr val="374151"/>
                </a:solidFill>
                <a:effectLst/>
                <a:latin typeface="Söhne"/>
              </a:rPr>
              <a:t>. </a:t>
            </a:r>
            <a:r>
              <a:rPr lang="es-ES_tradnl" b="0" i="0" noProof="0" dirty="0">
                <a:solidFill>
                  <a:srgbClr val="333333"/>
                </a:solidFill>
                <a:effectLst/>
              </a:rPr>
              <a:t>Por último, compartir habitación apoya la continuación de la lactancia materna y sus efectos protectores y beneficios positivos para la salud.</a:t>
            </a:r>
            <a:endParaRPr lang="es-ES_tradnl" noProof="0" dirty="0">
              <a:solidFill>
                <a:srgbClr val="333333"/>
              </a:solidFill>
            </a:endParaRPr>
          </a:p>
          <a:p>
            <a:pPr marL="0" marR="0" lvl="0" indent="0" algn="l" defTabSz="914400">
              <a:lnSpc>
                <a:spcPct val="100000"/>
              </a:lnSpc>
              <a:spcBef>
                <a:spcPts val="0"/>
              </a:spcBef>
              <a:spcAft>
                <a:spcPts val="0"/>
              </a:spcAft>
              <a:buNone/>
              <a:tabLst/>
              <a:defRPr/>
            </a:pPr>
            <a:endParaRPr lang="es-ES_tradnl" i="0" noProof="0" dirty="0">
              <a:solidFill>
                <a:srgbClr val="333333"/>
              </a:solidFill>
              <a:effectLst/>
            </a:endParaRPr>
          </a:p>
          <a:p>
            <a:pPr marL="0" marR="0" lvl="0" indent="0" algn="l" defTabSz="914400">
              <a:lnSpc>
                <a:spcPct val="100000"/>
              </a:lnSpc>
              <a:spcBef>
                <a:spcPts val="0"/>
              </a:spcBef>
              <a:spcAft>
                <a:spcPts val="0"/>
              </a:spcAft>
              <a:buNone/>
              <a:tabLst/>
              <a:defRPr/>
            </a:pPr>
            <a:r>
              <a:rPr lang="es-ES_tradnl" i="0" noProof="0" dirty="0">
                <a:solidFill>
                  <a:srgbClr val="333333"/>
                </a:solidFill>
                <a:effectLst/>
              </a:rPr>
              <a:t>Evite colocar a su bebé para que duerma en un sofá, sillón o dispositivo para sentarse, como un columpio, un asiento para bebés o un asiento para el automóvil (excepto cuando esté en un automóvil).</a:t>
            </a:r>
            <a:endParaRPr lang="es-ES_tradnl" b="0" i="0" noProof="0" dirty="0">
              <a:solidFill>
                <a:srgbClr val="333333"/>
              </a:solidFill>
              <a:effectLst/>
              <a:latin typeface="Source Sans Pro" panose="020B0503030403020204" pitchFamily="34" charset="0"/>
            </a:endParaRPr>
          </a:p>
          <a:p>
            <a:endParaRPr lang="es-ES_tradnl" b="0" i="0" noProof="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0" i="1" noProof="0" dirty="0">
                <a:solidFill>
                  <a:srgbClr val="333333"/>
                </a:solidFill>
                <a:effectLst/>
                <a:latin typeface="Source Sans Pro"/>
                <a:ea typeface="Source Sans Pro"/>
              </a:rPr>
              <a:t>(Fuente de información: recomendaciones de la AAP y NCEMCH y NAPPSS Building on Campaigns with Conversations Training)</a:t>
            </a:r>
            <a:endParaRPr lang="es-ES_tradnl" i="1" noProof="0" dirty="0">
              <a:solidFill>
                <a:srgbClr val="333333"/>
              </a:solidFill>
              <a:latin typeface="Source Sans Pro"/>
              <a:ea typeface="Source Sans Pro"/>
            </a:endParaRPr>
          </a:p>
          <a:p>
            <a:endParaRPr lang="es-ES_tradnl" noProof="0" dirty="0">
              <a:solidFill>
                <a:srgbClr val="333333"/>
              </a:solidFill>
            </a:endParaRPr>
          </a:p>
          <a:p>
            <a:r>
              <a:rPr lang="es-ES_tradnl" noProof="0" dirty="0">
                <a:solidFill>
                  <a:srgbClr val="333333"/>
                </a:solidFill>
              </a:rPr>
              <a:t>Crédito de la imagen: DSHS de Texas</a:t>
            </a:r>
            <a:endParaRPr lang="es-ES_tradnl" noProof="0" dirty="0">
              <a:cs typeface="Calibri" panose="020F0502020204030204"/>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40</a:t>
            </a:fld>
            <a:endParaRPr lang="en-US"/>
          </a:p>
        </p:txBody>
      </p:sp>
    </p:spTree>
    <p:extLst>
      <p:ext uri="{BB962C8B-B14F-4D97-AF65-F5344CB8AC3E}">
        <p14:creationId xmlns:p14="http://schemas.microsoft.com/office/powerpoint/2010/main" val="240360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solidFill>
                  <a:srgbClr val="333333"/>
                </a:solidFill>
                <a:latin typeface="Source Sans Pro"/>
                <a:ea typeface="Source Sans Pro"/>
              </a:rPr>
              <a:t>La lactancia materna y la leche materna ofrecen beneficios para la salud tanto de la madre como del bebé. La Academia Estadounidense de Pediatría recomienda alimentar solo con leche materna, sin fórmula añadida u otros alimentos o líquidos (a veces llamado lactancia materna exclusiva), durante al menos los primeros 6 meses del bebé, y continuar amamantando hasta los 2 años. Su bebé puede recibir leche materna a través de la lactancia materna directa o alimentándose con leche materna extraída del pecho.</a:t>
            </a:r>
          </a:p>
          <a:p>
            <a:endParaRPr lang="es-ES_tradnl" b="0" i="0" noProof="0" dirty="0">
              <a:solidFill>
                <a:srgbClr val="333333"/>
              </a:solidFill>
              <a:effectLst/>
              <a:latin typeface="+mn-lt"/>
              <a:ea typeface="Source Sans Pro"/>
            </a:endParaRPr>
          </a:p>
          <a:p>
            <a:r>
              <a:rPr lang="es-ES_tradnl" b="0" noProof="0" dirty="0">
                <a:solidFill>
                  <a:srgbClr val="333333"/>
                </a:solidFill>
                <a:latin typeface="+mn-lt"/>
              </a:rPr>
              <a:t>Es normal sentirse somnolienta durante la lactancia. Esto se debe a que las hormonas liberadas durante la lactancia pueden causar somnolencia, por lo que es importante desarrollar un plan para combatir el sueño.</a:t>
            </a:r>
          </a:p>
          <a:p>
            <a:endParaRPr lang="es-ES_tradnl" b="0" noProof="0" dirty="0">
              <a:solidFill>
                <a:srgbClr val="333333"/>
              </a:solidFill>
              <a:latin typeface="+mn-lt"/>
            </a:endParaRPr>
          </a:p>
          <a:p>
            <a:r>
              <a:rPr lang="es-ES_tradnl" b="0" i="0" noProof="0" dirty="0">
                <a:solidFill>
                  <a:srgbClr val="374151"/>
                </a:solidFill>
                <a:effectLst/>
                <a:latin typeface="Söhne"/>
              </a:rPr>
              <a:t>Colocar la cuna cerca de la cama de los padres permite ver y responder al bebé más rápidamente, y puede facilitar la alimentación y el consuelo del bebé. Los bebés que comparten habitación tienen más despertares breves, lo que puede evitar que duerman demasiado profundamente de una manera que aumente el riesgo de muerte relacionada con el sueño.</a:t>
            </a:r>
          </a:p>
          <a:p>
            <a:endParaRPr lang="es-ES_tradnl" b="0" noProof="0" dirty="0">
              <a:solidFill>
                <a:srgbClr val="333333"/>
              </a:solidFill>
              <a:latin typeface="+mn-lt"/>
              <a:ea typeface="Source Sans Pro"/>
            </a:endParaRPr>
          </a:p>
          <a:p>
            <a:pPr>
              <a:defRPr/>
            </a:pPr>
            <a:r>
              <a:rPr lang="es-ES_tradnl" b="0" i="0" noProof="0" dirty="0">
                <a:solidFill>
                  <a:srgbClr val="444444"/>
                </a:solidFill>
                <a:effectLst/>
                <a:latin typeface="+mn-lt"/>
              </a:rPr>
              <a:t>Evite alimentar a su bebé en un sofá o sillón, ya que esto es peligroso y podría hacer que su bebé se caiga de sus brazos. Cuando lleve a su bebé a su cama para alimentarlo o consolarlo, quítele toda la ropa de cama blanda, los juguetes y las almohadas.</a:t>
            </a:r>
          </a:p>
          <a:p>
            <a:pPr>
              <a:defRPr/>
            </a:pPr>
            <a:endParaRPr lang="es-ES_tradnl" b="0" i="0" noProof="0" dirty="0">
              <a:solidFill>
                <a:srgbClr val="333333"/>
              </a:solidFill>
              <a:effectLst/>
              <a:latin typeface="Source Sans Pro" panose="020B0503030403020204" pitchFamily="34" charset="0"/>
            </a:endParaRPr>
          </a:p>
          <a:p>
            <a:r>
              <a:rPr lang="es-ES_tradnl" noProof="0" dirty="0" err="1"/>
              <a:t>Academy</a:t>
            </a:r>
            <a:r>
              <a:rPr lang="es-ES_tradnl" noProof="0" dirty="0"/>
              <a:t> </a:t>
            </a:r>
            <a:r>
              <a:rPr lang="es-ES_tradnl" noProof="0" dirty="0" err="1"/>
              <a:t>of</a:t>
            </a:r>
            <a:r>
              <a:rPr lang="es-ES_tradnl" noProof="0" dirty="0"/>
              <a:t> </a:t>
            </a:r>
            <a:r>
              <a:rPr lang="es-ES_tradnl" noProof="0" dirty="0" err="1"/>
              <a:t>Breastfeeding</a:t>
            </a:r>
            <a:r>
              <a:rPr lang="es-ES_tradnl" noProof="0" dirty="0"/>
              <a:t> Medicine, ABM </a:t>
            </a:r>
            <a:r>
              <a:rPr lang="es-ES_tradnl" noProof="0" dirty="0" err="1"/>
              <a:t>Clinical</a:t>
            </a:r>
            <a:r>
              <a:rPr lang="es-ES_tradnl" noProof="0" dirty="0"/>
              <a:t> </a:t>
            </a:r>
            <a:r>
              <a:rPr lang="es-ES_tradnl" noProof="0" dirty="0" err="1"/>
              <a:t>Protocol</a:t>
            </a:r>
            <a:r>
              <a:rPr lang="es-ES_tradnl" noProof="0" dirty="0"/>
              <a:t> #37: </a:t>
            </a:r>
            <a:r>
              <a:rPr lang="es-ES_tradnl" noProof="0" dirty="0" err="1"/>
              <a:t>Physiological</a:t>
            </a:r>
            <a:r>
              <a:rPr lang="es-ES_tradnl" noProof="0" dirty="0"/>
              <a:t> </a:t>
            </a:r>
            <a:r>
              <a:rPr lang="es-ES_tradnl" noProof="0" dirty="0" err="1"/>
              <a:t>Infant</a:t>
            </a:r>
            <a:r>
              <a:rPr lang="es-ES_tradnl" noProof="0" dirty="0"/>
              <a:t> Care—</a:t>
            </a:r>
            <a:r>
              <a:rPr lang="es-ES_tradnl" noProof="0" dirty="0" err="1"/>
              <a:t>Managing</a:t>
            </a:r>
            <a:r>
              <a:rPr lang="es-ES_tradnl" noProof="0" dirty="0"/>
              <a:t> </a:t>
            </a:r>
            <a:r>
              <a:rPr lang="es-ES_tradnl" noProof="0" dirty="0" err="1"/>
              <a:t>Nighttime</a:t>
            </a:r>
            <a:r>
              <a:rPr lang="es-ES_tradnl" noProof="0" dirty="0"/>
              <a:t> </a:t>
            </a:r>
            <a:r>
              <a:rPr lang="es-ES_tradnl" noProof="0" dirty="0" err="1"/>
              <a:t>Breastfeeding</a:t>
            </a:r>
            <a:r>
              <a:rPr lang="es-ES_tradnl" noProof="0" dirty="0"/>
              <a:t> in Young </a:t>
            </a:r>
            <a:r>
              <a:rPr lang="es-ES_tradnl" noProof="0" dirty="0" err="1"/>
              <a:t>Infants</a:t>
            </a:r>
            <a:r>
              <a:rPr lang="es-ES_tradnl" noProof="0" dirty="0"/>
              <a:t>. BREASTFEEDING MEDICINE</a:t>
            </a:r>
            <a:endParaRPr lang="es-ES_tradnl" noProof="0" dirty="0">
              <a:cs typeface="Calibri"/>
            </a:endParaRPr>
          </a:p>
          <a:p>
            <a:r>
              <a:rPr lang="es-ES_tradnl" noProof="0" dirty="0" err="1"/>
              <a:t>Volume</a:t>
            </a:r>
            <a:r>
              <a:rPr lang="es-ES_tradnl" noProof="0" dirty="0"/>
              <a:t> 18, </a:t>
            </a:r>
            <a:r>
              <a:rPr lang="es-ES_tradnl" noProof="0" dirty="0" err="1"/>
              <a:t>Number</a:t>
            </a:r>
            <a:r>
              <a:rPr lang="es-ES_tradnl" noProof="0" dirty="0"/>
              <a:t> 3, 2023 DOI: 10.1089/bfm.2023.29236.abm</a:t>
            </a:r>
            <a:endParaRPr lang="es-ES_tradnl" noProof="0" dirty="0">
              <a:cs typeface="Calibri"/>
            </a:endParaRPr>
          </a:p>
          <a:p>
            <a:endParaRPr lang="es-ES_tradnl" noProof="0" dirty="0">
              <a:cs typeface="Calibri"/>
            </a:endParaRPr>
          </a:p>
          <a:p>
            <a:r>
              <a:rPr lang="es-ES_tradnl" noProof="0" dirty="0"/>
              <a:t>Crédito de la imagen: DSHS de Texas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632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solidFill>
                  <a:srgbClr val="333333"/>
                </a:solidFill>
              </a:rPr>
              <a:t>En general, si la temperatura ambiente es cómoda para usted, lo más probable es que también lo sea para su bebé. Para mantener a su bebé caliente, use un saco de dormir o ropa para dormir con los pies. También puede vestir a su bebé con capas que se pueden quitar si su cara se pone demasiado roja o si notas que está sudando.</a:t>
            </a:r>
            <a:r>
              <a:rPr lang="es-ES_tradnl" sz="1800" b="0" i="0" noProof="0" dirty="0">
                <a:solidFill>
                  <a:srgbClr val="000000"/>
                </a:solidFill>
                <a:effectLst/>
                <a:latin typeface="Calibri"/>
                <a:cs typeface="Calibri"/>
              </a:rPr>
              <a:t>​</a:t>
            </a:r>
          </a:p>
          <a:p>
            <a:br>
              <a:rPr lang="es-ES_tradnl" sz="1800" b="0" i="0" noProof="0" dirty="0">
                <a:effectLst/>
                <a:latin typeface="Calibri" panose="020F0502020204030204" pitchFamily="34" charset="0"/>
                <a:cs typeface="Calibri"/>
              </a:rPr>
            </a:br>
            <a:r>
              <a:rPr lang="es-ES_tradnl" sz="1800" b="0" i="0" u="none" strike="noStrike" noProof="0" dirty="0">
                <a:solidFill>
                  <a:srgbClr val="333333"/>
                </a:solidFill>
                <a:effectLst/>
                <a:latin typeface="+mn-lt"/>
                <a:cs typeface="Calibri"/>
              </a:rPr>
              <a:t>Las mantas, el uso de sombreros en interiores y demasiadas capas de ropa pueden atrapar el calor corporal. Las mantas también aumentan el riesgo de que algo le cubra la cabeza y la cara, lo que dificulta la respiración de su bebé.</a:t>
            </a:r>
            <a:r>
              <a:rPr lang="es-ES_tradnl" sz="1800" b="0" i="0" noProof="0" dirty="0">
                <a:solidFill>
                  <a:srgbClr val="000000"/>
                </a:solidFill>
                <a:effectLst/>
                <a:latin typeface="Calibri"/>
                <a:cs typeface="Calibri"/>
              </a:rPr>
              <a:t>​</a:t>
            </a:r>
          </a:p>
          <a:p>
            <a:br>
              <a:rPr lang="es-ES_tradnl" sz="1800" b="0" i="0" noProof="0" dirty="0">
                <a:effectLst/>
                <a:latin typeface="Calibri" panose="020F0502020204030204" pitchFamily="34" charset="0"/>
                <a:cs typeface="Calibri"/>
              </a:rPr>
            </a:br>
            <a:r>
              <a:rPr lang="es-ES_tradnl" sz="1800" b="0" i="0" u="none" strike="noStrike" noProof="0" dirty="0">
                <a:solidFill>
                  <a:srgbClr val="333333"/>
                </a:solidFill>
                <a:effectLst/>
                <a:latin typeface="+mn-lt"/>
                <a:cs typeface="Calibri"/>
              </a:rPr>
              <a:t>Los bebés pequeños y los que nacen antes de tiempo a veces tienen problemas para mantener una temperatura corporal normal, lo que también puede afectar el funcionamiento de su corazón y otros sistemas </a:t>
            </a:r>
            <a:r>
              <a:rPr lang="es-ES_tradnl" sz="1800" b="0" i="0" u="none" strike="noStrike" noProof="0" dirty="0" err="1">
                <a:solidFill>
                  <a:srgbClr val="333333"/>
                </a:solidFill>
                <a:effectLst/>
                <a:latin typeface="+mn-lt"/>
                <a:cs typeface="Calibri"/>
              </a:rPr>
              <a:t>corporals</a:t>
            </a:r>
            <a:endParaRPr lang="es-ES_tradnl" sz="1800" b="0" i="0" u="none" strike="noStrike" noProof="0" dirty="0">
              <a:solidFill>
                <a:srgbClr val="333333"/>
              </a:solidFill>
              <a:effectLst/>
              <a:latin typeface="+mn-lt"/>
              <a:cs typeface="Calibri"/>
            </a:endParaRPr>
          </a:p>
          <a:p>
            <a:endParaRPr lang="es-ES_tradnl" b="0" i="0" noProof="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0" i="1" noProof="0" dirty="0">
                <a:solidFill>
                  <a:srgbClr val="333333"/>
                </a:solidFill>
                <a:effectLst/>
                <a:latin typeface="Source Sans Pro" panose="020B0503030403020204" pitchFamily="34" charset="0"/>
              </a:rPr>
              <a:t>(Fuente de información: recomendaciones de la AAP y NCEMCH y NAPPSS Building on Campaigns with Conversations Training)</a:t>
            </a:r>
            <a:endParaRPr lang="es-ES_tradnl" noProof="0" dirty="0"/>
          </a:p>
          <a:p>
            <a:endParaRPr lang="es-ES_tradnl" noProof="0" dirty="0"/>
          </a:p>
          <a:p>
            <a:r>
              <a:rPr lang="es-ES_tradnl" noProof="0" dirty="0"/>
              <a:t>Crédito de la imagen: DSHS de Texas</a:t>
            </a:r>
          </a:p>
        </p:txBody>
      </p:sp>
      <p:sp>
        <p:nvSpPr>
          <p:cNvPr id="4" name="Slide Number Placeholder 3"/>
          <p:cNvSpPr>
            <a:spLocks noGrp="1"/>
          </p:cNvSpPr>
          <p:nvPr>
            <p:ph type="sldNum" sz="quarter" idx="5"/>
          </p:nvPr>
        </p:nvSpPr>
        <p:spPr/>
        <p:txBody>
          <a:bodyPr/>
          <a:lstStyle/>
          <a:p>
            <a:fld id="{B4C965FE-5290-4270-99C1-57599CB859E9}" type="slidenum">
              <a:rPr lang="en-US" smtClean="0"/>
              <a:t>42</a:t>
            </a:fld>
            <a:endParaRPr lang="en-US"/>
          </a:p>
        </p:txBody>
      </p:sp>
    </p:spTree>
    <p:extLst>
      <p:ext uri="{BB962C8B-B14F-4D97-AF65-F5344CB8AC3E}">
        <p14:creationId xmlns:p14="http://schemas.microsoft.com/office/powerpoint/2010/main" val="17221645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i="0" noProof="0" dirty="0">
                <a:solidFill>
                  <a:srgbClr val="333333"/>
                </a:solidFill>
                <a:effectLst/>
                <a:latin typeface="Source Sans Pro"/>
                <a:ea typeface="Source Sans Pro"/>
              </a:rPr>
              <a:t>Las sustancias químicas emitidas por los fumadores (incluso si no están fumando directamente cerca del bebé) afectan el funcionamiento del sistema nervioso del bebé y pueden tener un efecto negativo en la capacidad del bebé para despertarse si no está recibiendo suficiente oxígeno. Además, estas sustancias químicas aumentan el riesgo de que el bebé sufra infecciones respiratorias y de otro tipo que se asocian con un mayor riesgo de muerte relacionada con el sueño y, por supuesto, no son buenas para la salud general del bebé y de otros niños en el hogar.</a:t>
            </a:r>
          </a:p>
          <a:p>
            <a:endParaRPr lang="es-ES_tradnl" b="0" i="0" noProof="0" dirty="0">
              <a:solidFill>
                <a:srgbClr val="333333"/>
              </a:solidFill>
              <a:effectLst/>
              <a:latin typeface="Source Sans Pro" panose="020B0503030403020204" pitchFamily="34" charset="0"/>
            </a:endParaRPr>
          </a:p>
          <a:p>
            <a:r>
              <a:rPr lang="es-ES_tradnl" b="0" i="0" noProof="0" dirty="0">
                <a:solidFill>
                  <a:srgbClr val="333333"/>
                </a:solidFill>
                <a:effectLst/>
                <a:latin typeface="Source Sans Pro"/>
                <a:ea typeface="Source Sans Pro"/>
              </a:rPr>
              <a:t>También es importante evitar el alcohol y las drogas durante el embarazo y después del parto. El consumo de alcohol o drogas afecta el juicio de los padres en general, sin embargo, parece haber un riesgo particular cuando se comparte la cama: el padre no se despierta tan fácilmente ni se sintoniza con las señales de angustia del bebé. Esta preocupación se aplica a los medicamentos recetados o de venta libre que son sedantes, que causan somnolencia o somnolencia, no solo a las drogas ilegales.</a:t>
            </a:r>
          </a:p>
          <a:p>
            <a:endParaRPr lang="es-ES_tradnl" b="0" i="0" noProof="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0" i="0" noProof="0" dirty="0">
                <a:solidFill>
                  <a:srgbClr val="333333"/>
                </a:solidFill>
                <a:effectLst/>
                <a:latin typeface="Source Sans Pro"/>
                <a:ea typeface="Source Sans Pro"/>
              </a:rPr>
              <a:t>(Fuente de información: recomendaciones de la AAP y NCEMCH y NAPPSS Building on Campaigns with Conversations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noProof="0" dirty="0"/>
          </a:p>
          <a:p>
            <a:r>
              <a:rPr lang="es-ES_tradnl" noProof="0" dirty="0"/>
              <a:t>Crédito de la imagen: foto de </a:t>
            </a:r>
            <a:r>
              <a:rPr lang="es-ES_tradnl" noProof="0" dirty="0" err="1"/>
              <a:t>iStock</a:t>
            </a:r>
            <a:r>
              <a:rPr lang="es-ES_tradnl" noProof="0" dirty="0"/>
              <a:t> comprada para uso ilimitado por DSHS </a:t>
            </a:r>
            <a:r>
              <a:rPr lang="es-ES_tradnl" noProof="0" dirty="0" err="1"/>
              <a:t>Tobacco</a:t>
            </a:r>
            <a:r>
              <a:rPr lang="es-ES_tradnl" noProof="0" dirty="0"/>
              <a:t> </a:t>
            </a:r>
            <a:r>
              <a:rPr lang="es-ES_tradnl" noProof="0" dirty="0" err="1"/>
              <a:t>Prevention</a:t>
            </a:r>
            <a:r>
              <a:rPr lang="es-ES_tradnl" noProof="0" dirty="0"/>
              <a:t> and Control (usada con permiso).</a:t>
            </a:r>
            <a:endParaRPr lang="es-ES_tradnl" noProof="0" dirty="0">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43</a:t>
            </a:fld>
            <a:endParaRPr lang="en-US"/>
          </a:p>
        </p:txBody>
      </p:sp>
    </p:spTree>
    <p:extLst>
      <p:ext uri="{BB962C8B-B14F-4D97-AF65-F5344CB8AC3E}">
        <p14:creationId xmlns:p14="http://schemas.microsoft.com/office/powerpoint/2010/main" val="25736815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a:pPr>
            <a:r>
              <a:rPr lang="es-ES_tradnl" noProof="0" dirty="0"/>
              <a:t>La succión, ya sea durante la lactancia o cuando se usa un chupón durante el sueño, puede ayudar a evitar que su bebé duerma demasiado profundamente. En el caso de los bebés lactantes, se pueden introducir chupones una vez que la lactancia materna vaya bien. Esto viene determinado por:</a:t>
            </a:r>
          </a:p>
          <a:p>
            <a:pPr marL="171450" indent="-171450">
              <a:buFont typeface="Arial" panose="020B0604020202020204" pitchFamily="34" charset="0"/>
              <a:buChar char="•"/>
              <a:defRPr/>
            </a:pPr>
            <a:r>
              <a:rPr lang="es-ES_tradnl" noProof="0" dirty="0"/>
              <a:t>El bebé está tranquilo y satisfecho después de alimentarse
No hay dolor para la mamá cuando el bebé amamanta
El bebé está aumentando de peso y creciendo bien</a:t>
            </a:r>
          </a:p>
          <a:p>
            <a:pPr marL="0" indent="0">
              <a:buFont typeface="Arial" panose="020B0604020202020204" pitchFamily="34" charset="0"/>
              <a:buNone/>
              <a:defRPr/>
            </a:pPr>
            <a:endParaRPr lang="es-ES_tradnl" noProof="0" dirty="0"/>
          </a:p>
          <a:p>
            <a:pPr marL="0" indent="0">
              <a:buFont typeface="Arial" panose="020B0604020202020204" pitchFamily="34" charset="0"/>
              <a:buNone/>
              <a:defRPr/>
            </a:pPr>
            <a:r>
              <a:rPr lang="es-ES_tradnl" noProof="0" dirty="0"/>
              <a:t>(Fuente de información-Academia de Medicina de la Lactancia Materna-</a:t>
            </a:r>
            <a:r>
              <a:rPr lang="es-ES_tradnl" noProof="0" dirty="0" err="1"/>
              <a:t>Clinical</a:t>
            </a:r>
            <a:r>
              <a:rPr lang="es-ES_tradnl" noProof="0" dirty="0"/>
              <a:t> </a:t>
            </a:r>
            <a:r>
              <a:rPr lang="es-ES_tradnl" noProof="0" dirty="0" err="1"/>
              <a:t>Protocol</a:t>
            </a:r>
            <a:r>
              <a:rPr lang="es-ES_tradnl" noProof="0" dirty="0"/>
              <a:t> #3- </a:t>
            </a:r>
            <a:r>
              <a:rPr lang="es-ES_tradnl" noProof="0" dirty="0" err="1"/>
              <a:t>Supplementary</a:t>
            </a:r>
            <a:r>
              <a:rPr lang="es-ES_tradnl" noProof="0" dirty="0"/>
              <a:t> </a:t>
            </a:r>
            <a:r>
              <a:rPr lang="es-ES_tradnl" noProof="0" dirty="0" err="1"/>
              <a:t>Feedings</a:t>
            </a:r>
            <a:r>
              <a:rPr lang="es-ES_tradnl" noProof="0" dirty="0"/>
              <a:t> in </a:t>
            </a:r>
            <a:r>
              <a:rPr lang="es-ES_tradnl" noProof="0" dirty="0" err="1"/>
              <a:t>the</a:t>
            </a:r>
            <a:r>
              <a:rPr lang="es-ES_tradnl" noProof="0" dirty="0"/>
              <a:t> </a:t>
            </a:r>
            <a:r>
              <a:rPr lang="es-ES_tradnl" noProof="0" dirty="0" err="1"/>
              <a:t>Healthy</a:t>
            </a:r>
            <a:r>
              <a:rPr lang="es-ES_tradnl" noProof="0" dirty="0"/>
              <a:t> </a:t>
            </a:r>
            <a:r>
              <a:rPr lang="es-ES_tradnl" noProof="0" dirty="0" err="1"/>
              <a:t>Term</a:t>
            </a:r>
            <a:r>
              <a:rPr lang="es-ES_tradnl" noProof="0" dirty="0"/>
              <a:t> </a:t>
            </a:r>
            <a:r>
              <a:rPr lang="es-ES_tradnl" noProof="0" dirty="0" err="1"/>
              <a:t>Breastfed</a:t>
            </a:r>
            <a:r>
              <a:rPr lang="es-ES_tradnl" noProof="0" dirty="0"/>
              <a:t> Neonate, </a:t>
            </a:r>
            <a:r>
              <a:rPr lang="es-ES_tradnl" noProof="0" dirty="0" err="1"/>
              <a:t>Revised</a:t>
            </a:r>
            <a:r>
              <a:rPr lang="es-ES_tradnl" noProof="0" dirty="0"/>
              <a:t> 2017)</a:t>
            </a:r>
            <a:endParaRPr lang="es-ES_tradnl" noProof="0" dirty="0">
              <a:cs typeface="Calibri"/>
            </a:endParaRPr>
          </a:p>
          <a:p>
            <a:pPr>
              <a:defRPr/>
            </a:pPr>
            <a:endParaRPr lang="es-ES_tradnl" noProof="0" dirty="0"/>
          </a:p>
          <a:p>
            <a:pPr>
              <a:defRPr/>
            </a:pPr>
            <a:r>
              <a:rPr lang="es-ES_tradnl" noProof="0" dirty="0">
                <a:cs typeface="Calibri"/>
              </a:rPr>
              <a:t>Cuando use un chupón, recuerde:</a:t>
            </a:r>
          </a:p>
          <a:p>
            <a:pPr marL="171450" indent="-171450">
              <a:buFont typeface="Arial" panose="020B0604020202020204" pitchFamily="34" charset="0"/>
              <a:buChar char="•"/>
              <a:defRPr/>
            </a:pPr>
            <a:r>
              <a:rPr lang="es-ES_tradnl" noProof="0" dirty="0"/>
              <a:t>Use un chupón que esté libre de juguetes, cordones y nunca lo coloque en la ropa de su bebé para evitar asfixia o estrangulamiento.</a:t>
            </a:r>
          </a:p>
          <a:p>
            <a:pPr marL="171450" indent="-171450">
              <a:buFont typeface="Arial" panose="020B0604020202020204" pitchFamily="34" charset="0"/>
              <a:buChar char="•"/>
              <a:defRPr/>
            </a:pPr>
            <a:r>
              <a:rPr lang="es-ES_tradnl" noProof="0" dirty="0"/>
              <a:t>No cubra el chupón con líquidos dulces o miel.</a:t>
            </a:r>
          </a:p>
          <a:p>
            <a:pPr marL="171450" indent="-171450">
              <a:buFont typeface="Arial" panose="020B0604020202020204" pitchFamily="34" charset="0"/>
              <a:buChar char="•"/>
              <a:defRPr/>
            </a:pPr>
            <a:r>
              <a:rPr lang="es-ES_tradnl" noProof="0" dirty="0"/>
              <a:t>Si el chupón se cae de la boca de su bebé mientras duerme, no es necesario que se lo vuelva a poner.</a:t>
            </a:r>
          </a:p>
          <a:p>
            <a:pPr marL="171450" indent="-171450">
              <a:buFont typeface="Arial" panose="020B0604020202020204" pitchFamily="34" charset="0"/>
              <a:buChar char="•"/>
              <a:defRPr/>
            </a:pPr>
            <a:r>
              <a:rPr lang="es-ES_tradnl" noProof="0" dirty="0"/>
              <a:t>Chuparse el dedo o el pulgar no reduce el riesgo de SIDS.</a:t>
            </a:r>
          </a:p>
          <a:p>
            <a:pPr marL="171450" indent="-171450">
              <a:buFont typeface="Arial" panose="020B0604020202020204" pitchFamily="34" charset="0"/>
              <a:buChar char="•"/>
              <a:defRPr/>
            </a:pPr>
            <a:endParaRPr lang="es-ES_tradnl" noProof="0" dirty="0"/>
          </a:p>
          <a:p>
            <a:pPr marL="0" indent="0">
              <a:buFont typeface="Arial" panose="020B0604020202020204" pitchFamily="34" charset="0"/>
              <a:buNone/>
              <a:defRPr/>
            </a:pPr>
            <a:endParaRPr lang="es-ES_tradnl" noProof="0" dirty="0"/>
          </a:p>
          <a:p>
            <a:pPr>
              <a:defRPr/>
            </a:pPr>
            <a:r>
              <a:rPr lang="es-ES_tradnl" noProof="0" dirty="0"/>
              <a:t>Los bebés expuestos al alcohol y las drogas durante el embarazo y después del nacimiento pueden tener más dificultades para despertarse cuando necesitan ayuda.</a:t>
            </a:r>
          </a:p>
          <a:p>
            <a:pPr>
              <a:defRPr/>
            </a:pPr>
            <a:r>
              <a:rPr lang="es-ES_tradnl" noProof="0" dirty="0"/>
              <a:t>Puede ser útil compartir algunos de los peligros del consumo de alcohol y drogas con cualquier persona que cuide a su bebé, como:</a:t>
            </a:r>
          </a:p>
          <a:p>
            <a:pPr marL="171450" indent="-171450">
              <a:buFont typeface="Arial" panose="020B0604020202020204" pitchFamily="34" charset="0"/>
              <a:buChar char="•"/>
              <a:defRPr/>
            </a:pPr>
            <a:r>
              <a:rPr lang="es-ES_tradnl" noProof="0" dirty="0"/>
              <a:t>Es más probable que se volteen sobre su bebé mientras duerme si bebe, usa drogas o toma medicamentos que le dan sueño mientras comparte la cama con su bebé. 
Compartir la cama con su bebé también es más riesgoso si usted o cualquier otra persona que también sea fumadora. 
Lo mejor que puede hacer por su salud durante el embarazo y la salud del bebé es dejar de consumir alcohol, drogas y fumar. 
Pídale ayuda a su médico para desarrollar un plan para dejar de fumar.</a:t>
            </a:r>
            <a:endParaRPr lang="es-ES_tradnl" noProof="0" dirty="0">
              <a:cs typeface="Calibri" panose="020F0502020204030204"/>
            </a:endParaRPr>
          </a:p>
          <a:p>
            <a:pPr>
              <a:defRPr/>
            </a:pPr>
            <a:endParaRPr lang="es-ES_tradnl" noProof="0" dirty="0"/>
          </a:p>
          <a:p>
            <a:pPr>
              <a:defRPr/>
            </a:pPr>
            <a:r>
              <a:rPr lang="es-ES_tradnl" noProof="0" dirty="0"/>
              <a:t>Atención prenatal y revisiones</a:t>
            </a:r>
          </a:p>
          <a:p>
            <a:pPr>
              <a:defRPr/>
            </a:pPr>
            <a:r>
              <a:rPr lang="es-ES_tradnl" noProof="0" dirty="0"/>
              <a:t>Busque un médico tan pronto como sepa que está embarazada y reciba atención </a:t>
            </a:r>
            <a:r>
              <a:rPr lang="es-ES_tradnl" noProof="0" dirty="0" err="1"/>
              <a:t>médicaperiódica</a:t>
            </a:r>
            <a:r>
              <a:rPr lang="es-ES_tradnl" noProof="0" dirty="0"/>
              <a:t> durante el embarazo. Su médico la mantendrá informada sobre temas importantes de salud y seguridad para usted y su bebé.</a:t>
            </a:r>
          </a:p>
          <a:p>
            <a:pPr marL="171450" indent="-171450">
              <a:buFont typeface="Arial" panose="020B0604020202020204" pitchFamily="34" charset="0"/>
              <a:buChar char="•"/>
              <a:defRPr/>
            </a:pPr>
            <a:r>
              <a:rPr lang="es-ES_tradnl" noProof="0" dirty="0"/>
              <a:t>Siga los consejos de su médico o clínica sobre inyecciones, revisiones y otros problemas de salud para su bebé. Las vacunas ayudan a los bebés a mantenerse sanos, lo que puede protegerlos del SIDS.</a:t>
            </a:r>
          </a:p>
          <a:p>
            <a:pPr marL="171450" indent="-171450">
              <a:buFont typeface="Arial" panose="020B0604020202020204" pitchFamily="34" charset="0"/>
              <a:buChar char="•"/>
              <a:defRPr/>
            </a:pPr>
            <a:endParaRPr lang="es-ES_tradnl" noProof="0" dirty="0"/>
          </a:p>
          <a:p>
            <a:pPr marL="0" indent="0">
              <a:buFont typeface="Arial" panose="020B0604020202020204" pitchFamily="34" charset="0"/>
              <a:buNone/>
              <a:defRPr/>
            </a:pPr>
            <a:r>
              <a:rPr lang="es-ES_tradnl" noProof="0" dirty="0"/>
              <a:t>(Fuente de información: recomendaciones de la AAP y NCEMCH y NAPPSS Building on Campaigns with Conversations Training)</a:t>
            </a:r>
          </a:p>
          <a:p>
            <a:pPr>
              <a:defRPr/>
            </a:pPr>
            <a:endParaRPr lang="es-ES_tradnl" noProof="0" dirty="0"/>
          </a:p>
          <a:p>
            <a:pPr>
              <a:defRPr/>
            </a:pPr>
            <a:r>
              <a:rPr lang="es-ES_tradnl" noProof="0" dirty="0"/>
              <a:t>Crédito de la imagen: DSHS de Texas</a:t>
            </a:r>
          </a:p>
        </p:txBody>
      </p:sp>
      <p:sp>
        <p:nvSpPr>
          <p:cNvPr id="4" name="Slide Number Placeholder 3"/>
          <p:cNvSpPr>
            <a:spLocks noGrp="1"/>
          </p:cNvSpPr>
          <p:nvPr>
            <p:ph type="sldNum" sz="quarter" idx="5"/>
          </p:nvPr>
        </p:nvSpPr>
        <p:spPr/>
        <p:txBody>
          <a:bodyPr/>
          <a:lstStyle/>
          <a:p>
            <a:fld id="{B4C965FE-5290-4270-99C1-57599CB859E9}" type="slidenum">
              <a:rPr lang="en-US" smtClean="0"/>
              <a:t>44</a:t>
            </a:fld>
            <a:endParaRPr lang="en-US"/>
          </a:p>
        </p:txBody>
      </p:sp>
    </p:spTree>
    <p:extLst>
      <p:ext uri="{BB962C8B-B14F-4D97-AF65-F5344CB8AC3E}">
        <p14:creationId xmlns:p14="http://schemas.microsoft.com/office/powerpoint/2010/main" val="34939618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b="0" i="0" dirty="0" err="1">
                <a:solidFill>
                  <a:srgbClr val="564D39"/>
                </a:solidFill>
                <a:effectLst/>
                <a:latin typeface="+mn-lt"/>
              </a:rPr>
              <a:t>Monitores</a:t>
            </a:r>
            <a:r>
              <a:rPr lang="en-US" b="0" i="0" dirty="0">
                <a:solidFill>
                  <a:srgbClr val="564D39"/>
                </a:solidFill>
                <a:effectLst/>
                <a:latin typeface="+mn-lt"/>
              </a:rPr>
              <a:t> y </a:t>
            </a:r>
            <a:r>
              <a:rPr lang="en-US" b="0" i="0" dirty="0" err="1">
                <a:solidFill>
                  <a:srgbClr val="564D39"/>
                </a:solidFill>
                <a:effectLst/>
                <a:latin typeface="+mn-lt"/>
              </a:rPr>
              <a:t>dispositivos</a:t>
            </a:r>
            <a:endParaRPr lang="en-US" b="0" i="0" dirty="0">
              <a:solidFill>
                <a:srgbClr val="564D39"/>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564D39"/>
                </a:solidFill>
                <a:effectLst/>
                <a:latin typeface="+mn-lt"/>
              </a:rPr>
              <a:t>Si </a:t>
            </a:r>
            <a:r>
              <a:rPr lang="en-US" b="0" i="0" dirty="0" err="1">
                <a:solidFill>
                  <a:srgbClr val="564D39"/>
                </a:solidFill>
                <a:effectLst/>
                <a:latin typeface="+mn-lt"/>
              </a:rPr>
              <a:t>está</a:t>
            </a:r>
            <a:r>
              <a:rPr lang="en-US" b="0" i="0" dirty="0">
                <a:solidFill>
                  <a:srgbClr val="564D39"/>
                </a:solidFill>
                <a:effectLst/>
                <a:latin typeface="+mn-lt"/>
              </a:rPr>
              <a:t> </a:t>
            </a:r>
            <a:r>
              <a:rPr lang="en-US" b="0" i="0" dirty="0" err="1">
                <a:solidFill>
                  <a:srgbClr val="564D39"/>
                </a:solidFill>
                <a:effectLst/>
                <a:latin typeface="+mn-lt"/>
              </a:rPr>
              <a:t>utilizando</a:t>
            </a:r>
            <a:r>
              <a:rPr lang="en-US" b="0" i="0" dirty="0">
                <a:solidFill>
                  <a:srgbClr val="564D39"/>
                </a:solidFill>
                <a:effectLst/>
                <a:latin typeface="+mn-lt"/>
              </a:rPr>
              <a:t> un monitor u </a:t>
            </a:r>
            <a:r>
              <a:rPr lang="en-US" b="0" i="0" dirty="0" err="1">
                <a:solidFill>
                  <a:srgbClr val="564D39"/>
                </a:solidFill>
                <a:effectLst/>
                <a:latin typeface="+mn-lt"/>
              </a:rPr>
              <a:t>otro</a:t>
            </a:r>
            <a:r>
              <a:rPr lang="en-US" b="0" i="0" dirty="0">
                <a:solidFill>
                  <a:srgbClr val="564D39"/>
                </a:solidFill>
                <a:effectLst/>
                <a:latin typeface="+mn-lt"/>
              </a:rPr>
              <a:t> </a:t>
            </a:r>
            <a:r>
              <a:rPr lang="en-US" b="0" i="0" dirty="0" err="1">
                <a:solidFill>
                  <a:srgbClr val="564D39"/>
                </a:solidFill>
                <a:effectLst/>
                <a:latin typeface="+mn-lt"/>
              </a:rPr>
              <a:t>dispositivo</a:t>
            </a:r>
            <a:r>
              <a:rPr lang="en-US" b="0" i="0" dirty="0">
                <a:solidFill>
                  <a:srgbClr val="564D39"/>
                </a:solidFill>
                <a:effectLst/>
                <a:latin typeface="+mn-lt"/>
              </a:rPr>
              <a:t> </a:t>
            </a:r>
            <a:r>
              <a:rPr lang="en-US" b="0" i="0" dirty="0" err="1">
                <a:solidFill>
                  <a:srgbClr val="564D39"/>
                </a:solidFill>
                <a:effectLst/>
                <a:latin typeface="+mn-lt"/>
              </a:rPr>
              <a:t>por</a:t>
            </a:r>
            <a:r>
              <a:rPr lang="en-US" b="0" i="0" dirty="0">
                <a:solidFill>
                  <a:srgbClr val="564D39"/>
                </a:solidFill>
                <a:effectLst/>
                <a:latin typeface="+mn-lt"/>
              </a:rPr>
              <a:t> </a:t>
            </a:r>
            <a:r>
              <a:rPr lang="en-US" b="0" i="0" dirty="0" err="1">
                <a:solidFill>
                  <a:srgbClr val="564D39"/>
                </a:solidFill>
                <a:effectLst/>
                <a:latin typeface="+mn-lt"/>
              </a:rPr>
              <a:t>razones</a:t>
            </a:r>
            <a:r>
              <a:rPr lang="en-US" b="0" i="0" dirty="0">
                <a:solidFill>
                  <a:srgbClr val="564D39"/>
                </a:solidFill>
                <a:effectLst/>
                <a:latin typeface="+mn-lt"/>
              </a:rPr>
              <a:t> </a:t>
            </a:r>
            <a:r>
              <a:rPr lang="en-US" b="0" i="0" dirty="0" err="1">
                <a:solidFill>
                  <a:srgbClr val="564D39"/>
                </a:solidFill>
                <a:effectLst/>
                <a:latin typeface="+mn-lt"/>
              </a:rPr>
              <a:t>distintas</a:t>
            </a:r>
            <a:r>
              <a:rPr lang="en-US" b="0" i="0" dirty="0">
                <a:solidFill>
                  <a:srgbClr val="564D39"/>
                </a:solidFill>
                <a:effectLst/>
                <a:latin typeface="+mn-lt"/>
              </a:rPr>
              <a:t> a la </a:t>
            </a:r>
            <a:r>
              <a:rPr lang="en-US" b="0" i="0" dirty="0" err="1">
                <a:solidFill>
                  <a:srgbClr val="564D39"/>
                </a:solidFill>
                <a:effectLst/>
                <a:latin typeface="+mn-lt"/>
              </a:rPr>
              <a:t>detección</a:t>
            </a:r>
            <a:r>
              <a:rPr lang="en-US" b="0" i="0" dirty="0">
                <a:solidFill>
                  <a:srgbClr val="564D39"/>
                </a:solidFill>
                <a:effectLst/>
                <a:latin typeface="+mn-lt"/>
              </a:rPr>
              <a:t> del SIDS, </a:t>
            </a:r>
            <a:r>
              <a:rPr lang="en-US" b="0" i="0" dirty="0" err="1">
                <a:solidFill>
                  <a:srgbClr val="564D39"/>
                </a:solidFill>
                <a:effectLst/>
                <a:latin typeface="+mn-lt"/>
              </a:rPr>
              <a:t>asegúrese</a:t>
            </a:r>
            <a:r>
              <a:rPr lang="en-US" b="0" i="0" dirty="0">
                <a:solidFill>
                  <a:srgbClr val="564D39"/>
                </a:solidFill>
                <a:effectLst/>
                <a:latin typeface="+mn-lt"/>
              </a:rPr>
              <a:t> de </a:t>
            </a:r>
            <a:r>
              <a:rPr lang="en-US" b="0" i="0" dirty="0" err="1">
                <a:solidFill>
                  <a:srgbClr val="564D39"/>
                </a:solidFill>
                <a:effectLst/>
                <a:latin typeface="+mn-lt"/>
              </a:rPr>
              <a:t>seguir</a:t>
            </a:r>
            <a:r>
              <a:rPr lang="en-US" b="0" i="0" dirty="0">
                <a:solidFill>
                  <a:srgbClr val="564D39"/>
                </a:solidFill>
                <a:effectLst/>
                <a:latin typeface="+mn-lt"/>
              </a:rPr>
              <a:t> </a:t>
            </a:r>
            <a:r>
              <a:rPr lang="en-US" b="0" i="0" dirty="0" err="1">
                <a:solidFill>
                  <a:srgbClr val="564D39"/>
                </a:solidFill>
                <a:effectLst/>
                <a:latin typeface="+mn-lt"/>
              </a:rPr>
              <a:t>también</a:t>
            </a:r>
            <a:r>
              <a:rPr lang="en-US" b="0" i="0" dirty="0">
                <a:solidFill>
                  <a:srgbClr val="564D39"/>
                </a:solidFill>
                <a:effectLst/>
                <a:latin typeface="+mn-lt"/>
              </a:rPr>
              <a:t> </a:t>
            </a:r>
            <a:r>
              <a:rPr lang="en-US" b="0" i="0" dirty="0" err="1">
                <a:solidFill>
                  <a:srgbClr val="564D39"/>
                </a:solidFill>
                <a:effectLst/>
                <a:latin typeface="+mn-lt"/>
              </a:rPr>
              <a:t>todas</a:t>
            </a:r>
            <a:r>
              <a:rPr lang="en-US" b="0" i="0" dirty="0">
                <a:solidFill>
                  <a:srgbClr val="564D39"/>
                </a:solidFill>
                <a:effectLst/>
                <a:latin typeface="+mn-lt"/>
              </a:rPr>
              <a:t> las </a:t>
            </a:r>
            <a:r>
              <a:rPr lang="en-US" b="0" i="0" dirty="0" err="1">
                <a:solidFill>
                  <a:srgbClr val="564D39"/>
                </a:solidFill>
                <a:effectLst/>
                <a:latin typeface="+mn-lt"/>
              </a:rPr>
              <a:t>prácticas</a:t>
            </a:r>
            <a:r>
              <a:rPr lang="en-US" b="0" i="0" dirty="0">
                <a:solidFill>
                  <a:srgbClr val="564D39"/>
                </a:solidFill>
                <a:effectLst/>
                <a:latin typeface="+mn-lt"/>
              </a:rPr>
              <a:t> de </a:t>
            </a:r>
            <a:r>
              <a:rPr lang="en-US" b="0" i="0" dirty="0" err="1">
                <a:solidFill>
                  <a:srgbClr val="564D39"/>
                </a:solidFill>
                <a:effectLst/>
                <a:latin typeface="+mn-lt"/>
              </a:rPr>
              <a:t>sueño</a:t>
            </a:r>
            <a:r>
              <a:rPr lang="en-US" b="0" i="0" dirty="0">
                <a:solidFill>
                  <a:srgbClr val="564D39"/>
                </a:solidFill>
                <a:effectLst/>
                <a:latin typeface="+mn-lt"/>
              </a:rPr>
              <a:t> </a:t>
            </a:r>
            <a:r>
              <a:rPr lang="en-US" b="0" i="0" dirty="0" err="1">
                <a:solidFill>
                  <a:srgbClr val="564D39"/>
                </a:solidFill>
                <a:effectLst/>
                <a:latin typeface="+mn-lt"/>
              </a:rPr>
              <a:t>seguro</a:t>
            </a:r>
            <a:r>
              <a:rPr lang="en-US" b="0" i="0" dirty="0">
                <a:solidFill>
                  <a:srgbClr val="564D39"/>
                </a:solidFill>
                <a:effectLst/>
                <a:latin typeface="+mn-lt"/>
              </a:rPr>
              <a:t>.
Si </a:t>
            </a:r>
            <a:r>
              <a:rPr lang="en-US" b="0" i="0" dirty="0" err="1">
                <a:solidFill>
                  <a:srgbClr val="564D39"/>
                </a:solidFill>
                <a:effectLst/>
                <a:latin typeface="+mn-lt"/>
              </a:rPr>
              <a:t>tiene</a:t>
            </a:r>
            <a:r>
              <a:rPr lang="en-US" b="0" i="0" dirty="0">
                <a:solidFill>
                  <a:srgbClr val="564D39"/>
                </a:solidFill>
                <a:effectLst/>
                <a:latin typeface="+mn-lt"/>
              </a:rPr>
              <a:t> </a:t>
            </a:r>
            <a:r>
              <a:rPr lang="en-US" b="0" i="0" dirty="0" err="1">
                <a:solidFill>
                  <a:srgbClr val="564D39"/>
                </a:solidFill>
                <a:effectLst/>
                <a:latin typeface="+mn-lt"/>
              </a:rPr>
              <a:t>preguntas</a:t>
            </a:r>
            <a:r>
              <a:rPr lang="en-US" b="0" i="0" dirty="0">
                <a:solidFill>
                  <a:srgbClr val="564D39"/>
                </a:solidFill>
                <a:effectLst/>
                <a:latin typeface="+mn-lt"/>
              </a:rPr>
              <a:t>.... </a:t>
            </a:r>
            <a:r>
              <a:rPr lang="en-US" b="0" i="0" dirty="0" err="1">
                <a:solidFill>
                  <a:srgbClr val="564D39"/>
                </a:solidFill>
                <a:effectLst/>
                <a:latin typeface="+mn-lt"/>
              </a:rPr>
              <a:t>Hable</a:t>
            </a:r>
            <a:r>
              <a:rPr lang="en-US" b="0" i="0" dirty="0">
                <a:solidFill>
                  <a:srgbClr val="564D39"/>
                </a:solidFill>
                <a:effectLst/>
                <a:latin typeface="+mn-lt"/>
              </a:rPr>
              <a:t> con </a:t>
            </a:r>
            <a:r>
              <a:rPr lang="en-US" b="0" i="0" dirty="0" err="1">
                <a:solidFill>
                  <a:srgbClr val="564D39"/>
                </a:solidFill>
                <a:effectLst/>
                <a:latin typeface="+mn-lt"/>
              </a:rPr>
              <a:t>el</a:t>
            </a:r>
            <a:r>
              <a:rPr lang="en-US" b="0" i="0" dirty="0">
                <a:solidFill>
                  <a:srgbClr val="564D39"/>
                </a:solidFill>
                <a:effectLst/>
                <a:latin typeface="+mn-lt"/>
              </a:rPr>
              <a:t> </a:t>
            </a:r>
            <a:r>
              <a:rPr lang="en-US" b="0" i="0" dirty="0" err="1">
                <a:solidFill>
                  <a:srgbClr val="564D39"/>
                </a:solidFill>
                <a:effectLst/>
                <a:latin typeface="+mn-lt"/>
              </a:rPr>
              <a:t>médico</a:t>
            </a:r>
            <a:r>
              <a:rPr lang="en-US" b="0" i="0" dirty="0">
                <a:solidFill>
                  <a:srgbClr val="564D39"/>
                </a:solidFill>
                <a:effectLst/>
                <a:latin typeface="+mn-lt"/>
              </a:rPr>
              <a:t> de </a:t>
            </a:r>
            <a:r>
              <a:rPr lang="en-US" b="0" i="0" dirty="0" err="1">
                <a:solidFill>
                  <a:srgbClr val="564D39"/>
                </a:solidFill>
                <a:effectLst/>
                <a:latin typeface="+mn-lt"/>
              </a:rPr>
              <a:t>su</a:t>
            </a:r>
            <a:r>
              <a:rPr lang="en-US" b="0" i="0" dirty="0">
                <a:solidFill>
                  <a:srgbClr val="564D39"/>
                </a:solidFill>
                <a:effectLst/>
                <a:latin typeface="+mn-lt"/>
              </a:rPr>
              <a:t> </a:t>
            </a:r>
            <a:r>
              <a:rPr lang="en-US" b="0" i="0" dirty="0" err="1">
                <a:solidFill>
                  <a:srgbClr val="564D39"/>
                </a:solidFill>
                <a:effectLst/>
                <a:latin typeface="+mn-lt"/>
              </a:rPr>
              <a:t>bebé</a:t>
            </a:r>
            <a:r>
              <a:rPr lang="en-US" b="0" i="0" dirty="0">
                <a:solidFill>
                  <a:srgbClr val="564D39"/>
                </a:solidFill>
                <a:effectLst/>
                <a:latin typeface="+mn-lt"/>
              </a:rPr>
              <a:t>.
Si </a:t>
            </a:r>
            <a:r>
              <a:rPr lang="en-US" b="0" i="0" dirty="0" err="1">
                <a:solidFill>
                  <a:srgbClr val="564D39"/>
                </a:solidFill>
                <a:effectLst/>
                <a:latin typeface="+mn-lt"/>
              </a:rPr>
              <a:t>su</a:t>
            </a:r>
            <a:r>
              <a:rPr lang="en-US" b="0" i="0" dirty="0">
                <a:solidFill>
                  <a:srgbClr val="564D39"/>
                </a:solidFill>
                <a:effectLst/>
                <a:latin typeface="+mn-lt"/>
              </a:rPr>
              <a:t> </a:t>
            </a:r>
            <a:r>
              <a:rPr lang="en-US" b="0" i="0" dirty="0" err="1">
                <a:solidFill>
                  <a:srgbClr val="564D39"/>
                </a:solidFill>
                <a:effectLst/>
                <a:latin typeface="+mn-lt"/>
              </a:rPr>
              <a:t>bebé</a:t>
            </a:r>
            <a:r>
              <a:rPr lang="en-US" b="0" i="0" dirty="0">
                <a:solidFill>
                  <a:srgbClr val="564D39"/>
                </a:solidFill>
                <a:effectLst/>
                <a:latin typeface="+mn-lt"/>
              </a:rPr>
              <a:t> </a:t>
            </a:r>
            <a:r>
              <a:rPr lang="en-US" b="0" i="0" dirty="0" err="1">
                <a:solidFill>
                  <a:srgbClr val="564D39"/>
                </a:solidFill>
                <a:effectLst/>
                <a:latin typeface="+mn-lt"/>
              </a:rPr>
              <a:t>nació</a:t>
            </a:r>
            <a:r>
              <a:rPr lang="en-US" b="0" i="0" dirty="0">
                <a:solidFill>
                  <a:srgbClr val="564D39"/>
                </a:solidFill>
                <a:effectLst/>
                <a:latin typeface="+mn-lt"/>
              </a:rPr>
              <a:t> antes de </a:t>
            </a:r>
            <a:r>
              <a:rPr lang="en-US" b="0" i="0" dirty="0" err="1">
                <a:solidFill>
                  <a:srgbClr val="564D39"/>
                </a:solidFill>
                <a:effectLst/>
                <a:latin typeface="+mn-lt"/>
              </a:rPr>
              <a:t>tiempo</a:t>
            </a:r>
            <a:r>
              <a:rPr lang="en-US" b="0" i="0" dirty="0">
                <a:solidFill>
                  <a:srgbClr val="564D39"/>
                </a:solidFill>
                <a:effectLst/>
                <a:latin typeface="+mn-lt"/>
              </a:rPr>
              <a:t> o </a:t>
            </a:r>
            <a:r>
              <a:rPr lang="en-US" b="0" i="0" dirty="0" err="1">
                <a:solidFill>
                  <a:srgbClr val="564D39"/>
                </a:solidFill>
                <a:effectLst/>
                <a:latin typeface="+mn-lt"/>
              </a:rPr>
              <a:t>tiene</a:t>
            </a:r>
            <a:r>
              <a:rPr lang="en-US" b="0" i="0" dirty="0">
                <a:solidFill>
                  <a:srgbClr val="564D39"/>
                </a:solidFill>
                <a:effectLst/>
                <a:latin typeface="+mn-lt"/>
              </a:rPr>
              <a:t> un </a:t>
            </a:r>
            <a:r>
              <a:rPr lang="en-US" b="0" i="0" dirty="0" err="1">
                <a:solidFill>
                  <a:srgbClr val="564D39"/>
                </a:solidFill>
                <a:effectLst/>
                <a:latin typeface="+mn-lt"/>
              </a:rPr>
              <a:t>problema</a:t>
            </a:r>
            <a:r>
              <a:rPr lang="en-US" b="0" i="0" dirty="0">
                <a:solidFill>
                  <a:srgbClr val="564D39"/>
                </a:solidFill>
                <a:effectLst/>
                <a:latin typeface="+mn-lt"/>
              </a:rPr>
              <a:t> de </a:t>
            </a:r>
            <a:r>
              <a:rPr lang="en-US" b="0" i="0" dirty="0" err="1">
                <a:solidFill>
                  <a:srgbClr val="564D39"/>
                </a:solidFill>
                <a:effectLst/>
                <a:latin typeface="+mn-lt"/>
              </a:rPr>
              <a:t>salud</a:t>
            </a:r>
            <a:r>
              <a:rPr lang="en-US" b="0" i="0" dirty="0">
                <a:solidFill>
                  <a:srgbClr val="564D39"/>
                </a:solidFill>
                <a:effectLst/>
                <a:latin typeface="+mn-lt"/>
              </a:rPr>
              <a:t> especial, </a:t>
            </a:r>
            <a:r>
              <a:rPr lang="en-US" b="0" i="0" dirty="0" err="1">
                <a:solidFill>
                  <a:srgbClr val="564D39"/>
                </a:solidFill>
                <a:effectLst/>
                <a:latin typeface="+mn-lt"/>
              </a:rPr>
              <a:t>hable</a:t>
            </a:r>
            <a:r>
              <a:rPr lang="en-US" b="0" i="0" dirty="0">
                <a:solidFill>
                  <a:srgbClr val="564D39"/>
                </a:solidFill>
                <a:effectLst/>
                <a:latin typeface="+mn-lt"/>
              </a:rPr>
              <a:t> con </a:t>
            </a:r>
            <a:r>
              <a:rPr lang="en-US" b="0" i="0" dirty="0" err="1">
                <a:solidFill>
                  <a:srgbClr val="564D39"/>
                </a:solidFill>
                <a:effectLst/>
                <a:latin typeface="+mn-lt"/>
              </a:rPr>
              <a:t>su</a:t>
            </a:r>
            <a:r>
              <a:rPr lang="en-US" b="0" i="0" dirty="0">
                <a:solidFill>
                  <a:srgbClr val="564D39"/>
                </a:solidFill>
                <a:effectLst/>
                <a:latin typeface="+mn-lt"/>
              </a:rPr>
              <a:t> </a:t>
            </a:r>
            <a:r>
              <a:rPr lang="en-US" b="0" i="0" dirty="0" err="1">
                <a:solidFill>
                  <a:srgbClr val="564D39"/>
                </a:solidFill>
                <a:effectLst/>
                <a:latin typeface="+mn-lt"/>
              </a:rPr>
              <a:t>médico</a:t>
            </a:r>
            <a:r>
              <a:rPr lang="en-US" b="0" i="0" dirty="0">
                <a:solidFill>
                  <a:srgbClr val="564D39"/>
                </a:solidFill>
                <a:effectLst/>
                <a:latin typeface="+mn-lt"/>
              </a:rPr>
              <a:t> </a:t>
            </a:r>
            <a:r>
              <a:rPr lang="en-US" b="0" i="0" dirty="0" err="1">
                <a:solidFill>
                  <a:srgbClr val="564D39"/>
                </a:solidFill>
                <a:effectLst/>
                <a:latin typeface="+mn-lt"/>
              </a:rPr>
              <a:t>sobre</a:t>
            </a:r>
            <a:r>
              <a:rPr lang="en-US" b="0" i="0" dirty="0">
                <a:solidFill>
                  <a:srgbClr val="564D39"/>
                </a:solidFill>
                <a:effectLst/>
                <a:latin typeface="+mn-lt"/>
              </a:rPr>
              <a:t> </a:t>
            </a:r>
            <a:r>
              <a:rPr lang="en-US" b="0" i="0" dirty="0" err="1">
                <a:solidFill>
                  <a:srgbClr val="564D39"/>
                </a:solidFill>
                <a:effectLst/>
                <a:latin typeface="+mn-lt"/>
              </a:rPr>
              <a:t>cómo</a:t>
            </a:r>
            <a:r>
              <a:rPr lang="en-US" b="0" i="0" dirty="0">
                <a:solidFill>
                  <a:srgbClr val="564D39"/>
                </a:solidFill>
                <a:effectLst/>
                <a:latin typeface="+mn-lt"/>
              </a:rPr>
              <a:t> </a:t>
            </a:r>
            <a:r>
              <a:rPr lang="en-US" b="0" i="0" dirty="0" err="1">
                <a:solidFill>
                  <a:srgbClr val="564D39"/>
                </a:solidFill>
                <a:effectLst/>
                <a:latin typeface="+mn-lt"/>
              </a:rPr>
              <a:t>seguir</a:t>
            </a:r>
            <a:r>
              <a:rPr lang="en-US" b="0" i="0" dirty="0">
                <a:solidFill>
                  <a:srgbClr val="564D39"/>
                </a:solidFill>
                <a:effectLst/>
                <a:latin typeface="+mn-lt"/>
              </a:rPr>
              <a:t> </a:t>
            </a:r>
            <a:r>
              <a:rPr lang="en-US" b="0" i="0" dirty="0" err="1">
                <a:solidFill>
                  <a:srgbClr val="564D39"/>
                </a:solidFill>
                <a:effectLst/>
                <a:latin typeface="+mn-lt"/>
              </a:rPr>
              <a:t>prácticas</a:t>
            </a:r>
            <a:r>
              <a:rPr lang="en-US" b="0" i="0" dirty="0">
                <a:solidFill>
                  <a:srgbClr val="564D39"/>
                </a:solidFill>
                <a:effectLst/>
                <a:latin typeface="+mn-lt"/>
              </a:rPr>
              <a:t> de </a:t>
            </a:r>
            <a:r>
              <a:rPr lang="en-US" b="0" i="0" dirty="0" err="1">
                <a:solidFill>
                  <a:srgbClr val="564D39"/>
                </a:solidFill>
                <a:effectLst/>
                <a:latin typeface="+mn-lt"/>
              </a:rPr>
              <a:t>sueño</a:t>
            </a:r>
            <a:r>
              <a:rPr lang="en-US" b="0" i="0" dirty="0">
                <a:solidFill>
                  <a:srgbClr val="564D39"/>
                </a:solidFill>
                <a:effectLst/>
                <a:latin typeface="+mn-lt"/>
              </a:rPr>
              <a:t> </a:t>
            </a:r>
            <a:r>
              <a:rPr lang="en-US" b="0" i="0" dirty="0" err="1">
                <a:solidFill>
                  <a:srgbClr val="564D39"/>
                </a:solidFill>
                <a:effectLst/>
                <a:latin typeface="+mn-lt"/>
              </a:rPr>
              <a:t>seguro</a:t>
            </a:r>
            <a:r>
              <a:rPr lang="en-US" b="0" i="0" dirty="0">
                <a:solidFill>
                  <a:srgbClr val="564D39"/>
                </a:solidFill>
                <a:effectLst/>
                <a:latin typeface="+mn-lt"/>
              </a:rPr>
              <a:t>.</a:t>
            </a:r>
            <a:endParaRPr lang="en-US" b="0" i="0" dirty="0">
              <a:solidFill>
                <a:srgbClr val="564D39"/>
              </a:solidFill>
              <a:latin typeface="+mn-lt"/>
            </a:endParaRPr>
          </a:p>
          <a:p>
            <a:endParaRPr lang="en-US" b="0" i="0" dirty="0">
              <a:solidFill>
                <a:srgbClr val="564D39"/>
              </a:solidFill>
              <a:latin typeface="+mn-lt"/>
            </a:endParaRPr>
          </a:p>
          <a:p>
            <a:r>
              <a:rPr lang="en-US" b="0" i="0" dirty="0" err="1">
                <a:solidFill>
                  <a:srgbClr val="564D39"/>
                </a:solidFill>
                <a:latin typeface="+mn-lt"/>
              </a:rPr>
              <a:t>Envolver</a:t>
            </a:r>
            <a:r>
              <a:rPr lang="en-US" b="0" i="0" dirty="0">
                <a:solidFill>
                  <a:srgbClr val="564D39"/>
                </a:solidFill>
                <a:latin typeface="+mn-lt"/>
              </a:rPr>
              <a:t>:</a:t>
            </a:r>
          </a:p>
          <a:p>
            <a:pPr marL="171450" indent="-171450">
              <a:buFont typeface="Arial" panose="020B0604020202020204" pitchFamily="34" charset="0"/>
              <a:buChar char="•"/>
            </a:pPr>
            <a:r>
              <a:rPr lang="en-US" b="0" i="0" dirty="0">
                <a:solidFill>
                  <a:srgbClr val="564D39"/>
                </a:solidFill>
                <a:latin typeface="+mn-lt"/>
              </a:rPr>
              <a:t>Si un </a:t>
            </a:r>
            <a:r>
              <a:rPr lang="en-US" b="0" i="0" dirty="0" err="1">
                <a:solidFill>
                  <a:srgbClr val="564D39"/>
                </a:solidFill>
                <a:latin typeface="+mn-lt"/>
              </a:rPr>
              <a:t>bebé</a:t>
            </a:r>
            <a:r>
              <a:rPr lang="en-US" b="0" i="0" dirty="0">
                <a:solidFill>
                  <a:srgbClr val="564D39"/>
                </a:solidFill>
                <a:latin typeface="+mn-lt"/>
              </a:rPr>
              <a:t> se </a:t>
            </a:r>
            <a:r>
              <a:rPr lang="en-US" b="0" i="0" dirty="0" err="1">
                <a:solidFill>
                  <a:srgbClr val="564D39"/>
                </a:solidFill>
                <a:latin typeface="+mn-lt"/>
              </a:rPr>
              <a:t>coloca</a:t>
            </a:r>
            <a:r>
              <a:rPr lang="en-US" b="0" i="0" dirty="0">
                <a:solidFill>
                  <a:srgbClr val="564D39"/>
                </a:solidFill>
                <a:latin typeface="+mn-lt"/>
              </a:rPr>
              <a:t> boca </a:t>
            </a:r>
            <a:r>
              <a:rPr lang="en-US" b="0" i="0" dirty="0" err="1">
                <a:solidFill>
                  <a:srgbClr val="564D39"/>
                </a:solidFill>
                <a:latin typeface="+mn-lt"/>
              </a:rPr>
              <a:t>abajo</a:t>
            </a:r>
            <a:r>
              <a:rPr lang="en-US" b="0" i="0" dirty="0">
                <a:solidFill>
                  <a:srgbClr val="564D39"/>
                </a:solidFill>
                <a:latin typeface="+mn-lt"/>
              </a:rPr>
              <a:t> o se pone boca </a:t>
            </a:r>
            <a:r>
              <a:rPr lang="en-US" b="0" i="0" dirty="0" err="1">
                <a:solidFill>
                  <a:srgbClr val="564D39"/>
                </a:solidFill>
                <a:latin typeface="+mn-lt"/>
              </a:rPr>
              <a:t>abajo</a:t>
            </a:r>
            <a:r>
              <a:rPr lang="en-US" b="0" i="0" dirty="0">
                <a:solidFill>
                  <a:srgbClr val="564D39"/>
                </a:solidFill>
                <a:latin typeface="+mn-lt"/>
              </a:rPr>
              <a:t> </a:t>
            </a:r>
            <a:r>
              <a:rPr lang="en-US" b="0" i="0" dirty="0" err="1">
                <a:solidFill>
                  <a:srgbClr val="564D39"/>
                </a:solidFill>
                <a:latin typeface="+mn-lt"/>
              </a:rPr>
              <a:t>mientras</a:t>
            </a:r>
            <a:r>
              <a:rPr lang="en-US" b="0" i="0" dirty="0">
                <a:solidFill>
                  <a:srgbClr val="564D39"/>
                </a:solidFill>
                <a:latin typeface="+mn-lt"/>
              </a:rPr>
              <a:t> </a:t>
            </a:r>
            <a:r>
              <a:rPr lang="en-US" b="0" i="0" dirty="0" err="1">
                <a:solidFill>
                  <a:srgbClr val="564D39"/>
                </a:solidFill>
                <a:latin typeface="+mn-lt"/>
              </a:rPr>
              <a:t>está</a:t>
            </a:r>
            <a:r>
              <a:rPr lang="en-US" b="0" i="0" dirty="0">
                <a:solidFill>
                  <a:srgbClr val="564D39"/>
                </a:solidFill>
                <a:latin typeface="+mn-lt"/>
              </a:rPr>
              <a:t> </a:t>
            </a:r>
            <a:r>
              <a:rPr lang="en-US" b="0" i="0" dirty="0" err="1">
                <a:solidFill>
                  <a:srgbClr val="564D39"/>
                </a:solidFill>
                <a:latin typeface="+mn-lt"/>
              </a:rPr>
              <a:t>envuelto</a:t>
            </a:r>
            <a:r>
              <a:rPr lang="en-US" b="0" i="0" dirty="0">
                <a:solidFill>
                  <a:srgbClr val="564D39"/>
                </a:solidFill>
                <a:latin typeface="+mn-lt"/>
              </a:rPr>
              <a:t>, </a:t>
            </a:r>
            <a:r>
              <a:rPr lang="en-US" b="0" i="0" dirty="0" err="1">
                <a:solidFill>
                  <a:srgbClr val="564D39"/>
                </a:solidFill>
                <a:latin typeface="+mn-lt"/>
              </a:rPr>
              <a:t>su</a:t>
            </a:r>
            <a:r>
              <a:rPr lang="en-US" b="0" i="0" dirty="0">
                <a:solidFill>
                  <a:srgbClr val="564D39"/>
                </a:solidFill>
                <a:latin typeface="+mn-lt"/>
              </a:rPr>
              <a:t> </a:t>
            </a:r>
            <a:r>
              <a:rPr lang="en-US" b="0" i="0" dirty="0" err="1">
                <a:solidFill>
                  <a:srgbClr val="564D39"/>
                </a:solidFill>
                <a:latin typeface="+mn-lt"/>
              </a:rPr>
              <a:t>riesgo</a:t>
            </a:r>
            <a:r>
              <a:rPr lang="en-US" b="0" i="0" dirty="0">
                <a:solidFill>
                  <a:srgbClr val="564D39"/>
                </a:solidFill>
                <a:latin typeface="+mn-lt"/>
              </a:rPr>
              <a:t> de </a:t>
            </a:r>
            <a:r>
              <a:rPr lang="en-US" b="0" i="0" dirty="0" err="1">
                <a:solidFill>
                  <a:srgbClr val="564D39"/>
                </a:solidFill>
                <a:latin typeface="+mn-lt"/>
              </a:rPr>
              <a:t>muerte</a:t>
            </a:r>
            <a:r>
              <a:rPr lang="en-US" b="0" i="0" dirty="0">
                <a:solidFill>
                  <a:srgbClr val="564D39"/>
                </a:solidFill>
                <a:latin typeface="+mn-lt"/>
              </a:rPr>
              <a:t> es mayor.</a:t>
            </a:r>
          </a:p>
          <a:p>
            <a:endParaRPr lang="en-US" b="0" i="0" dirty="0">
              <a:solidFill>
                <a:srgbClr val="564D39"/>
              </a:solidFill>
              <a:latin typeface="+mn-lt"/>
            </a:endParaRPr>
          </a:p>
          <a:p>
            <a:pPr marL="0" indent="0" algn="l">
              <a:buFont typeface="Arial" panose="020B0604020202020204" pitchFamily="34" charset="0"/>
              <a:buNone/>
            </a:pPr>
            <a:r>
              <a:rPr lang="en-US" b="0" i="0" dirty="0">
                <a:solidFill>
                  <a:srgbClr val="564D39"/>
                </a:solidFill>
                <a:effectLst/>
                <a:latin typeface="+mn-lt"/>
              </a:rPr>
              <a:t>Si </a:t>
            </a:r>
            <a:r>
              <a:rPr lang="en-US" b="0" i="0" dirty="0" err="1">
                <a:solidFill>
                  <a:srgbClr val="564D39"/>
                </a:solidFill>
                <a:effectLst/>
                <a:latin typeface="+mn-lt"/>
              </a:rPr>
              <a:t>opta</a:t>
            </a:r>
            <a:r>
              <a:rPr lang="en-US" b="0" i="0" dirty="0">
                <a:solidFill>
                  <a:srgbClr val="564D39"/>
                </a:solidFill>
                <a:effectLst/>
                <a:latin typeface="+mn-lt"/>
              </a:rPr>
              <a:t> </a:t>
            </a:r>
            <a:r>
              <a:rPr lang="en-US" b="0" i="0" dirty="0" err="1">
                <a:solidFill>
                  <a:srgbClr val="564D39"/>
                </a:solidFill>
                <a:effectLst/>
                <a:latin typeface="+mn-lt"/>
              </a:rPr>
              <a:t>por</a:t>
            </a:r>
            <a:r>
              <a:rPr lang="en-US" b="0" i="0" dirty="0">
                <a:solidFill>
                  <a:srgbClr val="564D39"/>
                </a:solidFill>
                <a:effectLst/>
                <a:latin typeface="+mn-lt"/>
              </a:rPr>
              <a:t> </a:t>
            </a:r>
            <a:r>
              <a:rPr lang="en-US" b="0" i="0" dirty="0" err="1">
                <a:solidFill>
                  <a:srgbClr val="564D39"/>
                </a:solidFill>
                <a:effectLst/>
                <a:latin typeface="+mn-lt"/>
              </a:rPr>
              <a:t>envolverlo</a:t>
            </a:r>
            <a:r>
              <a:rPr lang="en-US" b="0" i="0" dirty="0">
                <a:solidFill>
                  <a:srgbClr val="564D39"/>
                </a:solidFill>
                <a:effectLst/>
                <a:latin typeface="+mn-lt"/>
              </a:rPr>
              <a:t>, </a:t>
            </a:r>
            <a:r>
              <a:rPr lang="en-US" b="0" i="0" dirty="0" err="1">
                <a:solidFill>
                  <a:srgbClr val="564D39"/>
                </a:solidFill>
                <a:effectLst/>
                <a:latin typeface="+mn-lt"/>
              </a:rPr>
              <a:t>siga</a:t>
            </a:r>
            <a:r>
              <a:rPr lang="en-US" b="0" i="0" dirty="0">
                <a:solidFill>
                  <a:srgbClr val="564D39"/>
                </a:solidFill>
                <a:effectLst/>
                <a:latin typeface="+mn-lt"/>
              </a:rPr>
              <a:t> </a:t>
            </a:r>
            <a:r>
              <a:rPr lang="en-US" b="0" i="0" dirty="0" err="1">
                <a:solidFill>
                  <a:srgbClr val="564D39"/>
                </a:solidFill>
                <a:effectLst/>
                <a:latin typeface="+mn-lt"/>
              </a:rPr>
              <a:t>estas</a:t>
            </a:r>
            <a:r>
              <a:rPr lang="en-US" b="0" i="0" dirty="0">
                <a:solidFill>
                  <a:srgbClr val="564D39"/>
                </a:solidFill>
                <a:effectLst/>
                <a:latin typeface="+mn-lt"/>
              </a:rPr>
              <a:t> </a:t>
            </a:r>
            <a:r>
              <a:rPr lang="en-US" b="0" i="0" dirty="0" err="1">
                <a:solidFill>
                  <a:srgbClr val="564D39"/>
                </a:solidFill>
                <a:effectLst/>
                <a:latin typeface="+mn-lt"/>
              </a:rPr>
              <a:t>recomendaciones</a:t>
            </a:r>
            <a:r>
              <a:rPr lang="en-US" b="0" i="0" dirty="0">
                <a:solidFill>
                  <a:srgbClr val="564D39"/>
                </a:solidFill>
                <a:effectLst/>
                <a:latin typeface="+mn-lt"/>
              </a:rPr>
              <a:t>:</a:t>
            </a:r>
          </a:p>
          <a:p>
            <a:pPr marL="171450" indent="-171450" algn="l">
              <a:buFont typeface="Arial" panose="020B0604020202020204" pitchFamily="34" charset="0"/>
              <a:buChar char="•"/>
            </a:pPr>
            <a:r>
              <a:rPr lang="en-US" sz="1200" b="0" i="0" dirty="0">
                <a:solidFill>
                  <a:schemeClr val="tx1">
                    <a:lumMod val="85000"/>
                    <a:lumOff val="15000"/>
                  </a:schemeClr>
                </a:solidFill>
                <a:latin typeface="+mn-lt"/>
              </a:rPr>
              <a:t>Make sure the swaddle is wrapped snugly so that the blanket isn't loosened during sleep. ​</a:t>
            </a:r>
            <a:endParaRPr lang="en-US" sz="1200" b="0" i="0" dirty="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chemeClr val="tx1">
                    <a:lumMod val="85000"/>
                    <a:lumOff val="15000"/>
                  </a:schemeClr>
                </a:solidFill>
                <a:latin typeface="+mn-lt"/>
              </a:rPr>
              <a:t>Do not swaddle so tightly that your baby cannot move their hips.​</a:t>
            </a:r>
            <a:endParaRPr lang="en-US" sz="1200" b="0" i="0" dirty="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chemeClr val="tx1">
                    <a:lumMod val="85000"/>
                    <a:lumOff val="15000"/>
                  </a:schemeClr>
                </a:solidFill>
                <a:latin typeface="+mn-lt"/>
              </a:rPr>
              <a:t>Avoid swaddling your baby all the time, only when fussy or sleeping. ​</a:t>
            </a:r>
            <a:endParaRPr lang="en-US" sz="1200" b="0" i="0" dirty="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chemeClr val="tx1">
                    <a:lumMod val="85000"/>
                    <a:lumOff val="15000"/>
                  </a:schemeClr>
                </a:solidFill>
                <a:latin typeface="+mn-lt"/>
              </a:rPr>
              <a:t>Do not use weighted blankets, clothing , or objects within swaddles. ​</a:t>
            </a:r>
            <a:endParaRPr lang="en-US" sz="1200" b="0" i="0" dirty="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chemeClr val="tx1">
                    <a:lumMod val="85000"/>
                    <a:lumOff val="15000"/>
                  </a:schemeClr>
                </a:solidFill>
                <a:latin typeface="+mn-lt"/>
              </a:rPr>
              <a:t>Avoid swaddling once baby starts to roll over (2-3 months of age).​</a:t>
            </a:r>
            <a:endParaRPr lang="en-US" sz="1200" b="0" i="0" dirty="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chemeClr val="tx1">
                    <a:lumMod val="85000"/>
                    <a:lumOff val="15000"/>
                  </a:schemeClr>
                </a:solidFill>
                <a:latin typeface="+mn-lt"/>
              </a:rPr>
              <a:t>Check your baby for signs of overheating.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lumMod val="85000"/>
                  <a:lumOff val="15000"/>
                </a:schemeClr>
              </a:solidFill>
              <a:latin typeface="+mn-lt"/>
            </a:endParaRPr>
          </a:p>
          <a:p>
            <a:r>
              <a:rPr lang="en-US" b="0" i="0" dirty="0">
                <a:solidFill>
                  <a:srgbClr val="262626"/>
                </a:solidFill>
                <a:latin typeface="+mn-lt"/>
              </a:rPr>
              <a:t>(Source for information – AAP Recommendations and NCEMCH and NAPPSS Building on Campaigns with Conversations Training)</a:t>
            </a:r>
            <a:endParaRPr lang="en-US" b="0" i="0" dirty="0">
              <a:latin typeface="+mn-lt"/>
            </a:endParaRPr>
          </a:p>
          <a:p>
            <a:r>
              <a:rPr lang="en-US" b="0" i="0" dirty="0">
                <a:solidFill>
                  <a:schemeClr val="tx1">
                    <a:lumMod val="85000"/>
                    <a:lumOff val="15000"/>
                  </a:schemeClr>
                </a:solidFill>
                <a:latin typeface="+mn-lt"/>
              </a:rPr>
              <a:t>Image credit: Texas DSHS</a:t>
            </a:r>
            <a:endParaRPr lang="en-US" b="0" i="0" dirty="0">
              <a:latin typeface="+mn-lt"/>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A2F1392-1334-4055-880E-7EC15B34D006}" type="slidenum">
              <a:rPr lang="en-US" smtClean="0"/>
              <a:t>45</a:t>
            </a:fld>
            <a:endParaRPr lang="en-US"/>
          </a:p>
        </p:txBody>
      </p:sp>
    </p:spTree>
    <p:extLst>
      <p:ext uri="{BB962C8B-B14F-4D97-AF65-F5344CB8AC3E}">
        <p14:creationId xmlns:p14="http://schemas.microsoft.com/office/powerpoint/2010/main" val="16756211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El tiempo boca abajo fortalece los músculos que sostienen la cabeza de su bebé y puede ayudar a prevenir los puntos planos en la cabeza de su </a:t>
            </a:r>
            <a:r>
              <a:rPr lang="es-ES_tradnl" noProof="0" dirty="0" err="1"/>
              <a:t>bebé.El</a:t>
            </a:r>
            <a:r>
              <a:rPr lang="es-ES_tradnl" noProof="0" dirty="0"/>
              <a:t> tiempo boca abajo puede comenzar unos días después del nacimiento, por períodos cortos de tiempo, varias veces al día. Puede aumentar este tiempo a medida que su bebé se fortalezca.  Alrededor de los 2 meses de edad, los bebés deben pasar al menos de 15 a 30 minutos de tiempo boca abajo al día. Los padres y otros compañeros de apoyo pueden pasar tiempo boca abajo directamente sobre su pecho.</a:t>
            </a:r>
            <a:endParaRPr lang="es-ES_tradnl" sz="1800" b="0" i="0" noProof="0" dirty="0">
              <a:solidFill>
                <a:srgbClr val="FFFFFF"/>
              </a:solidFill>
              <a:effectLst/>
              <a:latin typeface="Fira Sans SemiBold" panose="020B0603050000020004" pitchFamily="34" charset="0"/>
            </a:endParaRPr>
          </a:p>
          <a:p>
            <a:pPr algn="l" rtl="0" fontAlgn="base"/>
            <a:endParaRPr lang="es-ES_tradnl" sz="1800" b="0" i="0" u="none" strike="noStrike" noProof="0" dirty="0">
              <a:solidFill>
                <a:srgbClr val="333333"/>
              </a:solidFill>
              <a:effectLst/>
              <a:latin typeface="Calibri"/>
              <a:cs typeface="Calibri"/>
            </a:endParaRPr>
          </a:p>
          <a:p>
            <a:pPr algn="l" rtl="0" fontAlgn="base"/>
            <a:r>
              <a:rPr lang="es-ES_tradnl" sz="1800" b="0" i="0" u="none" strike="noStrike" noProof="0" dirty="0">
                <a:solidFill>
                  <a:srgbClr val="333333"/>
                </a:solidFill>
                <a:effectLst/>
                <a:latin typeface="+mn-lt"/>
                <a:cs typeface="Calibri"/>
              </a:rPr>
              <a:t>Hay algunas cosas que puede hacer para ayudar a su bebé a disfrutar del tiempo boca abajo:</a:t>
            </a:r>
          </a:p>
          <a:p>
            <a:pPr algn="l" rtl="0" fontAlgn="base"/>
            <a:r>
              <a:rPr lang="es-ES_tradnl" sz="1800" b="0" i="0" u="none" strike="noStrike" noProof="0" dirty="0">
                <a:solidFill>
                  <a:srgbClr val="333333"/>
                </a:solidFill>
                <a:effectLst/>
                <a:latin typeface="+mn-lt"/>
                <a:cs typeface="Calibri"/>
              </a:rPr>
              <a:t>-Háblele o cántele a su bebé
-Muéstrele juguetes
-Léele cuentos
-Juegue y ría con el bebé</a:t>
            </a:r>
            <a:endParaRPr lang="es-ES_tradnl" noProof="0" dirty="0"/>
          </a:p>
          <a:p>
            <a:endParaRPr lang="es-ES_tradnl" noProof="0" dirty="0"/>
          </a:p>
          <a:p>
            <a:r>
              <a:rPr lang="es-ES_tradnl" noProof="0" dirty="0"/>
              <a:t>(Fuente de información: recomendaciones de la AAP y NCEMCH y NAPPSS Building on Campaigns with Conversations Training)</a:t>
            </a:r>
          </a:p>
          <a:p>
            <a:endParaRPr lang="es-ES_tradnl" noProof="0" dirty="0"/>
          </a:p>
          <a:p>
            <a:r>
              <a:rPr lang="es-ES_tradnl" noProof="0" dirty="0"/>
              <a:t>Crédito de la imagen: DSHS de Texas</a:t>
            </a:r>
          </a:p>
        </p:txBody>
      </p:sp>
      <p:sp>
        <p:nvSpPr>
          <p:cNvPr id="4" name="Slide Number Placeholder 3"/>
          <p:cNvSpPr>
            <a:spLocks noGrp="1"/>
          </p:cNvSpPr>
          <p:nvPr>
            <p:ph type="sldNum" sz="quarter" idx="5"/>
          </p:nvPr>
        </p:nvSpPr>
        <p:spPr/>
        <p:txBody>
          <a:bodyPr/>
          <a:lstStyle/>
          <a:p>
            <a:fld id="{B4C965FE-5290-4270-99C1-57599CB859E9}" type="slidenum">
              <a:rPr lang="en-US" smtClean="0"/>
              <a:t>46</a:t>
            </a:fld>
            <a:endParaRPr lang="en-US"/>
          </a:p>
        </p:txBody>
      </p:sp>
    </p:spTree>
    <p:extLst>
      <p:ext uri="{BB962C8B-B14F-4D97-AF65-F5344CB8AC3E}">
        <p14:creationId xmlns:p14="http://schemas.microsoft.com/office/powerpoint/2010/main" val="3110152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i="0" noProof="0" dirty="0"/>
              <a:t>Estas son preocupaciones comunes para los padres y pueden afectar qué tan bien usa las prácticas de sueño seguro. Ahora hay investigaciones que nos ayudan a comprender mejor el lenguaje que usa su bebé para hacerle saber lo que necesita. A esto lo llamamos "comportamiento normal del bebé".</a:t>
            </a:r>
          </a:p>
          <a:p>
            <a:endParaRPr lang="es-ES_tradnl" b="0" i="0" noProof="0" dirty="0"/>
          </a:p>
          <a:p>
            <a:r>
              <a:rPr lang="es-ES_tradnl" b="0" i="0" noProof="0" dirty="0"/>
              <a:t>Cuando sabe qué esperar del crecimiento y desarrollo normal de su bebé, puede planificar los problemas cuando surjan y seguir utilizando prácticas de sueño seguras.</a:t>
            </a:r>
          </a:p>
          <a:p>
            <a:endParaRPr lang="es-ES_tradnl" b="0" i="0" noProof="0" dirty="0"/>
          </a:p>
          <a:p>
            <a:r>
              <a:rPr lang="es-ES_tradnl" b="0" i="0" noProof="0" dirty="0"/>
              <a:t>Comparta cualquier consejo que haya recibido sobre dormir, llorar y alimentar a su bebé. ¿Alguna vez has oído hablar del comportamiento normal de los recién nacidos?</a:t>
            </a:r>
          </a:p>
          <a:p>
            <a:endParaRPr lang="es-ES_tradnl" b="0" i="0" noProof="0" dirty="0">
              <a:cs typeface="Calibri"/>
            </a:endParaRPr>
          </a:p>
          <a:p>
            <a:r>
              <a:rPr lang="es-ES_tradnl" b="0" i="0" noProof="0" dirty="0"/>
              <a:t>(Fuente de información: WIC de Texas (</a:t>
            </a:r>
            <a:r>
              <a:rPr lang="es-ES_tradnl" b="0" i="0" noProof="0" dirty="0" err="1"/>
              <a:t>breastmilkcounts.com</a:t>
            </a:r>
            <a:r>
              <a:rPr lang="es-ES_tradnl" b="0" i="0" noProof="0" dirty="0"/>
              <a:t>) y Dra. Jane </a:t>
            </a:r>
            <a:r>
              <a:rPr lang="es-ES_tradnl" b="0" i="0" noProof="0" dirty="0" err="1"/>
              <a:t>Heinig</a:t>
            </a:r>
            <a:r>
              <a:rPr lang="es-ES_tradnl" b="0" i="0" noProof="0" dirty="0"/>
              <a:t>, UC Davis California)</a:t>
            </a:r>
          </a:p>
          <a:p>
            <a:endParaRPr lang="es-ES_tradnl" b="0" i="0" noProof="0" dirty="0"/>
          </a:p>
          <a:p>
            <a:r>
              <a:rPr lang="es-ES_tradnl" b="0" i="0" noProof="0" dirty="0"/>
              <a:t>Crédito de la imagen: DSHS de Texas</a:t>
            </a:r>
          </a:p>
        </p:txBody>
      </p:sp>
      <p:sp>
        <p:nvSpPr>
          <p:cNvPr id="4" name="Slide Number Placeholder 3"/>
          <p:cNvSpPr>
            <a:spLocks noGrp="1"/>
          </p:cNvSpPr>
          <p:nvPr>
            <p:ph type="sldNum" sz="quarter" idx="5"/>
          </p:nvPr>
        </p:nvSpPr>
        <p:spPr/>
        <p:txBody>
          <a:bodyPr/>
          <a:lstStyle/>
          <a:p>
            <a:fld id="{B4C965FE-5290-4270-99C1-57599CB859E9}" type="slidenum">
              <a:rPr lang="en-US" smtClean="0"/>
              <a:t>47</a:t>
            </a:fld>
            <a:endParaRPr lang="en-US"/>
          </a:p>
        </p:txBody>
      </p:sp>
    </p:spTree>
    <p:extLst>
      <p:ext uri="{BB962C8B-B14F-4D97-AF65-F5344CB8AC3E}">
        <p14:creationId xmlns:p14="http://schemas.microsoft.com/office/powerpoint/2010/main" val="2364946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20000"/>
              </a:lnSpc>
              <a:spcBef>
                <a:spcPts val="600"/>
              </a:spcBef>
              <a:spcAft>
                <a:spcPts val="600"/>
              </a:spcAft>
              <a:buFont typeface="Arial" panose="020B0604020202020204" pitchFamily="34" charset="0"/>
              <a:buChar char="•"/>
            </a:pPr>
            <a:r>
              <a:rPr lang="es-ES_tradnl" sz="1600" b="1" noProof="0" dirty="0"/>
              <a:t>Cada año, aproximadamente 3,500 bebés mueren en los Estados Unidos debido a muertes relacionadas con el sueño. </a:t>
            </a:r>
          </a:p>
          <a:p>
            <a:pPr marL="285750" indent="-285750">
              <a:lnSpc>
                <a:spcPct val="120000"/>
              </a:lnSpc>
              <a:spcBef>
                <a:spcPts val="600"/>
              </a:spcBef>
              <a:spcAft>
                <a:spcPts val="600"/>
              </a:spcAft>
              <a:buFont typeface="Arial" panose="020B0604020202020204" pitchFamily="34" charset="0"/>
              <a:buChar char="•"/>
            </a:pPr>
            <a:r>
              <a:rPr lang="es-ES_tradnl" sz="1600" b="1" noProof="0" dirty="0">
                <a:solidFill>
                  <a:srgbClr val="1A1A1A"/>
                </a:solidFill>
                <a:latin typeface="Calibri"/>
                <a:ea typeface="Open Sans"/>
                <a:cs typeface="Open Sans"/>
              </a:rPr>
              <a:t>El síndrome de muerte súbita del bebé (SIDS, por sus siglas en inglés), causas desconocidas o inexplicadas, y la asfixia accidental y estrangulamiento en la cama fueron las segundas, terceras y cuartas causas más comunes de muerte infantil en general (AAP, 2022). </a:t>
            </a:r>
          </a:p>
          <a:p>
            <a:pPr marL="285750" indent="-285750">
              <a:lnSpc>
                <a:spcPct val="120000"/>
              </a:lnSpc>
              <a:spcBef>
                <a:spcPts val="600"/>
              </a:spcBef>
              <a:spcAft>
                <a:spcPts val="600"/>
              </a:spcAft>
              <a:buFont typeface="Arial" panose="020B0604020202020204" pitchFamily="34" charset="0"/>
              <a:buChar char="•"/>
            </a:pPr>
            <a:r>
              <a:rPr lang="es-ES_tradnl" sz="1600" b="1" i="0" noProof="0" dirty="0">
                <a:solidFill>
                  <a:srgbClr val="333333"/>
                </a:solidFill>
                <a:effectLst/>
                <a:latin typeface="Calibri"/>
                <a:ea typeface="Open Sans"/>
                <a:cs typeface="Open Sans"/>
              </a:rPr>
              <a:t>El 86% de las muertes relacionadas con el sueño ocurrieron en los primeros cinco meses de vida (NCFRP, 2021). </a:t>
            </a:r>
          </a:p>
          <a:p>
            <a:pPr marL="285750" indent="-285750">
              <a:lnSpc>
                <a:spcPct val="120000"/>
              </a:lnSpc>
              <a:spcBef>
                <a:spcPts val="600"/>
              </a:spcBef>
              <a:spcAft>
                <a:spcPts val="600"/>
              </a:spcAft>
              <a:buFont typeface="Arial" panose="020B0604020202020204" pitchFamily="34" charset="0"/>
              <a:buChar char="•"/>
            </a:pPr>
            <a:r>
              <a:rPr lang="es-ES_tradnl" sz="1600" b="1" noProof="0" dirty="0"/>
              <a:t>El SIDS es la cuarta causa más común de muerte para infantes menores de un año en Texas.</a:t>
            </a:r>
            <a:endParaRPr lang="es-ES_tradnl" sz="800" b="1" noProof="0" dirty="0">
              <a:latin typeface="Calibri"/>
              <a:cs typeface="Segoe UI"/>
            </a:endParaRPr>
          </a:p>
          <a:p>
            <a:endParaRPr lang="es-ES_tradnl" noProof="0" dirty="0"/>
          </a:p>
          <a:p>
            <a:pPr algn="l"/>
            <a:r>
              <a:rPr lang="es-ES_tradnl" b="0" i="0" noProof="0" dirty="0">
                <a:solidFill>
                  <a:srgbClr val="374151"/>
                </a:solidFill>
                <a:effectLst/>
                <a:latin typeface="Söhne"/>
              </a:rPr>
              <a:t>Puede que se esté preguntando por qué compartimos estos datos. Queremos reconocer que hay muchos padres, cuidadores y bebés que representan los datos en la pantalla y que sus historias personales son importantes de recordar. Estamos compartiendo lo que sabemos hoy sobre las muertes de infantes relacionadas con el sueño y queremos animarle a saber que hay pasos concretos que puede tomar para ayudar a cambiar estos resultados.</a:t>
            </a:r>
          </a:p>
          <a:p>
            <a:pPr algn="l"/>
            <a:endParaRPr lang="es-ES_tradnl" b="0" i="0" noProof="0" dirty="0">
              <a:solidFill>
                <a:srgbClr val="374151"/>
              </a:solidFill>
              <a:effectLst/>
              <a:latin typeface="Söhne"/>
            </a:endParaRPr>
          </a:p>
          <a:p>
            <a:pPr algn="l"/>
            <a:r>
              <a:rPr lang="es-ES_tradnl" b="0" i="0" noProof="0" dirty="0">
                <a:solidFill>
                  <a:srgbClr val="374151"/>
                </a:solidFill>
                <a:effectLst/>
                <a:latin typeface="Söhne"/>
              </a:rPr>
              <a:t>Entendemos que esta información puede ser difícil de escuchar o pensar. Si la información compartida en esta diapositiva o este tema en general le resulta molesta, o si desencadena sentimientos que le resultan difíciles de manejar, no tenga miedo de salir de la sala o pedir apoyo si lo necesita.</a:t>
            </a:r>
          </a:p>
          <a:p>
            <a:endParaRPr lang="en-US" dirty="0"/>
          </a:p>
          <a:p>
            <a:r>
              <a:rPr lang="en-US" dirty="0"/>
              <a:t>Referencia: </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Open Sans"/>
                <a:ea typeface="Open Sans"/>
                <a:cs typeface="Open Sans"/>
              </a:rPr>
              <a:t>Rachel Y. Moon, Rebecca F. Carlin, Ivan Hand, THE TASK FORCE ON SUDDEN INFANT DEATH SYNDROME and THE COMMITTEE ON FETUS AND NEWBORN; Evidence Base for 2022 Updated Recommendations for a Safe Infant Sleeping Environment to Reduce the Risk of Sleep-Related Infant Deaths. </a:t>
            </a:r>
            <a:r>
              <a:rPr lang="en-US" b="0" i="1" dirty="0">
                <a:solidFill>
                  <a:srgbClr val="1A1A1A"/>
                </a:solidFill>
                <a:effectLst/>
                <a:latin typeface="Open Sans"/>
                <a:ea typeface="Open Sans"/>
                <a:cs typeface="Open Sans"/>
              </a:rPr>
              <a:t>Pediatrics</a:t>
            </a:r>
            <a:r>
              <a:rPr lang="en-US" b="0" i="0" dirty="0">
                <a:solidFill>
                  <a:srgbClr val="1A1A1A"/>
                </a:solidFill>
                <a:effectLst/>
                <a:latin typeface="Open Sans"/>
                <a:ea typeface="Open Sans"/>
                <a:cs typeface="Open Sans"/>
              </a:rPr>
              <a:t> July 2022; 150 (1): e2022057991. 10.1542/peds.2022-057991</a:t>
            </a:r>
            <a:endParaRPr lang="en-US" sz="1200" dirty="0">
              <a:latin typeface="Open Sans"/>
              <a:ea typeface="Open Sans"/>
              <a:cs typeface="Open Sans"/>
            </a:endParaRPr>
          </a:p>
          <a:p>
            <a:endParaRPr lang="en-US" dirty="0"/>
          </a:p>
          <a:p>
            <a:r>
              <a:rPr lang="en-US" dirty="0">
                <a:hlinkClick r:id="rId3"/>
              </a:rPr>
              <a:t>Sleep-Related Infant Deaths – The National Center for Fatality Review and Prevention (ncfrp.org)</a:t>
            </a:r>
            <a:endParaRPr lang="en-US" dirty="0"/>
          </a:p>
          <a:p>
            <a:endParaRPr lang="en-US" dirty="0"/>
          </a:p>
          <a:p>
            <a:r>
              <a:rPr lang="en-US" dirty="0">
                <a:hlinkClick r:id="rId4"/>
              </a:rPr>
              <a:t>2021 Healthy Texas Mothers and Babies Data Book</a:t>
            </a:r>
            <a:endParaRPr lang="en-US" dirty="0"/>
          </a:p>
          <a:p>
            <a:endParaRPr lang="en-US" dirty="0">
              <a:cs typeface="Calibri"/>
            </a:endParaRPr>
          </a:p>
          <a:p>
            <a:r>
              <a:rPr lang="en-US" dirty="0" err="1">
                <a:cs typeface="Calibri"/>
              </a:rPr>
              <a:t>Créditos</a:t>
            </a:r>
            <a:r>
              <a:rPr lang="en-US" dirty="0">
                <a:cs typeface="Calibri"/>
              </a:rPr>
              <a:t> de la imagen: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5</a:t>
            </a:fld>
            <a:endParaRPr lang="en-US" dirty="0"/>
          </a:p>
        </p:txBody>
      </p:sp>
    </p:spTree>
    <p:extLst>
      <p:ext uri="{BB962C8B-B14F-4D97-AF65-F5344CB8AC3E}">
        <p14:creationId xmlns:p14="http://schemas.microsoft.com/office/powerpoint/2010/main" val="11384807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ES_tradnl" sz="1800" b="0" noProof="0" dirty="0"/>
              <a:t>¿En qué piensa cuando escucha la frase "duerme como un bebé"?</a:t>
            </a:r>
          </a:p>
          <a:p>
            <a:pPr>
              <a:defRPr/>
            </a:pPr>
            <a:endParaRPr lang="es-ES_tradnl" sz="1800" noProof="0" dirty="0">
              <a:effectLst/>
              <a:latin typeface="Lucida Sans" panose="020B0602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800" b="0" i="0" noProof="0" dirty="0">
                <a:solidFill>
                  <a:srgbClr val="374151"/>
                </a:solidFill>
                <a:effectLst/>
                <a:latin typeface="Söhne"/>
              </a:rPr>
              <a:t>La sociedad a menudo no brinda apoyo a los padres primerizos. Los padres suelen tener que equilibrar el cuidado de los bebés con sus propias necesidades de salud, el trabajo y otros roles y responsabilidades. La sociedad también tiene ideas poco realistas sobre el sueño de los bebés. (Como lo demuestra la pregunta comúnmente formulada: "¿El bebé duerme toda la noche?")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800" noProof="0" dirty="0">
              <a:effectLst/>
              <a:latin typeface="Lucida Sans" panose="020B0602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_tradnl" sz="1200" noProof="0" dirty="0"/>
              <a:t>Los despertares frecuentes a lo largo de la noche favorecen la lactancia materna y mantienen seguros a los bebés.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_tradnl" sz="1200" noProof="0" dirty="0"/>
              <a:t>Prácticas como poner a los bebés a dormir boca abajo o darles fórmula o cereal antes de acostarse NO hacen que los bebés duerman toda la noche más pronto. </a:t>
            </a:r>
            <a:endParaRPr lang="es-ES_tradnl"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_tradnl" sz="1800" noProof="0" dirty="0">
                <a:effectLst/>
                <a:latin typeface="Segoe UI" panose="020B0502040204020203" pitchFamily="34" charset="0"/>
              </a:rPr>
              <a:t>Los bebés no siguen los mismos patrones de luz y oscuridad que los adultos. Esta es la razón por la que a menudo parecen tener "sus días y noches mezclados". A medida que crecen, siguen estos patrones más como adultos. Establecer una rutina diurna y nocturna puede ayudar con esto.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_tradnl" noProof="0" dirty="0"/>
          </a:p>
          <a:p>
            <a:r>
              <a:rPr lang="es-ES_tradnl" i="1" noProof="0" dirty="0"/>
              <a:t>(Fuente de información: WIC de Texas (</a:t>
            </a:r>
            <a:r>
              <a:rPr lang="es-ES_tradnl" i="1" noProof="0" dirty="0" err="1"/>
              <a:t>breastmilkcounts.com</a:t>
            </a:r>
            <a:r>
              <a:rPr lang="es-ES_tradnl" i="1" noProof="0" dirty="0"/>
              <a:t>) y Dra. Jane </a:t>
            </a:r>
            <a:r>
              <a:rPr lang="es-ES_tradnl" i="1" noProof="0" dirty="0" err="1"/>
              <a:t>Heinig</a:t>
            </a:r>
            <a:r>
              <a:rPr lang="es-ES_tradnl" i="1" noProof="0" dirty="0"/>
              <a:t>, UC Davis California)</a:t>
            </a:r>
            <a:endParaRPr lang="es-ES_tradnl" i="1" noProof="0" dirty="0">
              <a:cs typeface="Calibri" panose="020F0502020204030204"/>
            </a:endParaRPr>
          </a:p>
          <a:p>
            <a:r>
              <a:rPr lang="es-ES_tradnl" noProof="0" dirty="0"/>
              <a:t>Crédito de la imagen: DSHS de Texas</a:t>
            </a:r>
            <a:endParaRPr lang="es-ES_tradnl" noProof="0" dirty="0">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48</a:t>
            </a:fld>
            <a:endParaRPr lang="en-US"/>
          </a:p>
        </p:txBody>
      </p:sp>
    </p:spTree>
    <p:extLst>
      <p:ext uri="{BB962C8B-B14F-4D97-AF65-F5344CB8AC3E}">
        <p14:creationId xmlns:p14="http://schemas.microsoft.com/office/powerpoint/2010/main" val="37241415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sz="1800" b="0" i="0" u="none" strike="noStrike" noProof="0" dirty="0">
                <a:solidFill>
                  <a:srgbClr val="000000"/>
                </a:solidFill>
                <a:effectLst/>
                <a:latin typeface="+mn-lt"/>
                <a:ea typeface="Calibri"/>
                <a:cs typeface="Calibri"/>
              </a:rPr>
              <a:t>Hay muchas razones por las que los bebés pequeños no duermen (y no deben) dormir toda la noche.</a:t>
            </a:r>
          </a:p>
          <a:p>
            <a:pPr marL="285750" indent="-285750" algn="l" rtl="0" fontAlgn="base">
              <a:buFont typeface="Arial" panose="020B0604020202020204" pitchFamily="34" charset="0"/>
              <a:buChar char="•"/>
            </a:pPr>
            <a:r>
              <a:rPr lang="es-ES_tradnl" sz="1800" b="0" i="0" u="none" strike="noStrike" noProof="0" dirty="0">
                <a:solidFill>
                  <a:srgbClr val="000000"/>
                </a:solidFill>
                <a:effectLst/>
                <a:latin typeface="+mn-lt"/>
                <a:ea typeface="Calibri"/>
                <a:cs typeface="Calibri"/>
              </a:rPr>
              <a:t>Los recién nacidos pasan mucho tiempo en sueño ligero, cuando sueñan. Al igual que los adultos, es más probable que se despierten cuando están soñando.</a:t>
            </a:r>
          </a:p>
          <a:p>
            <a:pPr marL="285750" indent="-285750" algn="l" rtl="0" fontAlgn="base">
              <a:buFont typeface="Arial" panose="020B0604020202020204" pitchFamily="34" charset="0"/>
              <a:buChar char="•"/>
            </a:pPr>
            <a:r>
              <a:rPr lang="es-ES_tradnl" sz="1800" b="0" i="0" u="none" strike="noStrike" noProof="0" dirty="0">
                <a:solidFill>
                  <a:srgbClr val="000000"/>
                </a:solidFill>
                <a:effectLst/>
                <a:latin typeface="+mn-lt"/>
                <a:ea typeface="Calibri"/>
                <a:cs typeface="Calibri"/>
              </a:rPr>
              <a:t>Si los bebés duermen demasiado profundamente, es posible que no puedan despertarse si tienen demasiado calor o frío o si necesitan más aire.</a:t>
            </a:r>
          </a:p>
          <a:p>
            <a:pPr marL="285750" indent="-285750" algn="l" rtl="0" fontAlgn="base">
              <a:buFont typeface="Arial" panose="020B0604020202020204" pitchFamily="34" charset="0"/>
              <a:buChar char="•"/>
            </a:pPr>
            <a:r>
              <a:rPr lang="es-ES_tradnl" sz="1800" b="0" i="0" u="none" strike="noStrike" noProof="0" dirty="0">
                <a:solidFill>
                  <a:srgbClr val="000000"/>
                </a:solidFill>
                <a:effectLst/>
                <a:latin typeface="+mn-lt"/>
                <a:ea typeface="Calibri"/>
                <a:cs typeface="Calibri"/>
              </a:rPr>
              <a:t>Despertarse por la noche puede ayudar a su bebé a saber lo que necesita para estar cómodo y seguro.</a:t>
            </a:r>
            <a:endParaRPr lang="es-ES_tradnl" b="0" i="0" noProof="0" dirty="0">
              <a:latin typeface="+mn-lt"/>
            </a:endParaRPr>
          </a:p>
          <a:p>
            <a:endParaRPr lang="es-ES_tradnl" sz="1800" b="0" i="0" u="none" strike="noStrike" noProof="0" dirty="0">
              <a:solidFill>
                <a:srgbClr val="000000"/>
              </a:solidFill>
              <a:effectLst/>
              <a:latin typeface="+mn-lt"/>
              <a:ea typeface="Calibri"/>
              <a:cs typeface="Calibri"/>
            </a:endParaRPr>
          </a:p>
          <a:p>
            <a:r>
              <a:rPr lang="es-ES_tradnl" sz="1800" b="0" i="0" u="none" strike="noStrike" noProof="0" dirty="0">
                <a:solidFill>
                  <a:srgbClr val="000000"/>
                </a:solidFill>
                <a:effectLst/>
                <a:latin typeface="+mn-lt"/>
                <a:ea typeface="Calibri"/>
                <a:cs typeface="Calibri"/>
              </a:rPr>
              <a:t>Es comprensible que los nuevos padres estén buscando respuestas para que el bebé duerma más.</a:t>
            </a:r>
          </a:p>
          <a:p>
            <a:endParaRPr lang="es-ES_tradnl" sz="1800" b="0" i="0" u="none" strike="noStrike" noProof="0" dirty="0">
              <a:solidFill>
                <a:srgbClr val="000000"/>
              </a:solidFill>
              <a:effectLst/>
              <a:latin typeface="+mn-lt"/>
              <a:ea typeface="Calibri"/>
              <a:cs typeface="Calibri"/>
            </a:endParaRPr>
          </a:p>
          <a:p>
            <a:r>
              <a:rPr lang="es-ES_tradnl" sz="1800" b="0" i="0" u="none" strike="noStrike" noProof="0" dirty="0">
                <a:solidFill>
                  <a:srgbClr val="000000"/>
                </a:solidFill>
                <a:effectLst/>
                <a:latin typeface="+mn-lt"/>
                <a:ea typeface="Calibri"/>
                <a:cs typeface="Calibri"/>
              </a:rPr>
              <a:t>Este es un momento de adaptación para toda la familia. Es normal que los recién nacidos se despierten con frecuencia durante la noche para comer o comunicar otras necesidades, por lo que entrenar a su bebé para que duerma más tiempo en realidad va en contra de su desarrollo normal.</a:t>
            </a:r>
          </a:p>
          <a:p>
            <a:endParaRPr lang="es-ES_tradnl" b="0" i="0" noProof="0" dirty="0">
              <a:latin typeface="+mn-lt"/>
            </a:endParaRPr>
          </a:p>
          <a:p>
            <a:r>
              <a:rPr lang="es-ES_tradnl" b="0" i="0" noProof="0" dirty="0">
                <a:latin typeface="+mn-lt"/>
              </a:rPr>
              <a:t>(Fuente de información: WIC de Texas (</a:t>
            </a:r>
            <a:r>
              <a:rPr lang="es-ES_tradnl" b="0" i="0" noProof="0" dirty="0" err="1">
                <a:latin typeface="+mn-lt"/>
              </a:rPr>
              <a:t>breastmilkcounts.com</a:t>
            </a:r>
            <a:r>
              <a:rPr lang="es-ES_tradnl" b="0" i="0" noProof="0" dirty="0">
                <a:latin typeface="+mn-lt"/>
              </a:rPr>
              <a:t>) y Dra. Jane </a:t>
            </a:r>
            <a:r>
              <a:rPr lang="es-ES_tradnl" b="0" i="0" noProof="0" dirty="0" err="1">
                <a:latin typeface="+mn-lt"/>
              </a:rPr>
              <a:t>Heinig</a:t>
            </a:r>
            <a:r>
              <a:rPr lang="es-ES_tradnl" b="0" i="0" noProof="0" dirty="0">
                <a:latin typeface="+mn-lt"/>
              </a:rPr>
              <a:t>, UC Davis California)</a:t>
            </a:r>
          </a:p>
          <a:p>
            <a:endParaRPr lang="es-ES_tradnl" b="0" i="0" noProof="0" dirty="0">
              <a:latin typeface="+mn-lt"/>
            </a:endParaRPr>
          </a:p>
          <a:p>
            <a:r>
              <a:rPr lang="es-ES_tradnl" b="0" i="0" noProof="0" dirty="0">
                <a:latin typeface="+mn-lt"/>
              </a:rPr>
              <a:t>Crédito de la imagen: DSHS de Texas</a:t>
            </a:r>
            <a:endParaRPr lang="es-ES_tradnl" b="0" i="0" noProof="0" dirty="0">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9000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s-ES_tradnl" b="0" i="0" noProof="0" dirty="0">
                <a:solidFill>
                  <a:srgbClr val="374151"/>
                </a:solidFill>
                <a:effectLst/>
                <a:latin typeface="Söhne"/>
              </a:rPr>
              <a:t>Los bebés usarán señales o indicaciones para intentar hacerles saber a usted y a otros cuidadores lo que necesitan antes de comenzar a llorar. Pero esas señales pueden ser difíciles de entender o pueden pasarse por alto cuando recién está aprendiendo a cuidar a su bebé. Es común que los padres y cuidadores piensen que todo llanto significa que el bebé tiene hambre.</a:t>
            </a:r>
          </a:p>
          <a:p>
            <a:pPr fontAlgn="base"/>
            <a:endParaRPr lang="es-ES_tradnl" noProof="0" dirty="0">
              <a:solidFill>
                <a:srgbClr val="000000"/>
              </a:solidFill>
              <a:ea typeface="Calibri"/>
              <a:cs typeface="Calibri"/>
            </a:endParaRPr>
          </a:p>
          <a:p>
            <a:r>
              <a:rPr lang="es-ES_tradnl" noProof="0" dirty="0">
                <a:solidFill>
                  <a:srgbClr val="000000"/>
                </a:solidFill>
              </a:rPr>
              <a:t>Si a usted o alguien que cuida a su bebé le preocupa que su bebé quiera alimentarse todo el tiempo. Puede ser útil explicar:</a:t>
            </a:r>
          </a:p>
          <a:p>
            <a:pPr marL="171450" indent="-171450">
              <a:buFont typeface="Arial" panose="020B0604020202020204" pitchFamily="34" charset="0"/>
              <a:buChar char="•"/>
            </a:pPr>
            <a:r>
              <a:rPr lang="es-ES_tradnl" noProof="0" dirty="0">
                <a:solidFill>
                  <a:srgbClr val="000000"/>
                </a:solidFill>
              </a:rPr>
              <a:t>Puede haber momentos en los que sienta que su bebé quiere amamantar con más frecuencia durante períodos cortos de tiempo durante el día, a veces cada hora. </a:t>
            </a:r>
            <a:endParaRPr lang="es-ES_tradnl" noProof="0" dirty="0">
              <a:solidFill>
                <a:srgbClr val="000000"/>
              </a:solidFill>
              <a:cs typeface="Calibri"/>
            </a:endParaRPr>
          </a:p>
          <a:p>
            <a:pPr marL="171450" indent="-171450">
              <a:buFont typeface="Arial" panose="020B0604020202020204" pitchFamily="34" charset="0"/>
              <a:buChar char="•"/>
            </a:pPr>
            <a:r>
              <a:rPr lang="es-ES_tradnl" b="0" i="0" noProof="0" dirty="0">
                <a:solidFill>
                  <a:srgbClr val="374151"/>
                </a:solidFill>
                <a:effectLst/>
                <a:latin typeface="Söhne"/>
              </a:rPr>
              <a:t>Esto se llama "alimentación en racimo" y tiende a durar solo unos pocos días. </a:t>
            </a:r>
          </a:p>
          <a:p>
            <a:pPr marL="171450" indent="-171450">
              <a:buFont typeface="Arial" panose="020B0604020202020204" pitchFamily="34" charset="0"/>
              <a:buChar char="•"/>
            </a:pPr>
            <a:r>
              <a:rPr lang="es-ES_tradnl" b="0" i="0" noProof="0" dirty="0">
                <a:solidFill>
                  <a:srgbClr val="374151"/>
                </a:solidFill>
                <a:effectLst/>
                <a:latin typeface="Söhne"/>
              </a:rPr>
              <a:t>Puede estar seguro de que la alimentación en racimo está bien si su bebé está ganando peso y creciendo bien, y tiene algún tiempo entre las tomas en el que está contento.</a:t>
            </a:r>
            <a:endParaRPr lang="es-ES_tradnl" noProof="0" dirty="0"/>
          </a:p>
          <a:p>
            <a:endParaRPr lang="es-ES_tradnl" noProof="0" dirty="0">
              <a:solidFill>
                <a:srgbClr val="000000"/>
              </a:solidFill>
              <a:ea typeface="Calibri"/>
              <a:cs typeface="Calibri"/>
            </a:endParaRPr>
          </a:p>
          <a:p>
            <a:r>
              <a:rPr lang="es-ES_tradnl" noProof="0" dirty="0">
                <a:solidFill>
                  <a:srgbClr val="000000"/>
                </a:solidFill>
                <a:ea typeface="Calibri"/>
                <a:cs typeface="Calibri"/>
              </a:rPr>
              <a:t>Si su bebé está llorando y no usa señales que usted entiende, pruebe lo siguiente cuando ayude a calmar a su bebé:</a:t>
            </a:r>
          </a:p>
          <a:p>
            <a:pPr marL="171450" indent="-171450">
              <a:buFont typeface="Arial" panose="020B0604020202020204" pitchFamily="34" charset="0"/>
              <a:buChar char="•"/>
            </a:pPr>
            <a:r>
              <a:rPr lang="es-ES_tradnl" sz="1200" b="0" u="none" strike="noStrike" noProof="0" dirty="0">
                <a:solidFill>
                  <a:srgbClr val="000000"/>
                </a:solidFill>
                <a:effectLst/>
                <a:latin typeface="+mn-lt"/>
                <a:ea typeface="Calibri"/>
                <a:cs typeface="Calibri"/>
              </a:rPr>
              <a:t>Ir a una habitación tranquila con poca luz.</a:t>
            </a:r>
          </a:p>
          <a:p>
            <a:pPr marL="171450" indent="-171450">
              <a:buFont typeface="Arial" panose="020B0604020202020204" pitchFamily="34" charset="0"/>
              <a:buChar char="•"/>
            </a:pPr>
            <a:r>
              <a:rPr lang="es-ES_tradnl" b="0" i="0" noProof="0" dirty="0">
                <a:solidFill>
                  <a:srgbClr val="374151"/>
                </a:solidFill>
                <a:effectLst/>
                <a:latin typeface="Söhne"/>
              </a:rPr>
              <a:t>Mecer suavemente a su bebé con un movimiento repetitivo. </a:t>
            </a:r>
          </a:p>
          <a:p>
            <a:pPr marL="171450" indent="-171450" algn="l" rtl="0" fontAlgn="base">
              <a:buFont typeface="Arial" panose="020B0604020202020204" pitchFamily="34" charset="0"/>
              <a:buChar char="•"/>
            </a:pPr>
            <a:r>
              <a:rPr lang="es-ES_tradnl" b="0" i="0" noProof="0" dirty="0">
                <a:solidFill>
                  <a:srgbClr val="374151"/>
                </a:solidFill>
                <a:effectLst/>
                <a:latin typeface="Söhne"/>
              </a:rPr>
              <a:t>Eructar a su bebé ya que los gases pueden molestarle. </a:t>
            </a:r>
          </a:p>
          <a:p>
            <a:pPr marL="171450" indent="-171450" algn="l" rtl="0" fontAlgn="base">
              <a:buFont typeface="Arial" panose="020B0604020202020204" pitchFamily="34" charset="0"/>
              <a:buChar char="•"/>
            </a:pPr>
            <a:r>
              <a:rPr lang="es-ES_tradnl" b="0" i="0" noProof="0" dirty="0">
                <a:solidFill>
                  <a:srgbClr val="374151"/>
                </a:solidFill>
                <a:effectLst/>
                <a:latin typeface="Söhne"/>
              </a:rPr>
              <a:t>Poner música suave o ruido blanco.</a:t>
            </a:r>
          </a:p>
          <a:p>
            <a:pPr marL="171450" indent="-171450" algn="l" rtl="0" fontAlgn="base">
              <a:buFont typeface="Arial" panose="020B0604020202020204" pitchFamily="34" charset="0"/>
              <a:buChar char="•"/>
            </a:pPr>
            <a:endParaRPr lang="es-ES_tradnl" noProof="0" dirty="0">
              <a:solidFill>
                <a:srgbClr val="000000"/>
              </a:solidFill>
            </a:endParaRPr>
          </a:p>
          <a:p>
            <a:r>
              <a:rPr lang="es-ES_tradnl" noProof="0" dirty="0">
                <a:solidFill>
                  <a:srgbClr val="000000"/>
                </a:solidFill>
              </a:rPr>
              <a:t>Otras formas de calmar a su bebé incluyen sostener la piel desnuda del bebé sobre su pecho desnudo (piel con piel), cambiarle el pañal, masajear al bebé o llevarlo a pasear en un portabebés o una carriola.</a:t>
            </a:r>
          </a:p>
          <a:p>
            <a:endParaRPr lang="es-ES_tradnl" sz="1200" b="0" i="1" noProof="0" dirty="0">
              <a:latin typeface="+mn-lt"/>
            </a:endParaRPr>
          </a:p>
          <a:p>
            <a:r>
              <a:rPr lang="es-ES_tradnl" noProof="0" dirty="0"/>
              <a:t>Algunos bebés pueden tener más dificultades para lidiar con el mundo que los rodea. Estos bebés pueden llorar con frecuencia y durante largos períodos de tiempo o tener dificultades para calmarse una vez que comienzan a llorar.</a:t>
            </a:r>
          </a:p>
          <a:p>
            <a:endParaRPr lang="es-ES_tradnl" noProof="0" dirty="0"/>
          </a:p>
          <a:p>
            <a:r>
              <a:rPr lang="es-ES_tradnl" sz="1200" b="0" i="1" noProof="0" dirty="0">
                <a:latin typeface="+mn-lt"/>
              </a:rPr>
              <a:t>(Fuente de información: WIC de Texas (</a:t>
            </a:r>
            <a:r>
              <a:rPr lang="es-ES_tradnl" sz="1200" b="0" i="1" noProof="0" dirty="0" err="1">
                <a:latin typeface="+mn-lt"/>
              </a:rPr>
              <a:t>breastmilkcounts.com</a:t>
            </a:r>
            <a:r>
              <a:rPr lang="es-ES_tradnl" sz="1200" b="0" i="1" noProof="0" dirty="0">
                <a:latin typeface="+mn-lt"/>
              </a:rPr>
              <a:t>) y Dra. Jane </a:t>
            </a:r>
            <a:r>
              <a:rPr lang="es-ES_tradnl" sz="1200" b="0" i="1" noProof="0" dirty="0" err="1">
                <a:latin typeface="+mn-lt"/>
              </a:rPr>
              <a:t>Heinig</a:t>
            </a:r>
            <a:r>
              <a:rPr lang="es-ES_tradnl" sz="1200" b="0" i="1" noProof="0" dirty="0">
                <a:latin typeface="+mn-lt"/>
              </a:rPr>
              <a:t>, UC Davis California)</a:t>
            </a:r>
          </a:p>
          <a:p>
            <a:endParaRPr lang="es-ES_tradnl" sz="1200" b="0" noProof="0" dirty="0">
              <a:latin typeface="+mn-lt"/>
            </a:endParaRPr>
          </a:p>
          <a:p>
            <a:r>
              <a:rPr lang="es-ES_tradnl" sz="1200" b="0" noProof="0" dirty="0">
                <a:latin typeface="+mn-lt"/>
              </a:rPr>
              <a:t>Crédito de la imagen: DSHS de Texas</a:t>
            </a:r>
            <a:endParaRPr lang="es-ES_tradnl" sz="1200" b="0" noProof="0" dirty="0">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047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s-ES_tradnl" sz="1800" dirty="0">
                <a:solidFill>
                  <a:srgbClr val="000000"/>
                </a:solidFill>
                <a:ea typeface="Calibri"/>
                <a:cs typeface="Calibri"/>
              </a:rPr>
              <a:t>Es bueno conocer y compartir información con cualquier persona que cuide a su bebé sobre el lenguaje especial que usa su bebé llamado "señales" que le indica cuándo tiene hambre o está lleno. Busque estas señales de su bebé: con el tiempo es más fácil comprender el lenguaje de su bebé y lo ayuda a cumplir con su plan de sueño seguro.</a:t>
            </a:r>
          </a:p>
          <a:p>
            <a:pPr fontAlgn="base"/>
            <a:endParaRPr lang="es-ES_tradnl" sz="1800" b="0" i="0" u="none" strike="noStrike" dirty="0">
              <a:solidFill>
                <a:srgbClr val="000000"/>
              </a:solidFill>
              <a:effectLst/>
              <a:latin typeface="+mn-lt"/>
            </a:endParaRPr>
          </a:p>
          <a:p>
            <a:pPr fontAlgn="base"/>
            <a:r>
              <a:rPr lang="es-ES_tradnl" sz="1800" dirty="0">
                <a:solidFill>
                  <a:srgbClr val="000000"/>
                </a:solidFill>
                <a:ea typeface="Calibri"/>
                <a:cs typeface="Calibri"/>
              </a:rPr>
              <a:t>Si tiene preguntas sobre la sobrealimentación de su bebé o el uso de fórmula infantil para animarlo a dormir, sepa que:</a:t>
            </a:r>
          </a:p>
          <a:p>
            <a:pPr marL="285750" indent="-285750" fontAlgn="base">
              <a:buFont typeface="Arial" panose="020B0604020202020204" pitchFamily="34" charset="0"/>
              <a:buChar char="•"/>
            </a:pPr>
            <a:r>
              <a:rPr lang="es-ES_tradnl" sz="1800" b="0" i="0" u="none" strike="noStrike" dirty="0">
                <a:solidFill>
                  <a:srgbClr val="000000"/>
                </a:solidFill>
                <a:effectLst/>
                <a:latin typeface="+mn-lt"/>
                <a:ea typeface="Calibri"/>
                <a:cs typeface="Calibri"/>
              </a:rPr>
              <a:t>Los bebés que son amamantados suelen comer la cantidad adecuada para su edad y peso, especialmente si los alimentan cada vez que muestran signos de hambre.</a:t>
            </a:r>
            <a:endParaRPr lang="es-ES_tradnl" sz="1200" b="0" i="0" dirty="0">
              <a:solidFill>
                <a:srgbClr val="000000"/>
              </a:solidFill>
              <a:effectLst/>
              <a:latin typeface="+mn-lt"/>
              <a:ea typeface="Calibri"/>
              <a:cs typeface="Calibri"/>
            </a:endParaRPr>
          </a:p>
          <a:p>
            <a:pPr marL="285750" indent="-285750" fontAlgn="base">
              <a:buFont typeface="Arial" panose="020B0604020202020204" pitchFamily="34" charset="0"/>
              <a:buChar char="•"/>
            </a:pPr>
            <a:r>
              <a:rPr lang="es-ES_tradnl" sz="1800" b="0" i="0" u="none" strike="noStrike" dirty="0">
                <a:solidFill>
                  <a:srgbClr val="000000"/>
                </a:solidFill>
                <a:effectLst/>
                <a:latin typeface="+mn-lt"/>
                <a:ea typeface="Calibri"/>
                <a:cs typeface="Calibri"/>
              </a:rPr>
              <a:t>No se recomienda alimentar a su bebé demasiado con biberón (ya sea con fórmula o leche materna) para que duerma más tiempo y puede reducir su protección contra el SIDS.</a:t>
            </a:r>
          </a:p>
          <a:p>
            <a:pPr marL="285750" indent="-285750" fontAlgn="base">
              <a:buFont typeface="Arial" panose="020B0604020202020204" pitchFamily="34" charset="0"/>
              <a:buChar char="•"/>
            </a:pPr>
            <a:endParaRPr lang="es-ES_tradnl" sz="1800" b="0" i="0" u="none" strike="noStrike" noProof="0" dirty="0">
              <a:solidFill>
                <a:srgbClr val="000000"/>
              </a:solidFill>
              <a:effectLst/>
              <a:latin typeface="+mn-lt"/>
              <a:cs typeface="Calibri"/>
            </a:endParaRPr>
          </a:p>
          <a:p>
            <a:pPr marL="0" indent="0" fontAlgn="base">
              <a:buFont typeface="Arial" panose="020B0604020202020204" pitchFamily="34" charset="0"/>
              <a:buNone/>
            </a:pPr>
            <a:r>
              <a:rPr lang="es-ES_tradnl" sz="1800" noProof="0" dirty="0">
                <a:solidFill>
                  <a:srgbClr val="000000"/>
                </a:solidFill>
              </a:rPr>
              <a:t>Puede haber momentos en los que sienta que su bebé quiere amamantar con más frecuencia durante períodos cortos de tiempo durante el día, a veces cada hora. </a:t>
            </a:r>
            <a:endParaRPr lang="es-ES_tradnl" sz="1800" noProof="0" dirty="0">
              <a:solidFill>
                <a:srgbClr val="000000"/>
              </a:solidFill>
              <a:cs typeface="Calibri"/>
            </a:endParaRPr>
          </a:p>
          <a:p>
            <a:pPr marL="285750" indent="-285750" algn="l" defTabSz="914400" rtl="0" eaLnBrk="1" fontAlgn="base" latinLnBrk="0" hangingPunct="1">
              <a:buFont typeface="Arial" panose="020B0604020202020204" pitchFamily="34" charset="0"/>
              <a:buChar char="•"/>
            </a:pPr>
            <a:r>
              <a:rPr lang="es-ES_tradnl" sz="1800" b="0" i="0" u="none" strike="noStrike" kern="1200" noProof="0" dirty="0">
                <a:solidFill>
                  <a:srgbClr val="000000"/>
                </a:solidFill>
                <a:effectLst/>
                <a:latin typeface="+mn-lt"/>
                <a:cs typeface="Calibri"/>
              </a:rPr>
              <a:t>Esto se llama "alimentación en racimo" y tiende a durar solo unos pocos días. </a:t>
            </a:r>
          </a:p>
          <a:p>
            <a:pPr marL="285750" indent="-285750" algn="l" defTabSz="914400" rtl="0" eaLnBrk="1" fontAlgn="base" latinLnBrk="0" hangingPunct="1">
              <a:buFont typeface="Arial" panose="020B0604020202020204" pitchFamily="34" charset="0"/>
              <a:buChar char="•"/>
            </a:pPr>
            <a:r>
              <a:rPr lang="es-ES_tradnl" sz="1800" b="0" i="0" u="none" strike="noStrike" kern="1200" noProof="0" dirty="0">
                <a:solidFill>
                  <a:srgbClr val="000000"/>
                </a:solidFill>
                <a:effectLst/>
                <a:latin typeface="+mn-lt"/>
                <a:cs typeface="Calibri"/>
              </a:rPr>
              <a:t>Puede estar seguro de que la alimentación en racimo está bien si su bebé está ganando peso y creciendo bien, y tiene algún tiempo entre las tomas en el que está contento.</a:t>
            </a:r>
          </a:p>
          <a:p>
            <a:pPr marL="0" indent="0">
              <a:buFont typeface="Arial" panose="020B0604020202020204" pitchFamily="34" charset="0"/>
              <a:buNone/>
            </a:pPr>
            <a:endParaRPr lang="es-ES_tradnl" b="0" i="0" dirty="0">
              <a:latin typeface="+mn-lt"/>
            </a:endParaRPr>
          </a:p>
          <a:p>
            <a:r>
              <a:rPr lang="es-ES_tradnl" b="0" i="0" dirty="0">
                <a:latin typeface="+mn-lt"/>
              </a:rPr>
              <a:t>(Fuente de información: WIC de Texas (</a:t>
            </a:r>
            <a:r>
              <a:rPr lang="es-ES_tradnl" b="0" i="0" dirty="0" err="1">
                <a:latin typeface="+mn-lt"/>
              </a:rPr>
              <a:t>breastmilkcounts.com</a:t>
            </a:r>
            <a:r>
              <a:rPr lang="es-ES_tradnl" b="0" i="0" dirty="0">
                <a:latin typeface="+mn-lt"/>
              </a:rPr>
              <a:t>) y Dra. Jane </a:t>
            </a:r>
            <a:r>
              <a:rPr lang="es-ES_tradnl" b="0" i="0" dirty="0" err="1">
                <a:latin typeface="+mn-lt"/>
              </a:rPr>
              <a:t>Heinig</a:t>
            </a:r>
            <a:r>
              <a:rPr lang="es-ES_tradnl" b="0" i="0" dirty="0">
                <a:latin typeface="+mn-lt"/>
              </a:rPr>
              <a:t>, UC Davis California)</a:t>
            </a:r>
          </a:p>
          <a:p>
            <a:endParaRPr lang="es-ES_tradnl" b="0" i="0" dirty="0">
              <a:latin typeface="+mn-lt"/>
            </a:endParaRPr>
          </a:p>
          <a:p>
            <a:r>
              <a:rPr lang="es-ES_tradnl" b="0" i="0" dirty="0">
                <a:latin typeface="+mn-lt"/>
              </a:rPr>
              <a:t>Crédito de la imagen: DSHS de Texas</a:t>
            </a:r>
            <a:endParaRPr lang="es-ES_tradnl"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4893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i="0" noProof="0" dirty="0">
                <a:latin typeface="+mn-lt"/>
              </a:rPr>
              <a:t>Otra información que puede afectar el uso de las prácticas seguras de sueño infantil por parte de usted y otros cuidadores infantiles incluye:</a:t>
            </a:r>
          </a:p>
          <a:p>
            <a:endParaRPr lang="es-ES_tradnl" b="0" i="0" noProof="0" dirty="0">
              <a:latin typeface="+mn-lt"/>
            </a:endParaRPr>
          </a:p>
          <a:p>
            <a:r>
              <a:rPr lang="es-ES_tradnl" b="0" i="0" noProof="0" dirty="0">
                <a:latin typeface="+mn-lt"/>
              </a:rPr>
              <a:t>Entrenamiento del Sueño:</a:t>
            </a:r>
          </a:p>
          <a:p>
            <a:pPr marL="285750" indent="-285750">
              <a:buFont typeface="Arial" panose="020B0604020202020204" pitchFamily="34" charset="0"/>
              <a:buChar char="•"/>
            </a:pPr>
            <a:r>
              <a:rPr lang="es-ES_tradnl" sz="1800" b="0" i="0" u="none" strike="noStrike" noProof="0" dirty="0">
                <a:solidFill>
                  <a:srgbClr val="000000"/>
                </a:solidFill>
                <a:effectLst/>
                <a:latin typeface="+mn-lt"/>
              </a:rPr>
              <a:t>El término "entrenamiento del sueño" se usa a menudo para referirse a cualquier información que los padres usan para hacer que su bebé duerma más tiempo por la noche.</a:t>
            </a:r>
          </a:p>
          <a:p>
            <a:pPr marL="285750" indent="-285750">
              <a:buFont typeface="Arial" panose="020B0604020202020204" pitchFamily="34" charset="0"/>
              <a:buChar char="•"/>
            </a:pPr>
            <a:r>
              <a:rPr lang="es-ES_tradnl" sz="1800" b="0" i="0" u="none" strike="noStrike" noProof="0" dirty="0">
                <a:solidFill>
                  <a:srgbClr val="000000"/>
                </a:solidFill>
                <a:effectLst/>
                <a:latin typeface="+mn-lt"/>
              </a:rPr>
              <a:t>Muchos programas y métodos de entrenamiento del sueño se pueden encontrar en línea, pero no todos siguen las pautas de sueño seguro.</a:t>
            </a:r>
          </a:p>
          <a:p>
            <a:pPr marL="285750" indent="-285750">
              <a:buFont typeface="Arial" panose="020B0604020202020204" pitchFamily="34" charset="0"/>
              <a:buChar char="•"/>
            </a:pPr>
            <a:r>
              <a:rPr lang="es-ES_tradnl" sz="1800" b="0" i="0" u="none" strike="noStrike" noProof="0" dirty="0">
                <a:solidFill>
                  <a:srgbClr val="000000"/>
                </a:solidFill>
                <a:effectLst/>
                <a:latin typeface="+mn-lt"/>
              </a:rPr>
              <a:t>Poner a los bebés a dormir en una habitación separada para entrenarlos durante el sueño puede estar relacionado con un mayor riesgo de SIDS.</a:t>
            </a:r>
          </a:p>
          <a:p>
            <a:pPr marL="285750" indent="-285750">
              <a:buFont typeface="Arial" panose="020B0604020202020204" pitchFamily="34" charset="0"/>
              <a:buChar char="•"/>
            </a:pPr>
            <a:endParaRPr lang="es-ES_tradnl" b="0" i="0" noProof="0" dirty="0">
              <a:latin typeface="+mn-lt"/>
            </a:endParaRPr>
          </a:p>
          <a:p>
            <a:r>
              <a:rPr lang="es-ES_tradnl" b="0" i="0" noProof="0" dirty="0">
                <a:latin typeface="+mn-lt"/>
              </a:rPr>
              <a:t>Emergencias:</a:t>
            </a:r>
          </a:p>
          <a:p>
            <a:pPr marL="285750" indent="-285750">
              <a:buFont typeface="Arial" panose="020B0604020202020204" pitchFamily="34" charset="0"/>
              <a:buChar char="•"/>
            </a:pPr>
            <a:r>
              <a:rPr lang="es-ES_tradnl" sz="1800" b="0" i="0" u="none" strike="noStrike" noProof="0" dirty="0">
                <a:solidFill>
                  <a:srgbClr val="2D6ECF"/>
                </a:solidFill>
                <a:effectLst/>
                <a:latin typeface="+mn-lt"/>
              </a:rPr>
              <a:t>Tenga un plan de sueño seguro en caso de que deba salir de su casa durante una emergencia.</a:t>
            </a:r>
          </a:p>
          <a:p>
            <a:pPr marL="285750" indent="-285750">
              <a:buFont typeface="Arial" panose="020B0604020202020204" pitchFamily="34" charset="0"/>
              <a:buChar char="•"/>
            </a:pPr>
            <a:r>
              <a:rPr lang="es-ES_tradnl" sz="1800" b="0" i="0" u="none" strike="noStrike" noProof="0" dirty="0">
                <a:solidFill>
                  <a:srgbClr val="25408F"/>
                </a:solidFill>
                <a:effectLst/>
                <a:latin typeface="+mn-lt"/>
              </a:rPr>
              <a:t>Los desastres naturales, como tornados, huracanes, inundaciones e incendios, pueden ocurrir rápidamente y ser aterradores. Tenga un plan para que su bebé duerma de manera segura.</a:t>
            </a:r>
          </a:p>
          <a:p>
            <a:pPr marL="285750" indent="-285750">
              <a:buFont typeface="Arial" panose="020B0604020202020204" pitchFamily="34" charset="0"/>
              <a:buChar char="•"/>
            </a:pPr>
            <a:endParaRPr lang="es-ES_tradnl" b="0" i="0" noProof="0" dirty="0">
              <a:latin typeface="+mn-lt"/>
            </a:endParaRPr>
          </a:p>
          <a:p>
            <a:r>
              <a:rPr lang="es-ES_tradnl" b="0" i="0" noProof="0" dirty="0">
                <a:latin typeface="+mn-lt"/>
              </a:rPr>
              <a:t>Condiciones Especiales de Salud</a:t>
            </a:r>
          </a:p>
          <a:p>
            <a:pPr marL="285750" indent="-285750">
              <a:buFont typeface="Arial" panose="020B0604020202020204" pitchFamily="34" charset="0"/>
              <a:buChar char="•"/>
            </a:pPr>
            <a:r>
              <a:rPr lang="es-ES_tradnl" sz="1800" b="0" i="0" u="none" strike="noStrike" noProof="0" dirty="0">
                <a:solidFill>
                  <a:srgbClr val="2D6ECF"/>
                </a:solidFill>
                <a:effectLst/>
                <a:latin typeface="+mn-lt"/>
              </a:rPr>
              <a:t>Los bebés que nacen antes de tiempo (prematuros) o que tienen condiciones de salud especiales (enfermedad o dolencia) pueden tener un mayor riesgo de SIDS.
Hacer un plan de sueño seguro antes de salir del hospital puede ayudar a mantener a su bebé seguro.</a:t>
            </a:r>
            <a:endParaRPr lang="es-ES_tradnl" sz="1800" b="0" i="0" noProof="0" dirty="0">
              <a:solidFill>
                <a:srgbClr val="25408F"/>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_tradnl" b="0" i="0" noProof="0" dirty="0">
              <a:solidFill>
                <a:srgbClr val="33333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_tradnl" b="0" i="0" noProof="0" dirty="0">
                <a:solidFill>
                  <a:srgbClr val="333333"/>
                </a:solidFill>
                <a:effectLst/>
                <a:latin typeface="+mn-lt"/>
              </a:rPr>
              <a:t>(Fuente de información: recomendaciones de la AAP y NCEMCH y NAPPSS Building on Campaigns with Conversations Training)</a:t>
            </a:r>
            <a:endParaRPr lang="es-ES_tradnl" b="0" i="0" noProof="0" dirty="0"/>
          </a:p>
        </p:txBody>
      </p:sp>
      <p:sp>
        <p:nvSpPr>
          <p:cNvPr id="4" name="Slide Number Placeholder 3"/>
          <p:cNvSpPr>
            <a:spLocks noGrp="1"/>
          </p:cNvSpPr>
          <p:nvPr>
            <p:ph type="sldNum" sz="quarter" idx="5"/>
          </p:nvPr>
        </p:nvSpPr>
        <p:spPr/>
        <p:txBody>
          <a:bodyPr/>
          <a:lstStyle/>
          <a:p>
            <a:fld id="{23ED2790-A10B-DF4E-8039-531061320ECA}" type="slidenum">
              <a:rPr lang="en-US" smtClean="0"/>
              <a:t>52</a:t>
            </a:fld>
            <a:endParaRPr lang="en-US"/>
          </a:p>
        </p:txBody>
      </p:sp>
    </p:spTree>
    <p:extLst>
      <p:ext uri="{BB962C8B-B14F-4D97-AF65-F5344CB8AC3E}">
        <p14:creationId xmlns:p14="http://schemas.microsoft.com/office/powerpoint/2010/main" val="26849669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_tradnl" noProof="0" dirty="0"/>
              <a:t>Pida a los padres y cuidadores que consideren:
¿Cuál de las acciones que discutimos puede ser difícil para mí?
¿Necesito más información sobre cómo mantener a mi bebé seguro mientras duerme?
¿Todos los cuidadores de mi bebé entienden cómo mantener a mi bebé seguro mientras duerme?</a:t>
            </a:r>
          </a:p>
          <a:p>
            <a:pPr marL="171450" indent="-171450">
              <a:buFont typeface="Arial" panose="020B0604020202020204" pitchFamily="34" charset="0"/>
              <a:buChar char="•"/>
            </a:pPr>
            <a:endParaRPr lang="es-ES_tradnl" noProof="0" dirty="0"/>
          </a:p>
          <a:p>
            <a:pPr marL="0" indent="0">
              <a:buFont typeface="Arial" panose="020B0604020202020204" pitchFamily="34" charset="0"/>
              <a:buNone/>
            </a:pPr>
            <a:r>
              <a:rPr lang="es-ES_tradnl" noProof="0" dirty="0"/>
              <a:t>Proporcionar un espacio seguro y respetuoso y educadores puede facilitar la discusión entre los participantes sobre cada pregunta.</a:t>
            </a:r>
          </a:p>
        </p:txBody>
      </p:sp>
      <p:sp>
        <p:nvSpPr>
          <p:cNvPr id="4" name="Slide Number Placeholder 3"/>
          <p:cNvSpPr>
            <a:spLocks noGrp="1"/>
          </p:cNvSpPr>
          <p:nvPr>
            <p:ph type="sldNum" sz="quarter" idx="5"/>
          </p:nvPr>
        </p:nvSpPr>
        <p:spPr/>
        <p:txBody>
          <a:bodyPr/>
          <a:lstStyle/>
          <a:p>
            <a:fld id="{23ED2790-A10B-DF4E-8039-531061320ECA}" type="slidenum">
              <a:rPr lang="en-US" smtClean="0"/>
              <a:t>53</a:t>
            </a:fld>
            <a:endParaRPr lang="en-US"/>
          </a:p>
        </p:txBody>
      </p:sp>
    </p:spTree>
    <p:extLst>
      <p:ext uri="{BB962C8B-B14F-4D97-AF65-F5344CB8AC3E}">
        <p14:creationId xmlns:p14="http://schemas.microsoft.com/office/powerpoint/2010/main" val="16918040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Crédito de la imagen: DSHS de Texas</a:t>
            </a:r>
          </a:p>
        </p:txBody>
      </p:sp>
      <p:sp>
        <p:nvSpPr>
          <p:cNvPr id="4" name="Slide Number Placeholder 3"/>
          <p:cNvSpPr>
            <a:spLocks noGrp="1"/>
          </p:cNvSpPr>
          <p:nvPr>
            <p:ph type="sldNum" sz="quarter" idx="5"/>
          </p:nvPr>
        </p:nvSpPr>
        <p:spPr/>
        <p:txBody>
          <a:bodyPr/>
          <a:lstStyle/>
          <a:p>
            <a:fld id="{23ED2790-A10B-DF4E-8039-531061320ECA}" type="slidenum">
              <a:rPr lang="en-US" smtClean="0"/>
              <a:t>54</a:t>
            </a:fld>
            <a:endParaRPr lang="en-US"/>
          </a:p>
        </p:txBody>
      </p:sp>
    </p:spTree>
    <p:extLst>
      <p:ext uri="{BB962C8B-B14F-4D97-AF65-F5344CB8AC3E}">
        <p14:creationId xmlns:p14="http://schemas.microsoft.com/office/powerpoint/2010/main" val="11191524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i="0" u="none" strike="noStrike" noProof="0" dirty="0">
                <a:solidFill>
                  <a:srgbClr val="58595B"/>
                </a:solidFill>
                <a:effectLst/>
                <a:latin typeface="+mn-lt"/>
              </a:rPr>
              <a:t>Pida a los participantes que localicen el folleto Hablemos - Plan para Padres y Cuidadores que se muestra en la diapositiva.</a:t>
            </a:r>
          </a:p>
          <a:p>
            <a:endParaRPr lang="es-ES_tradnl" sz="1200" b="0" i="0" noProof="0" dirty="0">
              <a:solidFill>
                <a:srgbClr val="58595B"/>
              </a:solidFill>
              <a:effectLst/>
              <a:latin typeface="+mn-lt"/>
            </a:endParaRPr>
          </a:p>
          <a:p>
            <a:r>
              <a:rPr lang="es-ES_tradnl" sz="1200" b="0" i="0" noProof="0" dirty="0">
                <a:solidFill>
                  <a:srgbClr val="58595B"/>
                </a:solidFill>
                <a:effectLst/>
                <a:latin typeface="+mn-lt"/>
              </a:rPr>
              <a:t>Pida a los participantes que consideren las recomendaciones y que dediquen unos minutos a identificar:</a:t>
            </a:r>
          </a:p>
          <a:p>
            <a:r>
              <a:rPr lang="es-ES_tradnl" sz="1200" b="0" i="0" noProof="0" dirty="0">
                <a:effectLst/>
                <a:latin typeface="+mn-lt"/>
              </a:rPr>
              <a:t>-¿Cuál de las acciones que discutimos puede ser difícil para mí?</a:t>
            </a:r>
            <a:br>
              <a:rPr lang="es-ES_tradnl" sz="1200" b="0" i="0" noProof="0" dirty="0">
                <a:effectLst/>
                <a:latin typeface="+mn-lt"/>
              </a:rPr>
            </a:br>
            <a:r>
              <a:rPr lang="es-ES_tradnl" sz="1200" b="0" i="0" noProof="0" dirty="0">
                <a:effectLst/>
                <a:latin typeface="+mn-lt"/>
              </a:rPr>
              <a:t>-¿Necesito más información sobre cómo mantener a mi bebé seguro mientras duerme?</a:t>
            </a:r>
          </a:p>
          <a:p>
            <a:r>
              <a:rPr lang="es-ES_tradnl" sz="1200" b="0" i="0" noProof="0" dirty="0">
                <a:effectLst/>
                <a:latin typeface="+mn-lt"/>
              </a:rPr>
              <a:t>-¿Todos los cuidadores de mi bebé entienden cómo mantener a mi bebé seguro mientras duerme?</a:t>
            </a:r>
            <a:endParaRPr lang="es-ES_tradnl" b="0" i="0" noProof="0" dirty="0">
              <a:latin typeface="+mn-lt"/>
            </a:endParaRPr>
          </a:p>
          <a:p>
            <a:endParaRPr lang="es-ES_tradnl" b="0" i="0" noProof="0" dirty="0">
              <a:latin typeface="+mn-lt"/>
            </a:endParaRPr>
          </a:p>
          <a:p>
            <a:r>
              <a:rPr lang="es-ES_tradnl" b="0" i="0" noProof="0" dirty="0">
                <a:latin typeface="+mn-lt"/>
              </a:rPr>
              <a:t>Circule la sala para apoyar a los padres y cuidadores.</a:t>
            </a:r>
          </a:p>
          <a:p>
            <a:endParaRPr lang="es-ES_tradnl" b="0" i="0" noProof="0" dirty="0">
              <a:latin typeface="+mn-lt"/>
            </a:endParaRPr>
          </a:p>
          <a:p>
            <a:r>
              <a:rPr lang="es-ES_tradnl" b="0" i="0" noProof="0" dirty="0">
                <a:latin typeface="+mn-lt"/>
              </a:rPr>
              <a:t>Referencia: </a:t>
            </a:r>
            <a:r>
              <a:rPr lang="es-ES_tradnl" b="0" i="0" noProof="0" dirty="0" err="1">
                <a:solidFill>
                  <a:srgbClr val="333333"/>
                </a:solidFill>
                <a:effectLst/>
                <a:latin typeface="+mn-lt"/>
              </a:rPr>
              <a:t>Bronheim</a:t>
            </a:r>
            <a:r>
              <a:rPr lang="es-ES_tradnl" b="0" i="0" noProof="0" dirty="0">
                <a:solidFill>
                  <a:srgbClr val="333333"/>
                </a:solidFill>
                <a:effectLst/>
                <a:latin typeface="+mn-lt"/>
              </a:rPr>
              <a:t>, S. (2017). Building on </a:t>
            </a:r>
            <a:r>
              <a:rPr lang="es-ES_tradnl" b="0" i="0" noProof="0" dirty="0" err="1">
                <a:solidFill>
                  <a:srgbClr val="333333"/>
                </a:solidFill>
                <a:effectLst/>
                <a:latin typeface="+mn-lt"/>
              </a:rPr>
              <a:t>campaigns</a:t>
            </a:r>
            <a:r>
              <a:rPr lang="es-ES_tradnl" b="0" i="0" noProof="0" dirty="0">
                <a:solidFill>
                  <a:srgbClr val="333333"/>
                </a:solidFill>
                <a:effectLst/>
                <a:latin typeface="+mn-lt"/>
              </a:rPr>
              <a:t> with </a:t>
            </a:r>
            <a:r>
              <a:rPr lang="es-ES_tradnl" b="0" i="0" noProof="0" dirty="0" err="1">
                <a:solidFill>
                  <a:srgbClr val="333333"/>
                </a:solidFill>
                <a:effectLst/>
                <a:latin typeface="+mn-lt"/>
              </a:rPr>
              <a:t>conversations</a:t>
            </a:r>
            <a:r>
              <a:rPr lang="es-ES_tradnl" b="0" i="0" noProof="0" dirty="0">
                <a:solidFill>
                  <a:srgbClr val="333333"/>
                </a:solidFill>
                <a:effectLst/>
                <a:latin typeface="+mn-lt"/>
              </a:rPr>
              <a:t>: </a:t>
            </a:r>
            <a:r>
              <a:rPr lang="es-ES_tradnl" b="0" i="0" noProof="0" dirty="0" err="1">
                <a:solidFill>
                  <a:srgbClr val="333333"/>
                </a:solidFill>
                <a:effectLst/>
                <a:latin typeface="+mn-lt"/>
              </a:rPr>
              <a:t>An</a:t>
            </a:r>
            <a:r>
              <a:rPr lang="es-ES_tradnl" b="0" i="0" noProof="0" dirty="0">
                <a:solidFill>
                  <a:srgbClr val="333333"/>
                </a:solidFill>
                <a:effectLst/>
                <a:latin typeface="+mn-lt"/>
              </a:rPr>
              <a:t> </a:t>
            </a:r>
            <a:r>
              <a:rPr lang="es-ES_tradnl" b="0" i="0" noProof="0" dirty="0" err="1">
                <a:solidFill>
                  <a:srgbClr val="333333"/>
                </a:solidFill>
                <a:effectLst/>
                <a:latin typeface="+mn-lt"/>
              </a:rPr>
              <a:t>individualized</a:t>
            </a:r>
            <a:r>
              <a:rPr lang="es-ES_tradnl" b="0" i="0" noProof="0" dirty="0">
                <a:solidFill>
                  <a:srgbClr val="333333"/>
                </a:solidFill>
                <a:effectLst/>
                <a:latin typeface="+mn-lt"/>
              </a:rPr>
              <a:t> </a:t>
            </a:r>
            <a:r>
              <a:rPr lang="es-ES_tradnl" b="0" i="0" noProof="0" dirty="0" err="1">
                <a:solidFill>
                  <a:srgbClr val="333333"/>
                </a:solidFill>
                <a:effectLst/>
                <a:latin typeface="+mn-lt"/>
              </a:rPr>
              <a:t>approach</a:t>
            </a:r>
            <a:r>
              <a:rPr lang="es-ES_tradnl" b="0" i="0" noProof="0" dirty="0">
                <a:solidFill>
                  <a:srgbClr val="333333"/>
                </a:solidFill>
                <a:effectLst/>
                <a:latin typeface="+mn-lt"/>
              </a:rPr>
              <a:t> </a:t>
            </a:r>
            <a:r>
              <a:rPr lang="es-ES_tradnl" b="0" i="0" noProof="0" dirty="0" err="1">
                <a:solidFill>
                  <a:srgbClr val="333333"/>
                </a:solidFill>
                <a:effectLst/>
                <a:latin typeface="+mn-lt"/>
              </a:rPr>
              <a:t>to</a:t>
            </a:r>
            <a:r>
              <a:rPr lang="es-ES_tradnl" b="0" i="0" noProof="0" dirty="0">
                <a:solidFill>
                  <a:srgbClr val="333333"/>
                </a:solidFill>
                <a:effectLst/>
                <a:latin typeface="+mn-lt"/>
              </a:rPr>
              <a:t> </a:t>
            </a:r>
            <a:r>
              <a:rPr lang="es-ES_tradnl" b="0" i="0" noProof="0" dirty="0" err="1">
                <a:solidFill>
                  <a:srgbClr val="333333"/>
                </a:solidFill>
                <a:effectLst/>
                <a:latin typeface="+mn-lt"/>
              </a:rPr>
              <a:t>helping</a:t>
            </a:r>
            <a:r>
              <a:rPr lang="es-ES_tradnl" b="0" i="0" noProof="0" dirty="0">
                <a:solidFill>
                  <a:srgbClr val="333333"/>
                </a:solidFill>
                <a:effectLst/>
                <a:latin typeface="+mn-lt"/>
              </a:rPr>
              <a:t> </a:t>
            </a:r>
            <a:r>
              <a:rPr lang="es-ES_tradnl" b="0" i="0" noProof="0" dirty="0" err="1">
                <a:solidFill>
                  <a:srgbClr val="333333"/>
                </a:solidFill>
                <a:effectLst/>
                <a:latin typeface="+mn-lt"/>
              </a:rPr>
              <a:t>families</a:t>
            </a:r>
            <a:r>
              <a:rPr lang="es-ES_tradnl" b="0" i="0" noProof="0" dirty="0">
                <a:solidFill>
                  <a:srgbClr val="333333"/>
                </a:solidFill>
                <a:effectLst/>
                <a:latin typeface="+mn-lt"/>
              </a:rPr>
              <a:t> embrace </a:t>
            </a:r>
            <a:r>
              <a:rPr lang="es-ES_tradnl" b="0" i="0" noProof="0" dirty="0" err="1">
                <a:solidFill>
                  <a:srgbClr val="333333"/>
                </a:solidFill>
                <a:effectLst/>
                <a:latin typeface="+mn-lt"/>
              </a:rPr>
              <a:t>safe</a:t>
            </a:r>
            <a:r>
              <a:rPr lang="es-ES_tradnl" b="0" i="0" noProof="0" dirty="0">
                <a:solidFill>
                  <a:srgbClr val="333333"/>
                </a:solidFill>
                <a:effectLst/>
                <a:latin typeface="+mn-lt"/>
              </a:rPr>
              <a:t> </a:t>
            </a:r>
            <a:r>
              <a:rPr lang="es-ES_tradnl" b="0" i="0" noProof="0" dirty="0" err="1">
                <a:solidFill>
                  <a:srgbClr val="333333"/>
                </a:solidFill>
                <a:effectLst/>
                <a:latin typeface="+mn-lt"/>
              </a:rPr>
              <a:t>sleep</a:t>
            </a:r>
            <a:r>
              <a:rPr lang="es-ES_tradnl" b="0" i="0" noProof="0" dirty="0">
                <a:solidFill>
                  <a:srgbClr val="333333"/>
                </a:solidFill>
                <a:effectLst/>
                <a:latin typeface="+mn-lt"/>
              </a:rPr>
              <a:t> and </a:t>
            </a:r>
            <a:r>
              <a:rPr lang="es-ES_tradnl" b="0" i="0" noProof="0" dirty="0" err="1">
                <a:solidFill>
                  <a:srgbClr val="333333"/>
                </a:solidFill>
                <a:effectLst/>
                <a:latin typeface="+mn-lt"/>
              </a:rPr>
              <a:t>breastfeeding</a:t>
            </a:r>
            <a:r>
              <a:rPr lang="es-ES_tradnl" b="0" i="0" noProof="0" dirty="0">
                <a:solidFill>
                  <a:srgbClr val="333333"/>
                </a:solidFill>
                <a:effectLst/>
                <a:latin typeface="+mn-lt"/>
              </a:rPr>
              <a:t>. Washington, DC: </a:t>
            </a:r>
            <a:r>
              <a:rPr lang="es-ES_tradnl" b="0" i="0" noProof="0" dirty="0" err="1">
                <a:solidFill>
                  <a:srgbClr val="333333"/>
                </a:solidFill>
                <a:effectLst/>
                <a:latin typeface="+mn-lt"/>
              </a:rPr>
              <a:t>National</a:t>
            </a:r>
            <a:r>
              <a:rPr lang="es-ES_tradnl" b="0" i="0" noProof="0" dirty="0">
                <a:solidFill>
                  <a:srgbClr val="333333"/>
                </a:solidFill>
                <a:effectLst/>
                <a:latin typeface="+mn-lt"/>
              </a:rPr>
              <a:t> Center </a:t>
            </a:r>
            <a:r>
              <a:rPr lang="es-ES_tradnl" b="0" i="0" noProof="0" dirty="0" err="1">
                <a:solidFill>
                  <a:srgbClr val="333333"/>
                </a:solidFill>
                <a:effectLst/>
                <a:latin typeface="+mn-lt"/>
              </a:rPr>
              <a:t>for</a:t>
            </a:r>
            <a:r>
              <a:rPr lang="es-ES_tradnl" b="0" i="0" noProof="0" dirty="0">
                <a:solidFill>
                  <a:srgbClr val="333333"/>
                </a:solidFill>
                <a:effectLst/>
                <a:latin typeface="+mn-lt"/>
              </a:rPr>
              <a:t> </a:t>
            </a:r>
            <a:r>
              <a:rPr lang="es-ES_tradnl" b="0" i="0" noProof="0" dirty="0" err="1">
                <a:solidFill>
                  <a:srgbClr val="333333"/>
                </a:solidFill>
                <a:effectLst/>
                <a:latin typeface="+mn-lt"/>
              </a:rPr>
              <a:t>Education</a:t>
            </a:r>
            <a:r>
              <a:rPr lang="es-ES_tradnl" b="0" i="0" noProof="0" dirty="0">
                <a:solidFill>
                  <a:srgbClr val="333333"/>
                </a:solidFill>
                <a:effectLst/>
                <a:latin typeface="+mn-lt"/>
              </a:rPr>
              <a:t> </a:t>
            </a:r>
            <a:r>
              <a:rPr lang="es-ES_tradnl" b="0" i="0" noProof="0" dirty="0">
                <a:solidFill>
                  <a:srgbClr val="333333"/>
                </a:solidFill>
                <a:effectLst/>
                <a:latin typeface="Source Sans Pro" panose="020B0503030403020204" pitchFamily="34" charset="0"/>
              </a:rPr>
              <a:t>in Maternal and Child </a:t>
            </a:r>
            <a:r>
              <a:rPr lang="es-ES_tradnl" b="0" i="0" noProof="0" dirty="0" err="1">
                <a:solidFill>
                  <a:srgbClr val="333333"/>
                </a:solidFill>
                <a:effectLst/>
                <a:latin typeface="Source Sans Pro" panose="020B0503030403020204" pitchFamily="34" charset="0"/>
              </a:rPr>
              <a:t>Health</a:t>
            </a:r>
            <a:r>
              <a:rPr lang="es-ES_tradnl" b="0" i="0" noProof="0" dirty="0">
                <a:solidFill>
                  <a:srgbClr val="333333"/>
                </a:solidFill>
                <a:effectLst/>
                <a:latin typeface="Source Sans Pro" panose="020B0503030403020204" pitchFamily="34" charset="0"/>
              </a:rPr>
              <a:t>.</a:t>
            </a:r>
            <a:endParaRPr lang="es-ES_tradnl" noProof="0" dirty="0"/>
          </a:p>
          <a:p>
            <a:endParaRPr lang="es-ES_tradnl" noProof="0" dirty="0"/>
          </a:p>
        </p:txBody>
      </p:sp>
      <p:sp>
        <p:nvSpPr>
          <p:cNvPr id="4" name="Slide Number Placeholder 3"/>
          <p:cNvSpPr>
            <a:spLocks noGrp="1"/>
          </p:cNvSpPr>
          <p:nvPr>
            <p:ph type="sldNum" sz="quarter" idx="5"/>
          </p:nvPr>
        </p:nvSpPr>
        <p:spPr/>
        <p:txBody>
          <a:bodyPr/>
          <a:lstStyle/>
          <a:p>
            <a:fld id="{23ED2790-A10B-DF4E-8039-531061320ECA}" type="slidenum">
              <a:rPr lang="en-US" smtClean="0"/>
              <a:t>55</a:t>
            </a:fld>
            <a:endParaRPr lang="en-US"/>
          </a:p>
        </p:txBody>
      </p:sp>
    </p:spTree>
    <p:extLst>
      <p:ext uri="{BB962C8B-B14F-4D97-AF65-F5344CB8AC3E}">
        <p14:creationId xmlns:p14="http://schemas.microsoft.com/office/powerpoint/2010/main" val="31048090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_tradnl" b="0" i="0" u="none" strike="noStrike" noProof="0" dirty="0">
                <a:solidFill>
                  <a:srgbClr val="333333"/>
                </a:solidFill>
                <a:effectLst/>
                <a:latin typeface="+mn-lt"/>
                <a:cs typeface="Calibri"/>
              </a:rPr>
              <a:t>La planificación de los cuidados conocidos o desconocidos apoya el sueño seguro de los bebés.</a:t>
            </a:r>
          </a:p>
          <a:p>
            <a:pPr marL="171450" indent="-171450" algn="l" rtl="0" fontAlgn="base">
              <a:buFont typeface="Arial" panose="020B0604020202020204" pitchFamily="34" charset="0"/>
              <a:buChar char="•"/>
            </a:pPr>
            <a:r>
              <a:rPr lang="es-ES_tradnl" sz="1200" b="0" i="0" u="none" strike="noStrike" noProof="0" dirty="0">
                <a:solidFill>
                  <a:srgbClr val="333333"/>
                </a:solidFill>
                <a:effectLst/>
                <a:latin typeface="+mn-lt"/>
                <a:cs typeface="Calibri"/>
              </a:rPr>
              <a:t>Durante viajes
Cuando se desplaza del hogar (por ejemplo, durante una emergencia o desastre natural)
Cuando alguien que no sea usted cuidará a su bebé (por ejemplo, un miembro de la familia o un proveedor de cuidado infantil)
Si sale de su casa debido a una emergencia</a:t>
            </a:r>
            <a:endParaRPr lang="es-ES_tradnl" noProof="0" dirty="0">
              <a:solidFill>
                <a:srgbClr val="444444"/>
              </a:solidFill>
              <a:cs typeface="Calibri"/>
            </a:endParaRPr>
          </a:p>
          <a:p>
            <a:pPr algn="l" rtl="0" fontAlgn="base"/>
            <a:r>
              <a:rPr lang="es-ES_tradnl" b="0" i="0" u="none" strike="noStrike" noProof="0" dirty="0">
                <a:solidFill>
                  <a:srgbClr val="000000"/>
                </a:solidFill>
                <a:effectLst/>
                <a:latin typeface="+mn-lt"/>
                <a:cs typeface="Calibri"/>
              </a:rPr>
              <a:t>Ejemplos de proveedores de atención no habituales: proveedor de cuidado diurno o guarderías, miembro de la familia, niñera o amigo
​
Los bebés que están acostumbrados a dormir boca arriba corren un mayor riesgo de muerte inesperada cuando se les coloca boca abajo para dormir.</a:t>
            </a:r>
          </a:p>
          <a:p>
            <a:pPr algn="l" rtl="0" fontAlgn="base"/>
            <a:endParaRPr lang="es-ES_tradnl" b="0" i="0" u="none" strike="noStrike" noProof="0" dirty="0">
              <a:solidFill>
                <a:srgbClr val="000000"/>
              </a:solidFill>
              <a:effectLst/>
              <a:latin typeface="+mn-lt"/>
              <a:cs typeface="Calibri"/>
            </a:endParaRPr>
          </a:p>
          <a:p>
            <a:pPr algn="l" rtl="0" fontAlgn="base"/>
            <a:r>
              <a:rPr lang="es-ES_tradnl" noProof="0" dirty="0"/>
              <a:t>Crédito de la imagen: DSHS de Texas</a:t>
            </a:r>
            <a:endParaRPr lang="es-ES_tradnl" noProof="0" dirty="0">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56</a:t>
            </a:fld>
            <a:endParaRPr lang="en-US"/>
          </a:p>
        </p:txBody>
      </p:sp>
    </p:spTree>
    <p:extLst>
      <p:ext uri="{BB962C8B-B14F-4D97-AF65-F5344CB8AC3E}">
        <p14:creationId xmlns:p14="http://schemas.microsoft.com/office/powerpoint/2010/main" val="5610257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Crédito de la imagen: DSHS de Texas</a:t>
            </a:r>
          </a:p>
        </p:txBody>
      </p:sp>
      <p:sp>
        <p:nvSpPr>
          <p:cNvPr id="4" name="Slide Number Placeholder 3"/>
          <p:cNvSpPr>
            <a:spLocks noGrp="1"/>
          </p:cNvSpPr>
          <p:nvPr>
            <p:ph type="sldNum" sz="quarter" idx="5"/>
          </p:nvPr>
        </p:nvSpPr>
        <p:spPr/>
        <p:txBody>
          <a:bodyPr/>
          <a:lstStyle/>
          <a:p>
            <a:fld id="{23ED2790-A10B-DF4E-8039-531061320ECA}" type="slidenum">
              <a:rPr lang="en-US" smtClean="0"/>
              <a:t>57</a:t>
            </a:fld>
            <a:endParaRPr lang="en-US"/>
          </a:p>
        </p:txBody>
      </p:sp>
    </p:spTree>
    <p:extLst>
      <p:ext uri="{BB962C8B-B14F-4D97-AF65-F5344CB8AC3E}">
        <p14:creationId xmlns:p14="http://schemas.microsoft.com/office/powerpoint/2010/main" val="3630407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Créditos de la imagen: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6</a:t>
            </a:fld>
            <a:endParaRPr lang="en-US" dirty="0"/>
          </a:p>
        </p:txBody>
      </p:sp>
    </p:spTree>
    <p:extLst>
      <p:ext uri="{BB962C8B-B14F-4D97-AF65-F5344CB8AC3E}">
        <p14:creationId xmlns:p14="http://schemas.microsoft.com/office/powerpoint/2010/main" val="32667273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i="0" u="none" strike="noStrike" noProof="0" dirty="0">
                <a:solidFill>
                  <a:srgbClr val="58595B"/>
                </a:solidFill>
                <a:effectLst/>
                <a:latin typeface="+mn-lt"/>
                <a:cs typeface="Arial"/>
              </a:rPr>
              <a:t>Pida a los participantes que localicen el folleto “Hablemos - Círculo de Apoyo” que se muestra en la diapositiva.</a:t>
            </a:r>
            <a:endParaRPr lang="es-ES_tradnl" b="0" i="0" noProof="0" dirty="0">
              <a:latin typeface="+mn-lt"/>
            </a:endParaRPr>
          </a:p>
          <a:p>
            <a:endParaRPr lang="es-ES_tradnl" b="0" i="0" noProof="0" dirty="0">
              <a:latin typeface="+mn-lt"/>
            </a:endParaRPr>
          </a:p>
          <a:p>
            <a:r>
              <a:rPr lang="es-ES_tradnl" b="0" i="0" noProof="0" dirty="0">
                <a:latin typeface="+mn-lt"/>
              </a:rPr>
              <a:t>¿Recuerda los desafíos de los que hablamos antes?</a:t>
            </a:r>
          </a:p>
          <a:p>
            <a:endParaRPr lang="es-ES_tradnl" b="0" i="0" noProof="0" dirty="0">
              <a:latin typeface="+mn-lt"/>
            </a:endParaRPr>
          </a:p>
          <a:p>
            <a:r>
              <a:rPr lang="es-ES_tradnl" b="0" i="0" noProof="0" dirty="0">
                <a:latin typeface="+mn-lt"/>
              </a:rPr>
              <a:t>Cada uno de ustedes puede experimentar sus propios desafíos para adoptar las prácticas seguras de sueño infantil. A veces podemos necesitar ayuda. Puede encontrar ayuda aquí en nuestra comunidad antes del nacimiento, alrededor del nacimiento, después del nacimiento y más allá de ese tiempo.</a:t>
            </a:r>
          </a:p>
          <a:p>
            <a:endParaRPr lang="es-ES_tradnl" b="0" i="0" noProof="0" dirty="0">
              <a:latin typeface="+mn-lt"/>
            </a:endParaRPr>
          </a:p>
          <a:p>
            <a:r>
              <a:rPr lang="es-ES_tradnl" b="0" i="0" noProof="0" dirty="0">
                <a:latin typeface="+mn-lt"/>
              </a:rPr>
              <a:t>Trabajemos juntos para pensar en quién podría ser su círculo de apoyo.</a:t>
            </a:r>
          </a:p>
          <a:p>
            <a:endParaRPr lang="es-ES_tradnl" b="0" i="0" noProof="0" dirty="0">
              <a:latin typeface="+mn-lt"/>
            </a:endParaRPr>
          </a:p>
          <a:p>
            <a:r>
              <a:rPr lang="es-ES_tradnl" b="0" i="0" noProof="0" dirty="0">
                <a:latin typeface="+mn-lt"/>
              </a:rPr>
              <a:t>¿Alguien sabe a quién puede acudir antes de nacer? ¿Qué tipo de ayuda podrían proporcionar?</a:t>
            </a:r>
          </a:p>
          <a:p>
            <a:endParaRPr lang="es-ES_tradnl" b="0" i="0" noProof="0" dirty="0">
              <a:latin typeface="+mn-lt"/>
            </a:endParaRPr>
          </a:p>
          <a:p>
            <a:r>
              <a:rPr lang="es-ES_tradnl" b="0" i="0" noProof="0" dirty="0">
                <a:latin typeface="+mn-lt"/>
              </a:rPr>
              <a:t>¿Qué tal al nacer, con quién en el hospital podría hablar si tiene preguntas? Imaginemos que necesita encontrar un médico que le haga los chequeos a su bebé, ¿a quién podría preguntarle?</a:t>
            </a:r>
          </a:p>
          <a:p>
            <a:endParaRPr lang="es-ES_tradnl" b="0" i="0" noProof="0" dirty="0">
              <a:latin typeface="+mn-lt"/>
            </a:endParaRPr>
          </a:p>
          <a:p>
            <a:r>
              <a:rPr lang="es-ES_tradnl" b="0" i="0" noProof="0" dirty="0">
                <a:latin typeface="+mn-lt"/>
              </a:rPr>
              <a:t>Después de nacer y estar en casa, ¿a quién podría llamar? ¿Qué tal si tiene dificultades para amamantar?</a:t>
            </a:r>
          </a:p>
          <a:p>
            <a:endParaRPr lang="es-ES_tradnl" b="0" i="0" noProof="0" dirty="0">
              <a:latin typeface="+mn-lt"/>
            </a:endParaRPr>
          </a:p>
          <a:p>
            <a:r>
              <a:rPr lang="es-ES_tradnl" b="0" i="0" noProof="0" dirty="0">
                <a:latin typeface="+mn-lt"/>
              </a:rPr>
              <a:t>Ahora, más allá de ese momento temprano en la vida de tu bebé, ¿con quién puede conectar en su comunidad para que le apoye?</a:t>
            </a:r>
          </a:p>
          <a:p>
            <a:endParaRPr lang="es-ES_tradnl" b="0" i="0" noProof="0" dirty="0">
              <a:latin typeface="+mn-lt"/>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58</a:t>
            </a:fld>
            <a:endParaRPr lang="en-US"/>
          </a:p>
        </p:txBody>
      </p:sp>
    </p:spTree>
    <p:extLst>
      <p:ext uri="{BB962C8B-B14F-4D97-AF65-F5344CB8AC3E}">
        <p14:creationId xmlns:p14="http://schemas.microsoft.com/office/powerpoint/2010/main" val="16145699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srgbClr val="58595B"/>
                </a:solidFill>
                <a:effectLst/>
                <a:uLnTx/>
                <a:uFillTx/>
                <a:latin typeface="+mn-lt"/>
                <a:ea typeface="+mn-ea"/>
                <a:cs typeface="+mn-cs"/>
              </a:rPr>
              <a:t>Pida a los participantes que localicen los folletos Hablemos – </a:t>
            </a:r>
            <a:r>
              <a:rPr kumimoji="0" lang="es-ES_tradnl" sz="1200" b="0" i="1" u="none" strike="noStrike" kern="1200" cap="none" spc="0" normalizeH="0" baseline="0" noProof="0" dirty="0">
                <a:ln>
                  <a:noFill/>
                </a:ln>
                <a:solidFill>
                  <a:srgbClr val="58595B"/>
                </a:solidFill>
                <a:effectLst/>
                <a:uLnTx/>
                <a:uFillTx/>
                <a:latin typeface="+mn-lt"/>
                <a:ea typeface="+mn-ea"/>
                <a:cs typeface="+mn-cs"/>
              </a:rPr>
              <a:t>Recursos Comunitarios y Lista de Verificación Para Un Ambiente de Sueño Seguro </a:t>
            </a:r>
            <a:r>
              <a:rPr kumimoji="0" lang="es-ES_tradnl" sz="1200" b="0" i="0" u="none" strike="noStrike" kern="1200" cap="none" spc="0" normalizeH="0" baseline="0" noProof="0" dirty="0">
                <a:ln>
                  <a:noFill/>
                </a:ln>
                <a:solidFill>
                  <a:srgbClr val="58595B"/>
                </a:solidFill>
                <a:effectLst/>
                <a:uLnTx/>
                <a:uFillTx/>
                <a:latin typeface="+mn-lt"/>
                <a:ea typeface="+mn-ea"/>
                <a:cs typeface="+mn-cs"/>
              </a:rPr>
              <a:t>mostrados en la diapositiva.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a:ln>
                <a:noFill/>
              </a:ln>
              <a:solidFill>
                <a:srgbClr val="58595B"/>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srgbClr val="58595B"/>
                </a:solidFill>
                <a:effectLst/>
                <a:uLnTx/>
                <a:uFillTx/>
                <a:latin typeface="+mn-lt"/>
                <a:ea typeface="+mn-ea"/>
                <a:cs typeface="+mn-cs"/>
              </a:rPr>
              <a:t>Comparta que su Círculo de Apoyo, junto con las organizaciones que se encuentran en el folleto de recursos comunitarios, pueden ayudar a respaldar sus objetivos de sueño seguro para su bebé.</a:t>
            </a:r>
            <a:endParaRPr lang="es-ES_tradnl" noProof="0" dirty="0"/>
          </a:p>
        </p:txBody>
      </p:sp>
      <p:sp>
        <p:nvSpPr>
          <p:cNvPr id="4" name="Slide Number Placeholder 3"/>
          <p:cNvSpPr>
            <a:spLocks noGrp="1"/>
          </p:cNvSpPr>
          <p:nvPr>
            <p:ph type="sldNum" sz="quarter" idx="5"/>
          </p:nvPr>
        </p:nvSpPr>
        <p:spPr/>
        <p:txBody>
          <a:bodyPr/>
          <a:lstStyle/>
          <a:p>
            <a:fld id="{23ED2790-A10B-DF4E-8039-531061320ECA}" type="slidenum">
              <a:rPr lang="en-US" smtClean="0"/>
              <a:t>59</a:t>
            </a:fld>
            <a:endParaRPr lang="en-US"/>
          </a:p>
        </p:txBody>
      </p:sp>
    </p:spTree>
    <p:extLst>
      <p:ext uri="{BB962C8B-B14F-4D97-AF65-F5344CB8AC3E}">
        <p14:creationId xmlns:p14="http://schemas.microsoft.com/office/powerpoint/2010/main" val="32906296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0" dirty="0">
                <a:solidFill>
                  <a:srgbClr val="1B1B1B"/>
                </a:solidFill>
                <a:effectLst/>
                <a:latin typeface="Calibri"/>
                <a:ea typeface="Calibri" panose="020F0502020204030204" pitchFamily="34" charset="0"/>
                <a:cs typeface="Calibri"/>
              </a:rPr>
              <a:t>We would like to share that we just launched our Safe Infant Sleep webpage for parents and caregivers to learn more about safe infant sleep recommendations. Current information is based on adaptations of the national </a:t>
            </a:r>
            <a:r>
              <a:rPr lang="en-US" sz="1800" b="0" u="none" dirty="0">
                <a:solidFill>
                  <a:srgbClr val="000000"/>
                </a:solidFill>
                <a:effectLst/>
                <a:latin typeface="Calibri"/>
                <a:ea typeface="Calibri" panose="020F0502020204030204" pitchFamily="34" charset="0"/>
                <a:cs typeface="Calibri"/>
              </a:rPr>
              <a:t>Safe to Sleep ® campaign </a:t>
            </a:r>
            <a:r>
              <a:rPr lang="en-US" sz="1800" b="0" dirty="0">
                <a:solidFill>
                  <a:srgbClr val="1B1B1B"/>
                </a:solidFill>
                <a:effectLst/>
                <a:latin typeface="Calibri"/>
                <a:ea typeface="Calibri" panose="020F0502020204030204" pitchFamily="34" charset="0"/>
                <a:cs typeface="Calibri"/>
              </a:rPr>
              <a:t>materials (like the safe sleep environment PDF mentioned in the previous slide), but more resources and information are being developed as we speak and made available on this site throughout the year.</a:t>
            </a:r>
            <a:endParaRPr lang="en-US" sz="1800" b="0" dirty="0">
              <a:effectLst/>
              <a:latin typeface="Calibri"/>
              <a:ea typeface="Calibri" panose="020F0502020204030204" pitchFamily="34" charset="0"/>
              <a:cs typeface="Calibri"/>
            </a:endParaRPr>
          </a:p>
          <a:p>
            <a:pPr marL="0" marR="0">
              <a:spcBef>
                <a:spcPts val="0"/>
              </a:spcBef>
              <a:spcAft>
                <a:spcPts val="0"/>
              </a:spcAft>
            </a:pPr>
            <a:r>
              <a:rPr lang="en-US" sz="1800" dirty="0">
                <a:solidFill>
                  <a:srgbClr val="1B1B1B"/>
                </a:solidFill>
                <a:effectLst/>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spcBef>
                <a:spcPts val="0"/>
              </a:spcBef>
              <a:spcAft>
                <a:spcPts val="0"/>
              </a:spcAft>
            </a:pPr>
            <a:r>
              <a:rPr lang="en-US" sz="1800" dirty="0">
                <a:solidFill>
                  <a:srgbClr val="1B1B1B"/>
                </a:solidFill>
                <a:effectLst/>
                <a:latin typeface="Calibri"/>
                <a:ea typeface="Calibri" panose="020F0502020204030204" pitchFamily="34" charset="0"/>
                <a:cs typeface="Calibri"/>
              </a:rPr>
              <a:t> </a:t>
            </a:r>
            <a:r>
              <a:rPr lang="en-US" sz="1800" dirty="0">
                <a:solidFill>
                  <a:schemeClr val="tx1"/>
                </a:solidFill>
                <a:effectLst/>
                <a:latin typeface="Calibri"/>
                <a:ea typeface="Calibri" panose="020F0502020204030204" pitchFamily="34" charset="0"/>
                <a:cs typeface="Calibri"/>
              </a:rPr>
              <a:t>As our tagline indicates, </a:t>
            </a:r>
            <a:r>
              <a:rPr lang="en-US" sz="1800" dirty="0">
                <a:solidFill>
                  <a:srgbClr val="1B1B1B"/>
                </a:solidFill>
                <a:effectLst/>
                <a:latin typeface="Calibri"/>
                <a:ea typeface="Calibri" panose="020F0502020204030204" pitchFamily="34" charset="0"/>
                <a:cs typeface="Calibri"/>
              </a:rPr>
              <a:t>this information is not just for parents. We encourage you to bookmark our site and share with everyone who cares for an infant, so they can better understand the importance of practicing safe infant sleep.</a:t>
            </a:r>
          </a:p>
          <a:p>
            <a:pPr marL="0" marR="0">
              <a:spcBef>
                <a:spcPts val="0"/>
              </a:spcBef>
              <a:spcAft>
                <a:spcPts val="0"/>
              </a:spcAft>
            </a:pPr>
            <a:endParaRPr lang="en-US" sz="1800" dirty="0">
              <a:solidFill>
                <a:srgbClr val="1B1B1B"/>
              </a:solidFill>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dirty="0">
              <a:solidFill>
                <a:srgbClr val="1B1B1B"/>
              </a:solidFill>
              <a:effectLst/>
              <a:latin typeface="Calibri" panose="020F0502020204030204" pitchFamily="34" charset="0"/>
              <a:ea typeface="Calibri" panose="020F0502020204030204" pitchFamily="34" charset="0"/>
            </a:endParaRPr>
          </a:p>
          <a:p>
            <a:r>
              <a:rPr lang="en-US" sz="1800" dirty="0">
                <a:solidFill>
                  <a:srgbClr val="1B1B1B"/>
                </a:solidFill>
                <a:latin typeface="Calibri"/>
                <a:ea typeface="Calibri" panose="020F0502020204030204" pitchFamily="34" charset="0"/>
                <a:cs typeface="Calibri"/>
              </a:rPr>
              <a:t>Information source: Eunice </a:t>
            </a:r>
            <a:r>
              <a:rPr lang="en-US" sz="1800" dirty="0">
                <a:solidFill>
                  <a:srgbClr val="1B1B1B"/>
                </a:solidFill>
                <a:effectLst/>
                <a:latin typeface="Calibri"/>
                <a:ea typeface="Calibri" panose="020F0502020204030204" pitchFamily="34" charset="0"/>
                <a:cs typeface="Calibri"/>
              </a:rPr>
              <a:t>Kennedy Shriver National Institute of Child Health and Human Development Safe to Sleep campaign: https://</a:t>
            </a:r>
            <a:r>
              <a:rPr lang="en-US" sz="1800" dirty="0" err="1">
                <a:solidFill>
                  <a:srgbClr val="1B1B1B"/>
                </a:solidFill>
                <a:effectLst/>
                <a:latin typeface="Calibri"/>
                <a:ea typeface="Calibri" panose="020F0502020204030204" pitchFamily="34" charset="0"/>
                <a:cs typeface="Calibri"/>
              </a:rPr>
              <a:t>safetosleep.nichd.nih.gov</a:t>
            </a:r>
            <a:r>
              <a:rPr lang="en-US" sz="1800" dirty="0">
                <a:solidFill>
                  <a:srgbClr val="1B1B1B"/>
                </a:solidFill>
                <a:effectLst/>
                <a:latin typeface="Calibri"/>
                <a:ea typeface="Calibri" panose="020F0502020204030204" pitchFamily="34" charset="0"/>
                <a:cs typeface="Calibri"/>
              </a:rPr>
              <a:t>/</a:t>
            </a:r>
            <a:r>
              <a:rPr lang="en-US" sz="1800" dirty="0">
                <a:solidFill>
                  <a:srgbClr val="1B1B1B"/>
                </a:solidFill>
                <a:latin typeface="Calibri"/>
                <a:ea typeface="Calibri" panose="020F0502020204030204" pitchFamily="34" charset="0"/>
                <a:cs typeface="Calibri"/>
              </a:rPr>
              <a:t> </a:t>
            </a:r>
            <a:endParaRPr lang="en-US" sz="1800" dirty="0">
              <a:effectLst/>
              <a:latin typeface="Calibri"/>
              <a:ea typeface="Calibri" panose="020F0502020204030204" pitchFamily="34" charset="0"/>
            </a:endParaRPr>
          </a:p>
          <a:p>
            <a:pPr marL="0" marR="0">
              <a:spcBef>
                <a:spcPts val="0"/>
              </a:spcBef>
              <a:spcAft>
                <a:spcPts val="0"/>
              </a:spcAft>
            </a:pPr>
            <a:r>
              <a:rPr lang="en-US" sz="1800" dirty="0">
                <a:solidFill>
                  <a:srgbClr val="1B1B1B"/>
                </a:solidFill>
                <a:effectLst/>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7A2F1392-1334-4055-880E-7EC15B34D006}" type="slidenum">
              <a:rPr lang="en-US" smtClean="0"/>
              <a:t>60</a:t>
            </a:fld>
            <a:endParaRPr lang="en-US"/>
          </a:p>
        </p:txBody>
      </p:sp>
    </p:spTree>
    <p:extLst>
      <p:ext uri="{BB962C8B-B14F-4D97-AF65-F5344CB8AC3E}">
        <p14:creationId xmlns:p14="http://schemas.microsoft.com/office/powerpoint/2010/main" val="6780358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61</a:t>
            </a:fld>
            <a:endParaRPr lang="en-US"/>
          </a:p>
        </p:txBody>
      </p:sp>
    </p:spTree>
    <p:extLst>
      <p:ext uri="{BB962C8B-B14F-4D97-AF65-F5344CB8AC3E}">
        <p14:creationId xmlns:p14="http://schemas.microsoft.com/office/powerpoint/2010/main" val="2817556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noProof="0" dirty="0"/>
              <a:t>Compartir</a:t>
            </a:r>
            <a:r>
              <a:rPr lang="es-ES_tradnl" sz="1200" b="1" dirty="0"/>
              <a:t> Habitación</a:t>
            </a:r>
            <a:r>
              <a:rPr lang="en-US" dirty="0"/>
              <a:t>: </a:t>
            </a:r>
            <a:r>
              <a:rPr lang="es-ES_tradnl" sz="1200" b="0" dirty="0"/>
              <a:t>Cuando su bebé duerme en su habitación o en la misma habitación que otros cuidadores adultos en una superficie de sueño separada (cuna, moisés o tapete de juegos). Compartir habitación puede reducir el riesgo de SIDS en su bebé y apoyar la lactancia materna.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dirty="0"/>
              <a:t>Compartir Cama</a:t>
            </a:r>
            <a:r>
              <a:rPr lang="en-US" dirty="0"/>
              <a:t>: </a:t>
            </a:r>
            <a:r>
              <a:rPr lang="es-ES_tradnl" sz="1200" b="0" dirty="0"/>
              <a:t>Cuando su bebé comparte una superficie para dormir (cama de adulto, sofá, sillón reclinable u otra superficie utilizada para dormir) con un padre, otro niño y/o otro cuidador adulto.</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Tiempo Boca Abajo</a:t>
            </a:r>
            <a:r>
              <a:rPr lang="en-US" dirty="0"/>
              <a:t>: </a:t>
            </a:r>
            <a:r>
              <a:rPr lang="es-ES_tradnl" sz="1200" b="0" dirty="0"/>
              <a:t>Colocar a su bebé boca abajo en el suelo mientras el bebé está despierto. Un bebé nunca debe dejarse solo, especialmente durante el tiempo boca abajo.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Referencia: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Open Sans" panose="020B0606030504020204" pitchFamily="34" charset="0"/>
              </a:rPr>
              <a:t>Rachel Y. Moon, Rebecca F. Carlin, Ivan Hand, THE TASK FORCE ON SUDDEN INFANT DEATH SYNDROME and THE COMMITTEE ON FETUS AND NEWBORN; Evidence Base for 2022 Updated Recommendations for a Safe Infant Sleeping Environment to Reduce the Risk of Sleep-Related Infant Deaths. </a:t>
            </a:r>
            <a:r>
              <a:rPr lang="en-US" b="0" i="1" dirty="0">
                <a:solidFill>
                  <a:srgbClr val="1A1A1A"/>
                </a:solidFill>
                <a:effectLst/>
                <a:latin typeface="Open Sans" panose="020B0606030504020204" pitchFamily="34" charset="0"/>
              </a:rPr>
              <a:t>Pediatrics</a:t>
            </a:r>
            <a:r>
              <a:rPr lang="en-US" b="0" i="0" dirty="0">
                <a:solidFill>
                  <a:srgbClr val="1A1A1A"/>
                </a:solidFill>
                <a:effectLst/>
                <a:latin typeface="Open Sans" panose="020B0606030504020204" pitchFamily="34" charset="0"/>
              </a:rPr>
              <a:t> July 2022; 150 (1): e2022057991. 10.1542/peds.2022-057991</a:t>
            </a:r>
            <a:endParaRPr lang="en-US" sz="1200" dirty="0"/>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7</a:t>
            </a:fld>
            <a:endParaRPr lang="en-US" dirty="0"/>
          </a:p>
        </p:txBody>
      </p:sp>
    </p:spTree>
    <p:extLst>
      <p:ext uri="{BB962C8B-B14F-4D97-AF65-F5344CB8AC3E}">
        <p14:creationId xmlns:p14="http://schemas.microsoft.com/office/powerpoint/2010/main" val="786341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_tradnl" b="1" i="0" noProof="0" dirty="0">
                <a:solidFill>
                  <a:srgbClr val="374151"/>
                </a:solidFill>
                <a:effectLst/>
                <a:latin typeface="Söhne"/>
              </a:rPr>
              <a:t>Puntos a Cubrir:</a:t>
            </a:r>
          </a:p>
          <a:p>
            <a:pPr marL="171450" indent="-171450" algn="l">
              <a:buFont typeface="Arial" panose="020B0604020202020204" pitchFamily="34" charset="0"/>
              <a:buChar char="•"/>
            </a:pPr>
            <a:r>
              <a:rPr lang="es-ES_tradnl" b="0" i="0" noProof="0" dirty="0">
                <a:solidFill>
                  <a:srgbClr val="374151"/>
                </a:solidFill>
                <a:effectLst/>
                <a:latin typeface="Söhne"/>
              </a:rPr>
              <a:t>Hay muchos mitos sobre el sueño seguro y la muerte súbita inesperada del infante (SUID, por sus siglas en inglés). </a:t>
            </a:r>
          </a:p>
          <a:p>
            <a:pPr marL="171450" indent="-171450" algn="l">
              <a:buFont typeface="Arial" panose="020B0604020202020204" pitchFamily="34" charset="0"/>
              <a:buChar char="•"/>
            </a:pPr>
            <a:r>
              <a:rPr lang="es-ES_tradnl" b="0" i="0" noProof="0" dirty="0">
                <a:solidFill>
                  <a:srgbClr val="374151"/>
                </a:solidFill>
                <a:effectLst/>
                <a:latin typeface="Söhne"/>
              </a:rPr>
              <a:t>Esta sección aclarará declaraciones verdaderas y falsas sobre prácticas de sueño seguro y la muerte inesperada de un infante. </a:t>
            </a:r>
          </a:p>
          <a:p>
            <a:pPr marL="171450" indent="-171450" algn="l">
              <a:buFont typeface="Arial" panose="020B0604020202020204" pitchFamily="34" charset="0"/>
              <a:buChar char="•"/>
            </a:pPr>
            <a:r>
              <a:rPr lang="es-ES_tradnl" b="0" i="0" noProof="0" dirty="0">
                <a:solidFill>
                  <a:srgbClr val="374151"/>
                </a:solidFill>
                <a:effectLst/>
                <a:latin typeface="Söhne"/>
              </a:rPr>
              <a:t>Los participantes pueden seguir con su folleto de Mito o Realidad.</a:t>
            </a:r>
          </a:p>
          <a:p>
            <a:endParaRPr lang="es-ES_tradnl" noProof="0" dirty="0">
              <a:cs typeface="Calibri"/>
            </a:endParaRPr>
          </a:p>
          <a:p>
            <a:r>
              <a:rPr lang="es-ES_tradnl" b="0" i="1" noProof="0" dirty="0">
                <a:solidFill>
                  <a:srgbClr val="374151"/>
                </a:solidFill>
                <a:effectLst/>
                <a:latin typeface="Söhne"/>
              </a:rPr>
              <a:t>Información para el instructor:</a:t>
            </a:r>
          </a:p>
          <a:p>
            <a:br>
              <a:rPr lang="es-ES_tradnl" sz="1200" noProof="0" dirty="0">
                <a:effectLst/>
                <a:latin typeface="Lucida Sans" panose="020B0602030504020204" pitchFamily="34" charset="0"/>
                <a:ea typeface="Lucida Sans" panose="020B0602030504020204" pitchFamily="34" charset="0"/>
                <a:cs typeface="Lucida Sans" panose="020B0602030504020204" pitchFamily="34" charset="0"/>
              </a:rPr>
            </a:br>
            <a:r>
              <a:rPr lang="es-ES_tradnl" b="0" i="0" noProof="0" dirty="0">
                <a:solidFill>
                  <a:srgbClr val="374151"/>
                </a:solidFill>
                <a:effectLst/>
                <a:latin typeface="Söhne"/>
              </a:rPr>
              <a:t>Prueba de Conocimiento Previo:</a:t>
            </a:r>
          </a:p>
          <a:p>
            <a:pPr algn="l"/>
            <a:r>
              <a:rPr lang="es-ES_tradnl" b="0" i="0" noProof="0" dirty="0">
                <a:solidFill>
                  <a:srgbClr val="000000"/>
                </a:solidFill>
                <a:effectLst/>
                <a:latin typeface="Söhne"/>
              </a:rPr>
              <a:t>En esta sección, querrá que la clase hable sobre declaraciones verdaderas y falsas acerca del sueño seguro y SUID. La clase tendrá un folleto que pueden revisar individualmente y marcar si piensan que las declaraciones son verdaderas o falsas.</a:t>
            </a:r>
          </a:p>
          <a:p>
            <a:pPr algn="l"/>
            <a:endParaRPr lang="es-ES_tradnl" b="0" i="0" noProof="0" dirty="0">
              <a:solidFill>
                <a:srgbClr val="000000"/>
              </a:solidFill>
              <a:effectLst/>
              <a:latin typeface="Söhne"/>
            </a:endParaRPr>
          </a:p>
          <a:p>
            <a:pPr algn="l"/>
            <a:r>
              <a:rPr lang="es-ES_tradnl" b="0" i="0" noProof="0" dirty="0">
                <a:solidFill>
                  <a:srgbClr val="000000"/>
                </a:solidFill>
                <a:effectLst/>
                <a:latin typeface="Söhne"/>
              </a:rPr>
              <a:t>Cuando repase cada uno de estos ítems, asegúrese de dar tiempo a la clase para discutir lo que les han dicho o lo que han escuchado; especialmente si lo que han escuchado es contrario a lo que usted les está diciendo.</a:t>
            </a:r>
          </a:p>
          <a:p>
            <a:pPr algn="l"/>
            <a:r>
              <a:rPr lang="es-ES_tradnl" b="0" i="0" noProof="0" dirty="0">
                <a:solidFill>
                  <a:srgbClr val="000000"/>
                </a:solidFill>
                <a:effectLst/>
                <a:latin typeface="Söhne"/>
              </a:rPr>
              <a:t>	</a:t>
            </a:r>
          </a:p>
          <a:p>
            <a:pPr algn="l"/>
            <a:r>
              <a:rPr lang="es-ES_tradnl" b="1" i="1" noProof="0" dirty="0">
                <a:solidFill>
                  <a:srgbClr val="000000"/>
                </a:solidFill>
                <a:effectLst/>
                <a:latin typeface="Söhne"/>
              </a:rPr>
              <a:t>Instrucciones de la actividad: Voy a leer una declaración, y quiero que digan si es una REALIDAD o un MITO.</a:t>
            </a:r>
          </a:p>
          <a:p>
            <a:pPr algn="l"/>
            <a:br>
              <a:rPr lang="es-ES_tradnl" b="0" i="0" noProof="0" dirty="0">
                <a:solidFill>
                  <a:srgbClr val="000000"/>
                </a:solidFill>
                <a:effectLst/>
                <a:latin typeface="Söhne"/>
              </a:rPr>
            </a:br>
            <a:endParaRPr lang="es-ES_tradnl" b="0" i="0" noProof="0" dirty="0">
              <a:solidFill>
                <a:srgbClr val="000000"/>
              </a:solidFill>
              <a:effectLst/>
              <a:latin typeface="Söhne"/>
            </a:endParaRPr>
          </a:p>
          <a:p>
            <a:endParaRPr lang="es-ES_tradnl" noProof="0" dirty="0"/>
          </a:p>
        </p:txBody>
      </p:sp>
      <p:sp>
        <p:nvSpPr>
          <p:cNvPr id="4" name="Slide Number Placeholder 3"/>
          <p:cNvSpPr>
            <a:spLocks noGrp="1"/>
          </p:cNvSpPr>
          <p:nvPr>
            <p:ph type="sldNum" sz="quarter" idx="5"/>
          </p:nvPr>
        </p:nvSpPr>
        <p:spPr/>
        <p:txBody>
          <a:bodyPr/>
          <a:lstStyle/>
          <a:p>
            <a:fld id="{23ED2790-A10B-DF4E-8039-531061320ECA}" type="slidenum">
              <a:rPr lang="en-US" smtClean="0"/>
              <a:t>8</a:t>
            </a:fld>
            <a:endParaRPr lang="en-US" dirty="0"/>
          </a:p>
        </p:txBody>
      </p:sp>
    </p:spTree>
    <p:extLst>
      <p:ext uri="{BB962C8B-B14F-4D97-AF65-F5344CB8AC3E}">
        <p14:creationId xmlns:p14="http://schemas.microsoft.com/office/powerpoint/2010/main" val="3201634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9</a:t>
            </a:fld>
            <a:endParaRPr lang="en-US" dirty="0"/>
          </a:p>
        </p:txBody>
      </p:sp>
    </p:spTree>
    <p:extLst>
      <p:ext uri="{BB962C8B-B14F-4D97-AF65-F5344CB8AC3E}">
        <p14:creationId xmlns:p14="http://schemas.microsoft.com/office/powerpoint/2010/main" val="391136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ES_tradnl" sz="1800" dirty="0">
                <a:effectLst/>
              </a:rPr>
              <a:t>Los bebés sanos tienden a tragar o toser automáticamente los fluidos cuando están acostados boca arriba. También tienen otras maneras, como el reflejo nauseoso, para prevenir el ahogamiento mientras están acostados boca arriba.</a:t>
            </a:r>
            <a:endParaRPr lang="es-ES_tradnl" sz="1800" dirty="0"/>
          </a:p>
          <a:p>
            <a:pPr algn="l" fontAlgn="base"/>
            <a:endParaRPr lang="en-US" sz="1800" b="0" i="0" dirty="0">
              <a:solidFill>
                <a:srgbClr val="000000"/>
              </a:solidFill>
              <a:effectLst/>
              <a:latin typeface="Calibri" panose="020F0502020204030204" pitchFamily="34" charset="0"/>
            </a:endParaRPr>
          </a:p>
          <a:p>
            <a:pPr algn="l" fontAlgn="base"/>
            <a:r>
              <a:rPr lang="en-US" b="0" i="0" dirty="0">
                <a:solidFill>
                  <a:srgbClr val="1A1A1A"/>
                </a:solidFill>
                <a:effectLst/>
                <a:latin typeface="Open Sans" panose="020B0606030504020204" pitchFamily="34" charset="0"/>
              </a:rPr>
              <a:t>Resource from American Academy of Pediatrics (AAP):</a:t>
            </a:r>
          </a:p>
          <a:p>
            <a:r>
              <a:rPr lang="en-US" b="0" i="0" dirty="0">
                <a:solidFill>
                  <a:srgbClr val="1A1A1A"/>
                </a:solidFill>
              </a:rPr>
              <a:t>Placing a baby in the </a:t>
            </a:r>
            <a:r>
              <a:rPr lang="en-US" b="0" i="0" dirty="0">
                <a:solidFill>
                  <a:srgbClr val="1A1A1A"/>
                </a:solidFill>
                <a:effectLst/>
              </a:rPr>
              <a:t>back to sleep</a:t>
            </a:r>
            <a:r>
              <a:rPr lang="en-US" b="0" i="0" dirty="0">
                <a:solidFill>
                  <a:srgbClr val="1A1A1A"/>
                </a:solidFill>
              </a:rPr>
              <a:t> (supine </a:t>
            </a:r>
            <a:r>
              <a:rPr lang="en-US" b="0" i="0" dirty="0">
                <a:solidFill>
                  <a:srgbClr val="1A1A1A"/>
                </a:solidFill>
                <a:effectLst/>
              </a:rPr>
              <a:t>sleep position</a:t>
            </a:r>
            <a:r>
              <a:rPr lang="en-US" b="0" i="0" dirty="0">
                <a:solidFill>
                  <a:srgbClr val="1A1A1A"/>
                </a:solidFill>
              </a:rPr>
              <a:t>)</a:t>
            </a:r>
            <a:r>
              <a:rPr lang="en-US" b="0" i="0" dirty="0">
                <a:solidFill>
                  <a:srgbClr val="1A1A1A"/>
                </a:solidFill>
                <a:effectLst/>
              </a:rPr>
              <a:t> on a firm, flat, non-inclined surface does not increase the risk of choking and aspiration in infants and is recommended for every sleep, even for infants with gastroesophageal reflux</a:t>
            </a:r>
            <a:r>
              <a:rPr lang="en-US" b="0" i="0" dirty="0">
                <a:solidFill>
                  <a:srgbClr val="1A1A1A"/>
                </a:solidFill>
              </a:rPr>
              <a:t> "reflux".</a:t>
            </a:r>
            <a:endParaRPr lang="en-US" b="0" i="0" dirty="0"/>
          </a:p>
          <a:p>
            <a:pPr algn="l" fontAlgn="base"/>
            <a:r>
              <a:rPr lang="en-US" b="0" i="0" dirty="0">
                <a:solidFill>
                  <a:srgbClr val="1A1A1A"/>
                </a:solidFill>
                <a:effectLst/>
                <a:latin typeface="Open Sans"/>
                <a:ea typeface="Open Sans"/>
                <a:cs typeface="Open Sans"/>
              </a:rPr>
              <a:t>Parents and caregivers continue to be concerned that an infant will choke or aspirate while supine.</a:t>
            </a:r>
            <a:r>
              <a:rPr lang="en-US" b="0" i="0" u="sng" baseline="30000" dirty="0">
                <a:solidFill>
                  <a:srgbClr val="304FFE"/>
                </a:solidFill>
                <a:effectLst/>
                <a:latin typeface="Open Sans"/>
                <a:ea typeface="Open Sans"/>
                <a:cs typeface="Open Sans"/>
              </a:rPr>
              <a:t>149</a:t>
            </a:r>
            <a:r>
              <a:rPr lang="en-US" b="0" i="0" baseline="30000" dirty="0">
                <a:solidFill>
                  <a:srgbClr val="1A1A1A"/>
                </a:solidFill>
                <a:effectLst/>
                <a:latin typeface="Open Sans"/>
                <a:ea typeface="Open Sans"/>
                <a:cs typeface="Open Sans"/>
              </a:rPr>
              <a:t>–</a:t>
            </a:r>
            <a:r>
              <a:rPr lang="en-US" b="0" i="0" u="sng" baseline="30000" dirty="0">
                <a:solidFill>
                  <a:srgbClr val="304FFE"/>
                </a:solidFill>
                <a:effectLst/>
                <a:latin typeface="Open Sans"/>
                <a:ea typeface="Open Sans"/>
                <a:cs typeface="Open Sans"/>
              </a:rPr>
              <a:t>157</a:t>
            </a:r>
            <a:r>
              <a:rPr lang="en-US" b="0" i="0" baseline="30000" dirty="0">
                <a:solidFill>
                  <a:srgbClr val="1A1A1A"/>
                </a:solidFill>
                <a:effectLst/>
                <a:latin typeface="Open Sans"/>
                <a:ea typeface="Open Sans"/>
                <a:cs typeface="Open Sans"/>
              </a:rPr>
              <a:t> </a:t>
            </a:r>
            <a:r>
              <a:rPr lang="en-US" b="0" i="0" dirty="0">
                <a:solidFill>
                  <a:srgbClr val="1A1A1A"/>
                </a:solidFill>
                <a:effectLst/>
                <a:latin typeface="Open Sans"/>
                <a:ea typeface="Open Sans"/>
                <a:cs typeface="Open Sans"/>
              </a:rPr>
              <a:t> Parents often misconstrue coughing or gagging, which is evidence of a normal protective gag reflex, for choking or aspiration. Multiple studies in different countries have not demonstrated an increased incidence of aspiration since the change to supine sleeping.</a:t>
            </a:r>
            <a:r>
              <a:rPr lang="en-US" b="0" i="0" u="sng" baseline="30000" dirty="0">
                <a:solidFill>
                  <a:srgbClr val="304FFE"/>
                </a:solidFill>
                <a:effectLst/>
                <a:latin typeface="Open Sans"/>
                <a:ea typeface="Open Sans"/>
                <a:cs typeface="Open Sans"/>
              </a:rPr>
              <a:t>172</a:t>
            </a:r>
            <a:r>
              <a:rPr lang="en-US" b="0" i="0" baseline="30000" dirty="0">
                <a:solidFill>
                  <a:srgbClr val="1A1A1A"/>
                </a:solidFill>
                <a:effectLst/>
                <a:latin typeface="Open Sans"/>
                <a:ea typeface="Open Sans"/>
                <a:cs typeface="Open Sans"/>
              </a:rPr>
              <a:t>–</a:t>
            </a:r>
            <a:r>
              <a:rPr lang="en-US" b="0" i="0" u="sng" baseline="30000" dirty="0">
                <a:solidFill>
                  <a:srgbClr val="304FFE"/>
                </a:solidFill>
                <a:effectLst/>
                <a:latin typeface="Open Sans"/>
                <a:ea typeface="Open Sans"/>
                <a:cs typeface="Open Sans"/>
              </a:rPr>
              <a:t>174</a:t>
            </a:r>
            <a:r>
              <a:rPr lang="en-US" b="0" i="0" baseline="30000" dirty="0">
                <a:solidFill>
                  <a:srgbClr val="1A1A1A"/>
                </a:solidFill>
                <a:effectLst/>
                <a:latin typeface="Open Sans"/>
                <a:ea typeface="Open Sans"/>
                <a:cs typeface="Open Sans"/>
              </a:rPr>
              <a:t> </a:t>
            </a:r>
            <a:r>
              <a:rPr lang="en-US" b="0" i="0" dirty="0">
                <a:solidFill>
                  <a:srgbClr val="1A1A1A"/>
                </a:solidFill>
                <a:effectLst/>
                <a:latin typeface="Open Sans"/>
                <a:ea typeface="Open Sans"/>
                <a:cs typeface="Open Sans"/>
              </a:rPr>
              <a:t> Parents and caregivers are often concerned about aspiration when the infant has been diagnosed with gastroesophageal reflux (GER). The AAP concurs with the North American Society for Pediatric Gastroenterology and Nutrition that “…no position other than supine position is recommended for infants because of the risk of sudden infant death syndrome (SIDS).”</a:t>
            </a:r>
            <a:r>
              <a:rPr lang="en-US" b="0" i="0" u="sng" baseline="30000" dirty="0">
                <a:solidFill>
                  <a:srgbClr val="304FFE"/>
                </a:solidFill>
                <a:effectLst/>
                <a:latin typeface="Open Sans"/>
                <a:ea typeface="Open Sans"/>
                <a:cs typeface="Open Sans"/>
              </a:rPr>
              <a:t>175</a:t>
            </a:r>
            <a:r>
              <a:rPr lang="en-US" b="0" i="0" baseline="30000" dirty="0">
                <a:solidFill>
                  <a:srgbClr val="1A1A1A"/>
                </a:solidFill>
                <a:effectLst/>
                <a:latin typeface="Open Sans"/>
                <a:ea typeface="Open Sans"/>
                <a:cs typeface="Open Sans"/>
              </a:rPr>
              <a:t> </a:t>
            </a:r>
            <a:r>
              <a:rPr lang="en-US" b="0" i="0" dirty="0">
                <a:solidFill>
                  <a:srgbClr val="1A1A1A"/>
                </a:solidFill>
                <a:effectLst/>
                <a:latin typeface="Open Sans"/>
                <a:ea typeface="Open Sans"/>
                <a:cs typeface="Open Sans"/>
              </a:rPr>
              <a:t> Further, “the working group recommends not to use positional therapy (</a:t>
            </a:r>
            <a:r>
              <a:rPr lang="en-US" b="0" i="0" dirty="0" err="1">
                <a:solidFill>
                  <a:srgbClr val="1A1A1A"/>
                </a:solidFill>
                <a:effectLst/>
                <a:latin typeface="Open Sans"/>
                <a:ea typeface="Open Sans"/>
                <a:cs typeface="Open Sans"/>
              </a:rPr>
              <a:t>ie</a:t>
            </a:r>
            <a:r>
              <a:rPr lang="en-US" b="0" i="0" dirty="0">
                <a:solidFill>
                  <a:srgbClr val="1A1A1A"/>
                </a:solidFill>
                <a:effectLst/>
                <a:latin typeface="Open Sans"/>
                <a:ea typeface="Open Sans"/>
                <a:cs typeface="Open Sans"/>
              </a:rPr>
              <a:t>, head elevation, lateral and prone positioning) to treat symptoms of GERD (gastroesophageal reflux disease) in sleeping infants.”</a:t>
            </a:r>
            <a:r>
              <a:rPr lang="en-US" b="0" i="0" u="sng" baseline="30000" dirty="0">
                <a:solidFill>
                  <a:srgbClr val="304FFE"/>
                </a:solidFill>
                <a:effectLst/>
                <a:latin typeface="Open Sans"/>
                <a:ea typeface="Open Sans"/>
                <a:cs typeface="Open Sans"/>
              </a:rPr>
              <a:t>175</a:t>
            </a:r>
            <a:r>
              <a:rPr lang="en-US" b="0" i="0" baseline="30000" dirty="0">
                <a:solidFill>
                  <a:srgbClr val="1A1A1A"/>
                </a:solidFill>
                <a:effectLst/>
                <a:latin typeface="Open Sans"/>
                <a:ea typeface="Open Sans"/>
                <a:cs typeface="Open Sans"/>
              </a:rPr>
              <a:t> </a:t>
            </a:r>
            <a:r>
              <a:rPr lang="en-US" b="0" i="0" dirty="0">
                <a:solidFill>
                  <a:srgbClr val="1A1A1A"/>
                </a:solidFill>
                <a:effectLst/>
                <a:latin typeface="Open Sans"/>
                <a:ea typeface="Open Sans"/>
                <a:cs typeface="Open San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t>Referencia:</a:t>
            </a:r>
            <a:endParaRPr lang="en-US" sz="1200" b="0" i="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Open Sans"/>
                <a:ea typeface="Open Sans"/>
                <a:cs typeface="Open Sans"/>
              </a:rPr>
              <a:t>Rachel Y. Moon, Rebecca F. Carlin, Ivan Hand, THE TASK FORCE ON SUDDEN INFANT DEATH SYNDROME and THE COMMITTEE ON FETUS AND NEWBORN; Evidence Base for 2022 Updated Recommendations for a Safe Infant Sleeping Environment to Reduce the Risk of Sleep-Related Infant Deaths. Pediatrics July 2022; 150 (1): e2022057991. 10.1542/peds.2022-057991</a:t>
            </a:r>
            <a:endParaRPr lang="en-US" sz="1200" b="0" i="0" dirty="0">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t>Crédito de la imagen: </a:t>
            </a:r>
            <a:r>
              <a:rPr lang="en-US" sz="1200" b="0" i="0" dirty="0">
                <a:solidFill>
                  <a:srgbClr val="242424"/>
                </a:solidFill>
                <a:effectLst/>
                <a:latin typeface="-apple-system"/>
              </a:rPr>
              <a:t>Image courtesy of the Safe to Sleep® campaign, for educational purposes only; Eunice Kennedy Shriver National Institute of Child Health and Human Development, </a:t>
            </a:r>
            <a:r>
              <a:rPr lang="en-US" sz="1200" b="0" i="0" u="none" strike="noStrike" dirty="0">
                <a:solidFill>
                  <a:srgbClr val="4F52B2"/>
                </a:solidFill>
                <a:effectLst/>
                <a:latin typeface="-apple-system"/>
                <a:hlinkClick r:id="rId3" tooltip="https://safetosleep.nichd.nih.gov/"/>
              </a:rPr>
              <a:t>http://www.nichd.nih.gov/sids</a:t>
            </a:r>
            <a:r>
              <a:rPr lang="en-US" sz="1200" b="0" i="0" dirty="0">
                <a:solidFill>
                  <a:srgbClr val="242424"/>
                </a:solidFill>
                <a:effectLst/>
                <a:latin typeface="-apple-system"/>
              </a:rPr>
              <a:t>; Safe to Sleep® is a registered trademark of the U.S. Department of Health and Human Services.</a:t>
            </a:r>
            <a:endParaRPr lang="en-US" sz="1200" b="0" i="0" dirty="0">
              <a:effectLst/>
              <a:latin typeface="Lucida Sans" panose="020B0602030504020204" pitchFamily="34" charset="0"/>
              <a:ea typeface="Lucida Sans" panose="020B0602030504020204" pitchFamily="34" charset="0"/>
              <a:cs typeface="Lucida Sans" panose="020B0602030504020204" pitchFamily="34" charset="0"/>
            </a:endParaRPr>
          </a:p>
          <a:p>
            <a:endParaRPr lang="en-US" sz="1200" dirty="0">
              <a:effectLst/>
              <a:latin typeface="Lucida Sans" panose="020B0602030504020204" pitchFamily="34" charset="0"/>
              <a:ea typeface="Lucida Sans" panose="020B0602030504020204" pitchFamily="34" charset="0"/>
              <a:cs typeface="Lucida Sans" panose="020B060203050402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10</a:t>
            </a:fld>
            <a:endParaRPr lang="en-US"/>
          </a:p>
        </p:txBody>
      </p:sp>
    </p:spTree>
    <p:extLst>
      <p:ext uri="{BB962C8B-B14F-4D97-AF65-F5344CB8AC3E}">
        <p14:creationId xmlns:p14="http://schemas.microsoft.com/office/powerpoint/2010/main" val="6009749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81B2B4-18ED-A899-B26F-82158849E8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847312" y="5517572"/>
            <a:ext cx="6344687" cy="1340427"/>
          </a:xfrm>
          <a:prstGeom prst="rect">
            <a:avLst/>
          </a:prstGeom>
        </p:spPr>
      </p:pic>
      <p:sp>
        <p:nvSpPr>
          <p:cNvPr id="2" name="Title 1">
            <a:extLst>
              <a:ext uri="{FF2B5EF4-FFF2-40B4-BE49-F238E27FC236}">
                <a16:creationId xmlns:a16="http://schemas.microsoft.com/office/drawing/2014/main" id="{49406C09-111A-F523-9340-D0AE667CF4F6}"/>
              </a:ext>
            </a:extLst>
          </p:cNvPr>
          <p:cNvSpPr>
            <a:spLocks noGrp="1"/>
          </p:cNvSpPr>
          <p:nvPr>
            <p:ph type="ctrTitle" hasCustomPrompt="1"/>
          </p:nvPr>
        </p:nvSpPr>
        <p:spPr>
          <a:xfrm>
            <a:off x="838200" y="1122363"/>
            <a:ext cx="6080760" cy="2387600"/>
          </a:xfrm>
        </p:spPr>
        <p:txBody>
          <a:bodyPr anchor="ctr">
            <a:noAutofit/>
          </a:bodyPr>
          <a:lstStyle>
            <a:lvl1pPr algn="l">
              <a:defRPr sz="6600">
                <a:solidFill>
                  <a:schemeClr val="tx1"/>
                </a:solidFill>
              </a:defRPr>
            </a:lvl1pPr>
          </a:lstStyle>
          <a:p>
            <a:r>
              <a:rPr lang="en-US"/>
              <a:t>Click to edit title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838200" y="3602038"/>
            <a:ext cx="6080760" cy="1071562"/>
          </a:xfrm>
        </p:spPr>
        <p:txBody>
          <a:bodyPr>
            <a:normAutofit/>
          </a:bodyPr>
          <a:lstStyle>
            <a:lvl1pPr marL="0" indent="0" algn="l">
              <a:buNone/>
              <a:defRPr sz="32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4BF4F1C6-C635-234C-CBF1-ACAD5B555759}"/>
              </a:ext>
            </a:extLst>
          </p:cNvPr>
          <p:cNvSpPr>
            <a:spLocks noGrp="1"/>
          </p:cNvSpPr>
          <p:nvPr>
            <p:ph type="ftr" sz="quarter" idx="3"/>
          </p:nvPr>
        </p:nvSpPr>
        <p:spPr>
          <a:xfrm>
            <a:off x="838200" y="4765676"/>
            <a:ext cx="4114800" cy="1955800"/>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a:t>Click to add text</a:t>
            </a:r>
          </a:p>
        </p:txBody>
      </p:sp>
      <p:pic>
        <p:nvPicPr>
          <p:cNvPr id="9" name="Picture 8">
            <a:extLst>
              <a:ext uri="{FF2B5EF4-FFF2-40B4-BE49-F238E27FC236}">
                <a16:creationId xmlns:a16="http://schemas.microsoft.com/office/drawing/2014/main" id="{9BFDC07B-35F6-7BC1-5008-D715AEA312CF}"/>
              </a:ext>
            </a:extLst>
          </p:cNvPr>
          <p:cNvPicPr>
            <a:picLocks noChangeAspect="1"/>
          </p:cNvPicPr>
          <p:nvPr userDrawn="1"/>
        </p:nvPicPr>
        <p:blipFill>
          <a:blip r:embed="rId4"/>
          <a:stretch>
            <a:fillRect/>
          </a:stretch>
        </p:blipFill>
        <p:spPr>
          <a:xfrm>
            <a:off x="8395854" y="5958574"/>
            <a:ext cx="3433697" cy="653149"/>
          </a:xfrm>
          <a:prstGeom prst="rect">
            <a:avLst/>
          </a:prstGeom>
        </p:spPr>
      </p:pic>
    </p:spTree>
    <p:extLst>
      <p:ext uri="{BB962C8B-B14F-4D97-AF65-F5344CB8AC3E}">
        <p14:creationId xmlns:p14="http://schemas.microsoft.com/office/powerpoint/2010/main" val="2902330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A0ADD4D8-782A-88DE-C6CA-F20DE24224CE}"/>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solidFill>
                <a:latin typeface="Fira Sans SemiBold" panose="020B0503050000020004" pitchFamily="34" charset="0"/>
              </a:defRPr>
            </a:lvl1pPr>
          </a:lstStyle>
          <a:p>
            <a:r>
              <a:rPr lang="en-US"/>
              <a:t>SAFE INFANT SLEEP</a:t>
            </a:r>
          </a:p>
        </p:txBody>
      </p:sp>
      <p:pic>
        <p:nvPicPr>
          <p:cNvPr id="4" name="Picture 3">
            <a:extLst>
              <a:ext uri="{FF2B5EF4-FFF2-40B4-BE49-F238E27FC236}">
                <a16:creationId xmlns:a16="http://schemas.microsoft.com/office/drawing/2014/main" id="{ECF5A6ED-C833-45AA-C472-201FED3FB659}"/>
              </a:ext>
            </a:extLst>
          </p:cNvPr>
          <p:cNvPicPr>
            <a:picLocks noChangeAspect="1"/>
          </p:cNvPicPr>
          <p:nvPr userDrawn="1"/>
        </p:nvPicPr>
        <p:blipFill>
          <a:blip r:embed="rId3"/>
          <a:stretch>
            <a:fillRect/>
          </a:stretch>
        </p:blipFill>
        <p:spPr>
          <a:xfrm>
            <a:off x="8838179" y="6091588"/>
            <a:ext cx="3084891" cy="586800"/>
          </a:xfrm>
          <a:prstGeom prst="rect">
            <a:avLst/>
          </a:prstGeom>
        </p:spPr>
      </p:pic>
    </p:spTree>
    <p:extLst>
      <p:ext uri="{BB962C8B-B14F-4D97-AF65-F5344CB8AC3E}">
        <p14:creationId xmlns:p14="http://schemas.microsoft.com/office/powerpoint/2010/main" val="483456167"/>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2E05540-8E79-D425-BD36-7DA30496245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1315030735"/>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2E05540-8E79-D425-BD36-7DA30496245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119184171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CF1A477-D1DB-A246-1D03-D2B7FD09FC3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85788763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7283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CEFD174-63F3-14B7-92E4-5C34034E7F95}"/>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379344756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3"/>
            <a:ext cx="10515600" cy="1399355"/>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7E04B53-0DB5-100D-748E-186C6C9F0299}"/>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98034882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4"/>
            <a:ext cx="10515600" cy="137925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3"/>
          <a:stretch>
            <a:fillRect/>
          </a:stretch>
        </p:blipFill>
        <p:spPr>
          <a:xfrm>
            <a:off x="9743435" y="6311761"/>
            <a:ext cx="2153925" cy="409714"/>
          </a:xfrm>
          <a:prstGeom prst="rect">
            <a:avLst/>
          </a:prstGeom>
        </p:spPr>
      </p:pic>
      <p:sp>
        <p:nvSpPr>
          <p:cNvPr id="5" name="Footer Placeholder 4">
            <a:extLst>
              <a:ext uri="{FF2B5EF4-FFF2-40B4-BE49-F238E27FC236}">
                <a16:creationId xmlns:a16="http://schemas.microsoft.com/office/drawing/2014/main" id="{C9F633A1-BD48-70BD-47B4-21BB554FD09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lumMod val="20000"/>
                    <a:lumOff val="80000"/>
                  </a:schemeClr>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59461573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blu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5" name="Footer Placeholder 4">
            <a:extLst>
              <a:ext uri="{FF2B5EF4-FFF2-40B4-BE49-F238E27FC236}">
                <a16:creationId xmlns:a16="http://schemas.microsoft.com/office/drawing/2014/main" id="{8541C800-ECE1-8A26-45CC-993806EEBA4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00888418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5" name="Footer Placeholder 4">
            <a:extLst>
              <a:ext uri="{FF2B5EF4-FFF2-40B4-BE49-F238E27FC236}">
                <a16:creationId xmlns:a16="http://schemas.microsoft.com/office/drawing/2014/main" id="{8541C800-ECE1-8A26-45CC-993806EEBA4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lumMod val="20000"/>
                    <a:lumOff val="80000"/>
                  </a:schemeClr>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316955071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Header–blu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tx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5" name="Footer Placeholder 4">
            <a:extLst>
              <a:ext uri="{FF2B5EF4-FFF2-40B4-BE49-F238E27FC236}">
                <a16:creationId xmlns:a16="http://schemas.microsoft.com/office/drawing/2014/main" id="{8541C800-ECE1-8A26-45CC-993806EEBA4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83335882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599848"/>
            <a:ext cx="4125686" cy="2387600"/>
          </a:xfrm>
        </p:spPr>
        <p:txBody>
          <a:bodyPr anchor="ctr">
            <a:noAutofit/>
          </a:bodyPr>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3079523"/>
            <a:ext cx="4125686" cy="1071562"/>
          </a:xfrm>
        </p:spPr>
        <p:txBody>
          <a:bodyPr anchor="ctr">
            <a:normAutofit/>
          </a:bodyPr>
          <a:lstStyle>
            <a:lvl1pPr marL="0" indent="0" algn="l">
              <a:buNone/>
              <a:defRPr sz="24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Footer Placeholder 4">
            <a:extLst>
              <a:ext uri="{FF2B5EF4-FFF2-40B4-BE49-F238E27FC236}">
                <a16:creationId xmlns:a16="http://schemas.microsoft.com/office/drawing/2014/main" id="{24F689C5-F68E-159B-08A8-07D7BB77C85A}"/>
              </a:ext>
            </a:extLst>
          </p:cNvPr>
          <p:cNvSpPr>
            <a:spLocks noGrp="1"/>
          </p:cNvSpPr>
          <p:nvPr>
            <p:ph type="ftr" sz="quarter" idx="3"/>
          </p:nvPr>
        </p:nvSpPr>
        <p:spPr>
          <a:xfrm>
            <a:off x="520909" y="4243160"/>
            <a:ext cx="4114800" cy="1517559"/>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a:t>Click to add text</a:t>
            </a:r>
          </a:p>
        </p:txBody>
      </p:sp>
      <p:pic>
        <p:nvPicPr>
          <p:cNvPr id="5" name="Picture 3" descr="Two people looking at a baby in a crib.">
            <a:extLst>
              <a:ext uri="{FF2B5EF4-FFF2-40B4-BE49-F238E27FC236}">
                <a16:creationId xmlns:a16="http://schemas.microsoft.com/office/drawing/2014/main" id="{0BB96087-8FE9-6837-2BDD-2B3E36BD91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38379" y="0"/>
            <a:ext cx="7152015" cy="6858000"/>
          </a:xfrm>
          <a:prstGeom prst="rect">
            <a:avLst/>
          </a:prstGeom>
        </p:spPr>
      </p:pic>
    </p:spTree>
    <p:extLst>
      <p:ext uri="{BB962C8B-B14F-4D97-AF65-F5344CB8AC3E}">
        <p14:creationId xmlns:p14="http://schemas.microsoft.com/office/powerpoint/2010/main" val="1774787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D86CA-0494-E570-A0F9-C0ACA0D752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BE7CCE-7E3E-614B-C810-968ED02683A3}"/>
              </a:ext>
            </a:extLst>
          </p:cNvPr>
          <p:cNvSpPr>
            <a:spLocks noGrp="1"/>
          </p:cNvSpPr>
          <p:nvPr>
            <p:ph sz="half" idx="1"/>
          </p:nvPr>
        </p:nvSpPr>
        <p:spPr>
          <a:xfrm>
            <a:off x="838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89DF2-F3A6-82A0-0342-6E4BC605AE32}"/>
              </a:ext>
            </a:extLst>
          </p:cNvPr>
          <p:cNvSpPr>
            <a:spLocks noGrp="1"/>
          </p:cNvSpPr>
          <p:nvPr>
            <p:ph sz="half" idx="2"/>
          </p:nvPr>
        </p:nvSpPr>
        <p:spPr>
          <a:xfrm>
            <a:off x="6172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EA7466D7-BAA3-C673-CDC3-B378A04C14D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1685001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780609"/>
            <a:ext cx="5157787"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606721"/>
            <a:ext cx="5157787"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B67A26-3AB4-BEF9-AD5A-1948E1FFBFD6}"/>
              </a:ext>
            </a:extLst>
          </p:cNvPr>
          <p:cNvSpPr>
            <a:spLocks noGrp="1"/>
          </p:cNvSpPr>
          <p:nvPr>
            <p:ph type="body" sz="quarter" idx="3"/>
          </p:nvPr>
        </p:nvSpPr>
        <p:spPr>
          <a:xfrm>
            <a:off x="6172200" y="1780609"/>
            <a:ext cx="5183188"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CDD249-B0C4-4E3A-A6B3-4D2C68EF264C}"/>
              </a:ext>
            </a:extLst>
          </p:cNvPr>
          <p:cNvSpPr>
            <a:spLocks noGrp="1"/>
          </p:cNvSpPr>
          <p:nvPr>
            <p:ph sz="quarter" idx="4"/>
          </p:nvPr>
        </p:nvSpPr>
        <p:spPr>
          <a:xfrm>
            <a:off x="6172200" y="2606721"/>
            <a:ext cx="5183188"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6FFE1722-BE99-23DF-41EA-BA66184708FD}"/>
              </a:ext>
            </a:extLst>
          </p:cNvPr>
          <p:cNvSpPr>
            <a:spLocks noGrp="1"/>
          </p:cNvSpPr>
          <p:nvPr>
            <p:ph type="ftr" sz="quarter" idx="10"/>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7" name="TextBox 6">
            <a:extLst>
              <a:ext uri="{FF2B5EF4-FFF2-40B4-BE49-F238E27FC236}">
                <a16:creationId xmlns:a16="http://schemas.microsoft.com/office/drawing/2014/main" id="{69920ECD-2350-CF95-2D7C-3F62071B72B4}"/>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7682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0F9103F-C1DD-C5EE-8430-FC91A3228D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032608" y="545212"/>
            <a:ext cx="4611730" cy="5644451"/>
          </a:xfrm>
          <a:prstGeom prst="rect">
            <a:avLst/>
          </a:prstGeom>
        </p:spPr>
      </p:pic>
      <p:sp>
        <p:nvSpPr>
          <p:cNvPr id="14" name="Marcador de posición de imagen 2">
            <a:extLst>
              <a:ext uri="{FF2B5EF4-FFF2-40B4-BE49-F238E27FC236}">
                <a16:creationId xmlns:a16="http://schemas.microsoft.com/office/drawing/2014/main" id="{A134741E-749D-2C4F-0B8E-E766135B44B6}"/>
              </a:ext>
            </a:extLst>
          </p:cNvPr>
          <p:cNvSpPr>
            <a:spLocks noGrp="1"/>
          </p:cNvSpPr>
          <p:nvPr>
            <p:ph type="pic" sz="quarter" idx="17"/>
          </p:nvPr>
        </p:nvSpPr>
        <p:spPr>
          <a:xfrm>
            <a:off x="7065034" y="553588"/>
            <a:ext cx="4488612" cy="5636075"/>
          </a:xfrm>
        </p:spPr>
        <p:txBody>
          <a:bodyPr/>
          <a:lstStyle/>
          <a:p>
            <a:r>
              <a:rPr lang="en-US"/>
              <a:t>Click icon to add picture</a:t>
            </a:r>
            <a:endParaRPr lang="es-MX"/>
          </a:p>
        </p:txBody>
      </p:sp>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515778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681163"/>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505075"/>
            <a:ext cx="5157787" cy="368458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7BEA6CA-8920-0CB0-F76B-5F8DE2B091E8}"/>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89601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6D30341-FEE1-DC11-36B1-43DDC74F2A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711" y="4490810"/>
            <a:ext cx="6109242" cy="2367190"/>
          </a:xfrm>
          <a:prstGeom prst="rect">
            <a:avLst/>
          </a:prstGeom>
        </p:spPr>
      </p:pic>
      <p:pic>
        <p:nvPicPr>
          <p:cNvPr id="18" name="Picture 17">
            <a:extLst>
              <a:ext uri="{FF2B5EF4-FFF2-40B4-BE49-F238E27FC236}">
                <a16:creationId xmlns:a16="http://schemas.microsoft.com/office/drawing/2014/main" id="{6764F36D-2D60-E5CB-73D4-CB3E5FCFBF7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74531" y="4490810"/>
            <a:ext cx="6109242" cy="2367190"/>
          </a:xfrm>
          <a:prstGeom prst="rect">
            <a:avLst/>
          </a:prstGeom>
        </p:spPr>
      </p:pic>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236696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Marcador de posición de imagen 2">
            <a:extLst>
              <a:ext uri="{FF2B5EF4-FFF2-40B4-BE49-F238E27FC236}">
                <a16:creationId xmlns:a16="http://schemas.microsoft.com/office/drawing/2014/main" id="{D445124F-CB41-4034-9922-4CA5E37584E9}"/>
              </a:ext>
            </a:extLst>
          </p:cNvPr>
          <p:cNvSpPr>
            <a:spLocks noGrp="1"/>
          </p:cNvSpPr>
          <p:nvPr>
            <p:ph type="pic" sz="quarter" idx="17"/>
          </p:nvPr>
        </p:nvSpPr>
        <p:spPr>
          <a:xfrm>
            <a:off x="0" y="4490811"/>
            <a:ext cx="6096000" cy="2367189"/>
          </a:xfrm>
        </p:spPr>
        <p:txBody>
          <a:bodyPr/>
          <a:lstStyle/>
          <a:p>
            <a:r>
              <a:rPr lang="en-US"/>
              <a:t>Click icon to add picture</a:t>
            </a:r>
            <a:endParaRPr lang="es-MX"/>
          </a:p>
        </p:txBody>
      </p:sp>
      <p:sp>
        <p:nvSpPr>
          <p:cNvPr id="14" name="Marcador de posición de imagen 11">
            <a:extLst>
              <a:ext uri="{FF2B5EF4-FFF2-40B4-BE49-F238E27FC236}">
                <a16:creationId xmlns:a16="http://schemas.microsoft.com/office/drawing/2014/main" id="{B46E83D7-010C-7BF5-8228-9F4CEB8EE62F}"/>
              </a:ext>
            </a:extLst>
          </p:cNvPr>
          <p:cNvSpPr>
            <a:spLocks noGrp="1"/>
          </p:cNvSpPr>
          <p:nvPr>
            <p:ph type="pic" sz="quarter" idx="18"/>
          </p:nvPr>
        </p:nvSpPr>
        <p:spPr>
          <a:xfrm>
            <a:off x="6096000" y="4491038"/>
            <a:ext cx="6096000" cy="2366962"/>
          </a:xfrm>
        </p:spPr>
        <p:txBody>
          <a:bodyPr/>
          <a:lstStyle/>
          <a:p>
            <a:r>
              <a:rPr lang="en-US"/>
              <a:t>Click icon to add picture</a:t>
            </a:r>
            <a:endParaRPr lang="es-MX"/>
          </a:p>
        </p:txBody>
      </p:sp>
    </p:spTree>
    <p:extLst>
      <p:ext uri="{BB962C8B-B14F-4D97-AF65-F5344CB8AC3E}">
        <p14:creationId xmlns:p14="http://schemas.microsoft.com/office/powerpoint/2010/main" val="1254588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8CCB-F7C4-3A8C-B1AF-704EC525C524}"/>
              </a:ext>
            </a:extLst>
          </p:cNvPr>
          <p:cNvSpPr>
            <a:spLocks noGrp="1"/>
          </p:cNvSpPr>
          <p:nvPr>
            <p:ph type="title"/>
          </p:nvPr>
        </p:nvSpPr>
        <p:spPr/>
        <p:txBody>
          <a:bodyPr/>
          <a:lstStyle/>
          <a:p>
            <a:r>
              <a:rPr lang="en-US"/>
              <a:t>Click to edit Master title style</a:t>
            </a:r>
          </a:p>
        </p:txBody>
      </p:sp>
      <p:sp>
        <p:nvSpPr>
          <p:cNvPr id="4" name="Footer Placeholder 4">
            <a:extLst>
              <a:ext uri="{FF2B5EF4-FFF2-40B4-BE49-F238E27FC236}">
                <a16:creationId xmlns:a16="http://schemas.microsoft.com/office/drawing/2014/main" id="{3E51DE78-F163-6DF8-82FF-03299F1C1A8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459167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ABB70D53-A317-81E1-0312-44AA1770980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2" name="TextBox 1">
            <a:extLst>
              <a:ext uri="{FF2B5EF4-FFF2-40B4-BE49-F238E27FC236}">
                <a16:creationId xmlns:a16="http://schemas.microsoft.com/office/drawing/2014/main" id="{A4DC8FD4-0367-B7A0-B9A8-7F259902A4B2}"/>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999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4B99F-E225-BDB5-A0D5-3004D5C4E852}"/>
              </a:ext>
            </a:extLst>
          </p:cNvPr>
          <p:cNvSpPr>
            <a:spLocks noGrp="1"/>
          </p:cNvSpPr>
          <p:nvPr>
            <p:ph type="title"/>
          </p:nvPr>
        </p:nvSpPr>
        <p:spPr>
          <a:xfrm>
            <a:off x="839788" y="457200"/>
            <a:ext cx="3932237" cy="1600200"/>
          </a:xfrm>
        </p:spPr>
        <p:txBody>
          <a:bodyPr anchor="ct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715BB882-E93E-1F0E-E543-06A5DE959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579C0-57E3-EB01-67BD-476696A3783D}"/>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a:extLst>
              <a:ext uri="{FF2B5EF4-FFF2-40B4-BE49-F238E27FC236}">
                <a16:creationId xmlns:a16="http://schemas.microsoft.com/office/drawing/2014/main" id="{2E9612C0-42B5-25C8-746C-E994088D923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469111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66EAC9-6F50-F35C-EE98-8406B8C8F1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17413" y="987425"/>
            <a:ext cx="5447319" cy="4303467"/>
          </a:xfrm>
          <a:prstGeom prst="rect">
            <a:avLst/>
          </a:prstGeom>
        </p:spPr>
      </p:pic>
      <p:sp>
        <p:nvSpPr>
          <p:cNvPr id="2" name="Title 1">
            <a:extLst>
              <a:ext uri="{FF2B5EF4-FFF2-40B4-BE49-F238E27FC236}">
                <a16:creationId xmlns:a16="http://schemas.microsoft.com/office/drawing/2014/main" id="{344F928E-97B3-66C4-598E-25A44DB867B9}"/>
              </a:ext>
            </a:extLst>
          </p:cNvPr>
          <p:cNvSpPr>
            <a:spLocks noGrp="1"/>
          </p:cNvSpPr>
          <p:nvPr>
            <p:ph type="title"/>
          </p:nvPr>
        </p:nvSpPr>
        <p:spPr>
          <a:xfrm>
            <a:off x="839788" y="457200"/>
            <a:ext cx="5034801" cy="1600200"/>
          </a:xfrm>
        </p:spPr>
        <p:txBody>
          <a:bodyPr anchor="ctr">
            <a:noAutofit/>
          </a:bodyPr>
          <a:lstStyle>
            <a:lvl1pPr>
              <a:defRPr sz="4000"/>
            </a:lvl1pPr>
          </a:lstStyle>
          <a:p>
            <a:r>
              <a:rPr lang="en-US" dirty="0"/>
              <a:t>Click to edit Master title style</a:t>
            </a:r>
          </a:p>
        </p:txBody>
      </p:sp>
      <p:sp>
        <p:nvSpPr>
          <p:cNvPr id="3" name="Picture Placeholder 2">
            <a:extLst>
              <a:ext uri="{FF2B5EF4-FFF2-40B4-BE49-F238E27FC236}">
                <a16:creationId xmlns:a16="http://schemas.microsoft.com/office/drawing/2014/main" id="{1BFE5F3E-0669-C2B4-3EF2-E8C4DB526F6D}"/>
              </a:ext>
            </a:extLst>
          </p:cNvPr>
          <p:cNvSpPr>
            <a:spLocks noGrp="1"/>
          </p:cNvSpPr>
          <p:nvPr>
            <p:ph type="pic" idx="1"/>
          </p:nvPr>
        </p:nvSpPr>
        <p:spPr>
          <a:xfrm>
            <a:off x="6317412" y="987425"/>
            <a:ext cx="5426165" cy="43034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94A434C-00D6-A66F-9F1E-6C9F5A6DE614}"/>
              </a:ext>
            </a:extLst>
          </p:cNvPr>
          <p:cNvSpPr>
            <a:spLocks noGrp="1"/>
          </p:cNvSpPr>
          <p:nvPr>
            <p:ph type="body" sz="half" idx="2"/>
          </p:nvPr>
        </p:nvSpPr>
        <p:spPr>
          <a:xfrm>
            <a:off x="839788" y="2057400"/>
            <a:ext cx="5034800"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Footer Placeholder 4">
            <a:extLst>
              <a:ext uri="{FF2B5EF4-FFF2-40B4-BE49-F238E27FC236}">
                <a16:creationId xmlns:a16="http://schemas.microsoft.com/office/drawing/2014/main" id="{243D10C3-0D27-364C-C830-593E33A3BE1F}"/>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3740629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5B4-4F9B-CCF3-6AB5-A37B8D7D7A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B9737A-ADA7-3C10-332D-3EEAE757CB58}"/>
              </a:ext>
            </a:extLst>
          </p:cNvPr>
          <p:cNvSpPr>
            <a:spLocks noGrp="1"/>
          </p:cNvSpPr>
          <p:nvPr>
            <p:ph type="body" orient="vert" idx="1"/>
          </p:nvPr>
        </p:nvSpPr>
        <p:spPr>
          <a:xfrm>
            <a:off x="838200" y="1825626"/>
            <a:ext cx="10515600" cy="4193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A9B13A2-1F26-0A1F-3718-BD61A01FBA8E}"/>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4" name="TextBox 3">
            <a:extLst>
              <a:ext uri="{FF2B5EF4-FFF2-40B4-BE49-F238E27FC236}">
                <a16:creationId xmlns:a16="http://schemas.microsoft.com/office/drawing/2014/main" id="{762C7B23-D718-3C39-4A73-BA58E614EDC6}"/>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0057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45175-D49F-B82D-B29B-4670BF20B9F4}"/>
              </a:ext>
            </a:extLst>
          </p:cNvPr>
          <p:cNvSpPr>
            <a:spLocks noGrp="1"/>
          </p:cNvSpPr>
          <p:nvPr>
            <p:ph type="title" orient="vert"/>
          </p:nvPr>
        </p:nvSpPr>
        <p:spPr>
          <a:xfrm>
            <a:off x="8724900" y="365125"/>
            <a:ext cx="2628900" cy="561364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F75B41-91A4-D9BF-D50F-BA7A719F81CD}"/>
              </a:ext>
            </a:extLst>
          </p:cNvPr>
          <p:cNvSpPr>
            <a:spLocks noGrp="1"/>
          </p:cNvSpPr>
          <p:nvPr>
            <p:ph type="body" orient="vert" idx="1"/>
          </p:nvPr>
        </p:nvSpPr>
        <p:spPr>
          <a:xfrm>
            <a:off x="838200" y="365125"/>
            <a:ext cx="7734300" cy="5613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81B60D-3FC5-61F0-6AC1-C0C6E7F82974}"/>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pic>
        <p:nvPicPr>
          <p:cNvPr id="4" name="Picture 3">
            <a:extLst>
              <a:ext uri="{FF2B5EF4-FFF2-40B4-BE49-F238E27FC236}">
                <a16:creationId xmlns:a16="http://schemas.microsoft.com/office/drawing/2014/main" id="{A8A7F73C-AD40-27A2-F0CE-BE56D04370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Tree>
    <p:extLst>
      <p:ext uri="{BB962C8B-B14F-4D97-AF65-F5344CB8AC3E}">
        <p14:creationId xmlns:p14="http://schemas.microsoft.com/office/powerpoint/2010/main" val="177969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DD5966-1DA0-3093-0501-23C06CD141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0" y="0"/>
            <a:ext cx="12192000" cy="4458610"/>
          </a:xfrm>
          <a:prstGeom prst="rect">
            <a:avLst/>
          </a:prstGeom>
        </p:spPr>
      </p:pic>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4680270"/>
            <a:ext cx="11136086" cy="810305"/>
          </a:xfrm>
        </p:spPr>
        <p:txBody>
          <a:bodyPr anchor="ctr">
            <a:normAutofit/>
          </a:bodyPr>
          <a:lstStyle>
            <a:lvl1pPr algn="ctr">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5580851"/>
            <a:ext cx="11136086" cy="363667"/>
          </a:xfrm>
        </p:spPr>
        <p:txBody>
          <a:bodyPr anchor="ctr">
            <a:normAutofit/>
          </a:bodyPr>
          <a:lstStyle>
            <a:lvl1pPr marL="0" indent="0" algn="ctr">
              <a:buNone/>
              <a:defRPr sz="2400" b="1" i="0">
                <a:solidFill>
                  <a:schemeClr val="bg1">
                    <a:lumMod val="20000"/>
                    <a:lumOff val="80000"/>
                  </a:schemeClr>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Marcador de posición de imagen 2">
            <a:extLst>
              <a:ext uri="{FF2B5EF4-FFF2-40B4-BE49-F238E27FC236}">
                <a16:creationId xmlns:a16="http://schemas.microsoft.com/office/drawing/2014/main" id="{190F6583-9182-B4F2-36D7-97F23394865B}"/>
              </a:ext>
            </a:extLst>
          </p:cNvPr>
          <p:cNvSpPr>
            <a:spLocks noGrp="1"/>
          </p:cNvSpPr>
          <p:nvPr>
            <p:ph type="pic" sz="quarter" idx="17"/>
          </p:nvPr>
        </p:nvSpPr>
        <p:spPr>
          <a:xfrm>
            <a:off x="0" y="0"/>
            <a:ext cx="12192001" cy="4458610"/>
          </a:xfrm>
        </p:spPr>
        <p:txBody>
          <a:bodyPr/>
          <a:lstStyle/>
          <a:p>
            <a:r>
              <a:rPr lang="en-US"/>
              <a:t>Click icon to add picture</a:t>
            </a:r>
            <a:endParaRPr lang="es-MX"/>
          </a:p>
        </p:txBody>
      </p:sp>
      <p:sp>
        <p:nvSpPr>
          <p:cNvPr id="8" name="Footer Placeholder 4">
            <a:extLst>
              <a:ext uri="{FF2B5EF4-FFF2-40B4-BE49-F238E27FC236}">
                <a16:creationId xmlns:a16="http://schemas.microsoft.com/office/drawing/2014/main" id="{98A31FDF-2BF7-ABD0-A417-A35DD03F27EF}"/>
              </a:ext>
            </a:extLst>
          </p:cNvPr>
          <p:cNvSpPr>
            <a:spLocks noGrp="1"/>
          </p:cNvSpPr>
          <p:nvPr>
            <p:ph type="ftr" sz="quarter" idx="3"/>
          </p:nvPr>
        </p:nvSpPr>
        <p:spPr>
          <a:xfrm>
            <a:off x="520908" y="6091588"/>
            <a:ext cx="8229599" cy="515030"/>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a:t>Click to add text</a:t>
            </a:r>
          </a:p>
        </p:txBody>
      </p:sp>
    </p:spTree>
    <p:extLst>
      <p:ext uri="{BB962C8B-B14F-4D97-AF65-F5344CB8AC3E}">
        <p14:creationId xmlns:p14="http://schemas.microsoft.com/office/powerpoint/2010/main" val="135407500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7B50F-48FE-8E9F-F732-26EB0005BD26}"/>
              </a:ext>
            </a:extLst>
          </p:cNvPr>
          <p:cNvSpPr>
            <a:spLocks noGrp="1"/>
          </p:cNvSpPr>
          <p:nvPr>
            <p:ph type="title" hasCustomPrompt="1"/>
          </p:nvPr>
        </p:nvSpPr>
        <p:spPr>
          <a:xfrm>
            <a:off x="838200" y="3270694"/>
            <a:ext cx="10515600" cy="715655"/>
          </a:xfrm>
        </p:spPr>
        <p:txBody>
          <a:bodyPr>
            <a:noAutofit/>
          </a:bodyPr>
          <a:lstStyle>
            <a:lvl1pPr algn="ctr">
              <a:defRPr sz="6600">
                <a:solidFill>
                  <a:schemeClr val="tx1"/>
                </a:solidFill>
              </a:defRPr>
            </a:lvl1pPr>
          </a:lstStyle>
          <a:p>
            <a:r>
              <a:rPr lang="en-US"/>
              <a:t>Thank you!</a:t>
            </a:r>
          </a:p>
        </p:txBody>
      </p:sp>
      <p:sp>
        <p:nvSpPr>
          <p:cNvPr id="8" name="Text Placeholder 7">
            <a:extLst>
              <a:ext uri="{FF2B5EF4-FFF2-40B4-BE49-F238E27FC236}">
                <a16:creationId xmlns:a16="http://schemas.microsoft.com/office/drawing/2014/main" id="{A8020D0B-97D1-BAD1-FB3C-D73D745D6D28}"/>
              </a:ext>
            </a:extLst>
          </p:cNvPr>
          <p:cNvSpPr>
            <a:spLocks noGrp="1"/>
          </p:cNvSpPr>
          <p:nvPr>
            <p:ph type="body" sz="quarter" idx="10"/>
          </p:nvPr>
        </p:nvSpPr>
        <p:spPr>
          <a:xfrm>
            <a:off x="838200" y="4416247"/>
            <a:ext cx="10515600" cy="852488"/>
          </a:xfrm>
        </p:spPr>
        <p:txBody>
          <a:bodyPr anchor="ctr">
            <a:normAutofit/>
          </a:bodyPr>
          <a:lstStyle>
            <a:lvl1pPr marL="0" indent="0">
              <a:buNone/>
              <a:defRPr lang="en-US" sz="3200" kern="1200" dirty="0">
                <a:solidFill>
                  <a:schemeClr val="tx1"/>
                </a:solidFill>
                <a:latin typeface="+mn-lt"/>
                <a:ea typeface="+mn-ea"/>
                <a:cs typeface="+mn-cs"/>
              </a:defRPr>
            </a:lvl1pPr>
            <a:lvl2pPr>
              <a:defRPr/>
            </a:lvl2pPr>
            <a:lvl3pPr>
              <a:defRPr/>
            </a:lvl3pPr>
            <a:lvl4pPr>
              <a:defRPr/>
            </a:lvl4pPr>
            <a:lvl5pPr>
              <a:defRPr/>
            </a:lvl5pPr>
          </a:lstStyle>
          <a:p>
            <a:pPr marL="228600" lvl="0" indent="-228600" algn="ctr" defTabSz="914400" rtl="0" eaLnBrk="1" latinLnBrk="0" hangingPunct="1">
              <a:lnSpc>
                <a:spcPct val="90000"/>
              </a:lnSpc>
              <a:spcBef>
                <a:spcPts val="1000"/>
              </a:spcBef>
            </a:pPr>
            <a:r>
              <a:rPr lang="en-US"/>
              <a:t>Click to edit Master text styles</a:t>
            </a:r>
          </a:p>
        </p:txBody>
      </p:sp>
    </p:spTree>
    <p:extLst>
      <p:ext uri="{BB962C8B-B14F-4D97-AF65-F5344CB8AC3E}">
        <p14:creationId xmlns:p14="http://schemas.microsoft.com/office/powerpoint/2010/main" val="904778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E4B68-0B79-44AD-8CC1-FFCBDF4EF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AB490E-881C-48B0-BCF6-F629AFBAFC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222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599D-6C02-48E0-8201-93256B595011}"/>
              </a:ext>
            </a:extLst>
          </p:cNvPr>
          <p:cNvSpPr>
            <a:spLocks noGrp="1"/>
          </p:cNvSpPr>
          <p:nvPr>
            <p:ph type="title"/>
          </p:nvPr>
        </p:nvSpPr>
        <p:spPr>
          <a:xfrm>
            <a:off x="838200" y="241300"/>
            <a:ext cx="10515600" cy="1325563"/>
          </a:xfrm>
        </p:spPr>
        <p:txBody>
          <a:bodyPr/>
          <a:lstStyle/>
          <a:p>
            <a:r>
              <a:rPr lang="en-US"/>
              <a:t>Click to edit Master title style</a:t>
            </a:r>
          </a:p>
        </p:txBody>
      </p:sp>
      <p:sp>
        <p:nvSpPr>
          <p:cNvPr id="7" name="Text Placeholder 6">
            <a:extLst>
              <a:ext uri="{FF2B5EF4-FFF2-40B4-BE49-F238E27FC236}">
                <a16:creationId xmlns:a16="http://schemas.microsoft.com/office/drawing/2014/main" id="{0AEDC7E3-DEC9-4498-81FE-201C83A126DE}"/>
              </a:ext>
            </a:extLst>
          </p:cNvPr>
          <p:cNvSpPr>
            <a:spLocks noGrp="1"/>
          </p:cNvSpPr>
          <p:nvPr>
            <p:ph type="body" sz="quarter" idx="10"/>
          </p:nvPr>
        </p:nvSpPr>
        <p:spPr>
          <a:xfrm>
            <a:off x="838200" y="1690688"/>
            <a:ext cx="5257800" cy="472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9E24D776-7FA7-4215-BC62-AA2523B364B6}"/>
              </a:ext>
            </a:extLst>
          </p:cNvPr>
          <p:cNvSpPr>
            <a:spLocks noGrp="1"/>
          </p:cNvSpPr>
          <p:nvPr>
            <p:ph type="pic" sz="quarter" idx="11"/>
          </p:nvPr>
        </p:nvSpPr>
        <p:spPr>
          <a:xfrm>
            <a:off x="6096000" y="1566863"/>
            <a:ext cx="6096000" cy="5068889"/>
          </a:xfrm>
        </p:spPr>
        <p:txBody>
          <a:bodyPr/>
          <a:lstStyle/>
          <a:p>
            <a:endParaRPr lang="en-US"/>
          </a:p>
          <a:p>
            <a:endParaRPr lang="en-US"/>
          </a:p>
          <a:p>
            <a:endParaRPr lang="en-US"/>
          </a:p>
          <a:p>
            <a:r>
              <a:rPr lang="en-US"/>
              <a:t>Picture</a:t>
            </a:r>
          </a:p>
        </p:txBody>
      </p:sp>
    </p:spTree>
    <p:extLst>
      <p:ext uri="{BB962C8B-B14F-4D97-AF65-F5344CB8AC3E}">
        <p14:creationId xmlns:p14="http://schemas.microsoft.com/office/powerpoint/2010/main" val="9732461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BD1ED-4C0D-4577-AED5-A0A39410D29D}"/>
              </a:ext>
            </a:extLst>
          </p:cNvPr>
          <p:cNvSpPr>
            <a:spLocks noGrp="1"/>
          </p:cNvSpPr>
          <p:nvPr>
            <p:ph type="title"/>
          </p:nvPr>
        </p:nvSpPr>
        <p:spPr>
          <a:xfrm>
            <a:off x="838200" y="22225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2053BCD-2F54-4A0A-9404-EB4BA9A7C6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CE411C-1F59-47D8-A553-7FD149C1CA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8618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27750-E989-42E1-85EA-B283ABB8F43F}"/>
              </a:ext>
            </a:extLst>
          </p:cNvPr>
          <p:cNvSpPr>
            <a:spLocks noGrp="1"/>
          </p:cNvSpPr>
          <p:nvPr>
            <p:ph type="title"/>
          </p:nvPr>
        </p:nvSpPr>
        <p:spPr>
          <a:xfrm>
            <a:off x="862014" y="27225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03CE5D-AEFD-4304-8BB8-521B2A47521B}"/>
              </a:ext>
            </a:extLst>
          </p:cNvPr>
          <p:cNvSpPr>
            <a:spLocks noGrp="1"/>
          </p:cNvSpPr>
          <p:nvPr>
            <p:ph type="body" idx="1"/>
          </p:nvPr>
        </p:nvSpPr>
        <p:spPr>
          <a:xfrm>
            <a:off x="86201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16F4435-131E-4F88-9269-C3FA6101F2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8856AE-F49A-4C80-83E3-EC3B15C0D2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6D8EA7-F412-47B2-90FD-7A9C9762B2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DBA92D-FCC2-48A1-8A3D-C92BCE8BE6E9}"/>
              </a:ext>
            </a:extLst>
          </p:cNvPr>
          <p:cNvSpPr>
            <a:spLocks noGrp="1"/>
          </p:cNvSpPr>
          <p:nvPr>
            <p:ph type="dt" sz="half" idx="10"/>
          </p:nvPr>
        </p:nvSpPr>
        <p:spPr/>
        <p:txBody>
          <a:bodyPr/>
          <a:lstStyle/>
          <a:p>
            <a:fld id="{5205D06A-407B-46FA-A0EC-F072866C22BF}" type="datetimeFigureOut">
              <a:rPr lang="en-US" smtClean="0"/>
              <a:t>3/26/2024</a:t>
            </a:fld>
            <a:endParaRPr lang="en-US"/>
          </a:p>
        </p:txBody>
      </p:sp>
      <p:sp>
        <p:nvSpPr>
          <p:cNvPr id="8" name="Footer Placeholder 7">
            <a:extLst>
              <a:ext uri="{FF2B5EF4-FFF2-40B4-BE49-F238E27FC236}">
                <a16:creationId xmlns:a16="http://schemas.microsoft.com/office/drawing/2014/main" id="{DF6F68FA-2583-4B95-8D25-580645123F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5FE495-09D8-428E-9C45-A3BF074E9950}"/>
              </a:ext>
            </a:extLst>
          </p:cNvPr>
          <p:cNvSpPr>
            <a:spLocks noGrp="1"/>
          </p:cNvSpPr>
          <p:nvPr>
            <p:ph type="sldNum" sz="quarter" idx="12"/>
          </p:nvPr>
        </p:nvSpPr>
        <p:spPr/>
        <p:txBody>
          <a:bodyPr/>
          <a:lstStyle/>
          <a:p>
            <a:fld id="{6B6B54E4-5A71-4511-84E9-33A1CA2A9EE3}" type="slidenum">
              <a:rPr lang="en-US" smtClean="0"/>
              <a:t>‹#›</a:t>
            </a:fld>
            <a:endParaRPr lang="en-US"/>
          </a:p>
        </p:txBody>
      </p:sp>
    </p:spTree>
    <p:extLst>
      <p:ext uri="{BB962C8B-B14F-4D97-AF65-F5344CB8AC3E}">
        <p14:creationId xmlns:p14="http://schemas.microsoft.com/office/powerpoint/2010/main" val="2505719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4814-3467-4D26-BFFF-52A18F78E6CD}"/>
              </a:ext>
            </a:extLst>
          </p:cNvPr>
          <p:cNvSpPr>
            <a:spLocks noGrp="1"/>
          </p:cNvSpPr>
          <p:nvPr>
            <p:ph type="title"/>
          </p:nvPr>
        </p:nvSpPr>
        <p:spPr>
          <a:xfrm>
            <a:off x="838200" y="180975"/>
            <a:ext cx="10515600" cy="1325563"/>
          </a:xfrm>
        </p:spPr>
        <p:txBody>
          <a:bodyPr/>
          <a:lstStyle/>
          <a:p>
            <a:r>
              <a:rPr lang="en-US"/>
              <a:t>Click to edit Master title style</a:t>
            </a:r>
          </a:p>
        </p:txBody>
      </p:sp>
    </p:spTree>
    <p:extLst>
      <p:ext uri="{BB962C8B-B14F-4D97-AF65-F5344CB8AC3E}">
        <p14:creationId xmlns:p14="http://schemas.microsoft.com/office/powerpoint/2010/main" val="3261228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67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C7CC-61B4-4A57-AEC1-6B45BD51729E}"/>
              </a:ext>
            </a:extLst>
          </p:cNvPr>
          <p:cNvSpPr>
            <a:spLocks noGrp="1"/>
          </p:cNvSpPr>
          <p:nvPr>
            <p:ph type="title"/>
          </p:nvPr>
        </p:nvSpPr>
        <p:spPr>
          <a:xfrm>
            <a:off x="839788" y="457200"/>
            <a:ext cx="3932237" cy="8763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A7D82634-C662-4D30-A456-A3C406D01D5E}"/>
              </a:ext>
            </a:extLst>
          </p:cNvPr>
          <p:cNvSpPr>
            <a:spLocks noGrp="1"/>
          </p:cNvSpPr>
          <p:nvPr>
            <p:ph type="body" sz="half" idx="2"/>
          </p:nvPr>
        </p:nvSpPr>
        <p:spPr>
          <a:xfrm>
            <a:off x="839788" y="1446213"/>
            <a:ext cx="3932237" cy="44227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a:extLst>
              <a:ext uri="{FF2B5EF4-FFF2-40B4-BE49-F238E27FC236}">
                <a16:creationId xmlns:a16="http://schemas.microsoft.com/office/drawing/2014/main" id="{9CAE74DC-C2C7-43A6-BBF0-AF07DE2D00D1}"/>
              </a:ext>
            </a:extLst>
          </p:cNvPr>
          <p:cNvSpPr>
            <a:spLocks noGrp="1"/>
          </p:cNvSpPr>
          <p:nvPr>
            <p:ph idx="1"/>
          </p:nvPr>
        </p:nvSpPr>
        <p:spPr>
          <a:xfrm>
            <a:off x="5183188" y="1438275"/>
            <a:ext cx="6172200" cy="4422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71001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3E45-7DCB-43D9-A8F6-F996162C191E}"/>
              </a:ext>
            </a:extLst>
          </p:cNvPr>
          <p:cNvSpPr>
            <a:spLocks noGrp="1"/>
          </p:cNvSpPr>
          <p:nvPr>
            <p:ph type="title"/>
          </p:nvPr>
        </p:nvSpPr>
        <p:spPr>
          <a:xfrm>
            <a:off x="839788" y="457200"/>
            <a:ext cx="3932237" cy="8763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AA0EF7B0-00F0-41BA-B6CA-13DBCA778AAB}"/>
              </a:ext>
            </a:extLst>
          </p:cNvPr>
          <p:cNvSpPr>
            <a:spLocks noGrp="1"/>
          </p:cNvSpPr>
          <p:nvPr>
            <p:ph type="body" sz="half" idx="2"/>
          </p:nvPr>
        </p:nvSpPr>
        <p:spPr>
          <a:xfrm>
            <a:off x="839788" y="18288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a:extLst>
              <a:ext uri="{FF2B5EF4-FFF2-40B4-BE49-F238E27FC236}">
                <a16:creationId xmlns:a16="http://schemas.microsoft.com/office/drawing/2014/main" id="{A0F4763C-A6AC-4FC2-9B24-1D1A4CF76625}"/>
              </a:ext>
            </a:extLst>
          </p:cNvPr>
          <p:cNvSpPr>
            <a:spLocks noGrp="1"/>
          </p:cNvSpPr>
          <p:nvPr>
            <p:ph type="pic" idx="1"/>
          </p:nvPr>
        </p:nvSpPr>
        <p:spPr>
          <a:xfrm>
            <a:off x="5180012" y="16097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4132728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6" name="Footer Placeholder 4">
            <a:extLst>
              <a:ext uri="{FF2B5EF4-FFF2-40B4-BE49-F238E27FC236}">
                <a16:creationId xmlns:a16="http://schemas.microsoft.com/office/drawing/2014/main" id="{970F28DB-8E73-2180-5B82-5D4CC9DD405F}"/>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8" name="Content Placeholder 2">
            <a:extLst>
              <a:ext uri="{FF2B5EF4-FFF2-40B4-BE49-F238E27FC236}">
                <a16:creationId xmlns:a16="http://schemas.microsoft.com/office/drawing/2014/main" id="{2B6894DD-5B4B-36D3-C642-A81AF33FA410}"/>
              </a:ext>
            </a:extLst>
          </p:cNvPr>
          <p:cNvSpPr>
            <a:spLocks noGrp="1"/>
          </p:cNvSpPr>
          <p:nvPr>
            <p:ph idx="1"/>
          </p:nvPr>
        </p:nvSpPr>
        <p:spPr>
          <a:xfrm>
            <a:off x="838200" y="1825626"/>
            <a:ext cx="10515600" cy="4138756"/>
          </a:xfrm>
        </p:spPr>
        <p:txBody>
          <a:bodyPr/>
          <a:lstStyle>
            <a:lvl1pPr>
              <a:defRPr sz="2400">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7767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Google Shape;307;p13">
            <a:extLst>
              <a:ext uri="{FF2B5EF4-FFF2-40B4-BE49-F238E27FC236}">
                <a16:creationId xmlns:a16="http://schemas.microsoft.com/office/drawing/2014/main" id="{45F6DD8F-3A7C-DC27-A9B8-FCE80335B777}"/>
              </a:ext>
            </a:extLst>
          </p:cNvPr>
          <p:cNvSpPr/>
          <p:nvPr userDrawn="1"/>
        </p:nvSpPr>
        <p:spPr>
          <a:xfrm>
            <a:off x="0" y="0"/>
            <a:ext cx="6173259"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tx1"/>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838200" y="787078"/>
            <a:ext cx="4219937" cy="2500132"/>
          </a:xfrm>
        </p:spPr>
        <p:txBody>
          <a:bodyPr anchor="t"/>
          <a:lstStyle>
            <a:lvl1pPr>
              <a:defRPr>
                <a:solidFill>
                  <a:schemeClr val="tx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6713315" y="1463263"/>
            <a:ext cx="4895127"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5801B-84E0-C714-4824-EF278639F927}"/>
              </a:ext>
            </a:extLst>
          </p:cNvPr>
          <p:cNvSpPr>
            <a:spLocks noGrp="1"/>
          </p:cNvSpPr>
          <p:nvPr>
            <p:ph type="dt" sz="half" idx="10"/>
          </p:nvPr>
        </p:nvSpPr>
        <p:spPr>
          <a:xfrm>
            <a:off x="838200" y="6356350"/>
            <a:ext cx="27432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0" y="3428999"/>
            <a:ext cx="6173259" cy="3429001"/>
          </a:xfrm>
          <a:prstGeom prst="rect">
            <a:avLst/>
          </a:prstGeom>
        </p:spPr>
      </p:pic>
      <p:sp>
        <p:nvSpPr>
          <p:cNvPr id="8" name="Marcador de posición de imagen 2">
            <a:extLst>
              <a:ext uri="{FF2B5EF4-FFF2-40B4-BE49-F238E27FC236}">
                <a16:creationId xmlns:a16="http://schemas.microsoft.com/office/drawing/2014/main" id="{958ED99F-38EA-7440-5691-75B49E4426AA}"/>
              </a:ext>
            </a:extLst>
          </p:cNvPr>
          <p:cNvSpPr>
            <a:spLocks noGrp="1"/>
          </p:cNvSpPr>
          <p:nvPr>
            <p:ph type="pic" sz="quarter" idx="17"/>
          </p:nvPr>
        </p:nvSpPr>
        <p:spPr>
          <a:xfrm>
            <a:off x="0" y="3428998"/>
            <a:ext cx="6173258" cy="3429002"/>
          </a:xfrm>
        </p:spPr>
        <p:txBody>
          <a:bodyPr/>
          <a:lstStyle/>
          <a:p>
            <a:r>
              <a:rPr lang="en-US"/>
              <a:t>Click icon to add picture</a:t>
            </a:r>
            <a:endParaRPr lang="es-MX"/>
          </a:p>
        </p:txBody>
      </p:sp>
    </p:spTree>
    <p:extLst>
      <p:ext uri="{BB962C8B-B14F-4D97-AF65-F5344CB8AC3E}">
        <p14:creationId xmlns:p14="http://schemas.microsoft.com/office/powerpoint/2010/main" val="64845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Google Shape;354;p15">
            <a:extLst>
              <a:ext uri="{FF2B5EF4-FFF2-40B4-BE49-F238E27FC236}">
                <a16:creationId xmlns:a16="http://schemas.microsoft.com/office/drawing/2014/main" id="{B991AAC8-A016-4DAF-7B09-16A0EB32EC4D}"/>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0" y="3474455"/>
            <a:ext cx="3413601" cy="3383546"/>
          </a:xfrm>
          <a:prstGeom prst="rect">
            <a:avLst/>
          </a:prstGeom>
          <a:noFill/>
          <a:ln>
            <a:noFill/>
          </a:ln>
        </p:spPr>
      </p:pic>
      <p:sp>
        <p:nvSpPr>
          <p:cNvPr id="5" name="Google Shape;307;p13">
            <a:extLst>
              <a:ext uri="{FF2B5EF4-FFF2-40B4-BE49-F238E27FC236}">
                <a16:creationId xmlns:a16="http://schemas.microsoft.com/office/drawing/2014/main" id="{45F6DD8F-3A7C-DC27-A9B8-FCE80335B777}"/>
              </a:ext>
            </a:extLst>
          </p:cNvPr>
          <p:cNvSpPr/>
          <p:nvPr userDrawn="1"/>
        </p:nvSpPr>
        <p:spPr>
          <a:xfrm>
            <a:off x="-1" y="0"/>
            <a:ext cx="3413601"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accent6"/>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3841861" y="547078"/>
            <a:ext cx="7766579" cy="714563"/>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3841863" y="1463263"/>
            <a:ext cx="7766579"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3436699"/>
            <a:ext cx="3413600" cy="3413600"/>
          </a:xfrm>
          <a:prstGeom prst="rect">
            <a:avLst/>
          </a:prstGeom>
        </p:spPr>
      </p:pic>
      <p:sp>
        <p:nvSpPr>
          <p:cNvPr id="11" name="Content Placeholder 2">
            <a:extLst>
              <a:ext uri="{FF2B5EF4-FFF2-40B4-BE49-F238E27FC236}">
                <a16:creationId xmlns:a16="http://schemas.microsoft.com/office/drawing/2014/main" id="{C0A96821-6408-0411-B828-D857D8A82F1D}"/>
              </a:ext>
            </a:extLst>
          </p:cNvPr>
          <p:cNvSpPr>
            <a:spLocks noGrp="1"/>
          </p:cNvSpPr>
          <p:nvPr>
            <p:ph idx="18"/>
          </p:nvPr>
        </p:nvSpPr>
        <p:spPr>
          <a:xfrm>
            <a:off x="382962" y="365597"/>
            <a:ext cx="2672753" cy="2724844"/>
          </a:xfrm>
        </p:spPr>
        <p:txBody>
          <a:bodyPr anchor="ctr">
            <a:normAutofit/>
          </a:bodyPr>
          <a:lstStyle>
            <a:lvl1pPr marL="0" indent="0" algn="l">
              <a:buNone/>
              <a:defRPr sz="2000" b="1">
                <a:solidFill>
                  <a:schemeClr val="bg1"/>
                </a:solidFill>
              </a:defRPr>
            </a:lvl1pPr>
            <a:lvl2pPr marL="457200" indent="0" algn="l">
              <a:buNone/>
              <a:defRPr sz="1800">
                <a:solidFill>
                  <a:schemeClr val="bg1">
                    <a:lumMod val="50000"/>
                  </a:schemeClr>
                </a:solidFill>
              </a:defRPr>
            </a:lvl2pPr>
            <a:lvl3pPr marL="914400" indent="0" algn="l">
              <a:buNone/>
              <a:defRPr sz="1600">
                <a:solidFill>
                  <a:schemeClr val="bg1">
                    <a:lumMod val="50000"/>
                  </a:schemeClr>
                </a:solidFill>
              </a:defRPr>
            </a:lvl3pPr>
            <a:lvl4pPr marL="1371600" indent="0" algn="l">
              <a:buNone/>
              <a:defRPr sz="1400">
                <a:solidFill>
                  <a:schemeClr val="bg1">
                    <a:lumMod val="50000"/>
                  </a:schemeClr>
                </a:solidFill>
              </a:defRPr>
            </a:lvl4pPr>
            <a:lvl5pPr marL="1828800" indent="0" algn="l">
              <a:buNone/>
              <a:defRPr sz="1400">
                <a:solidFill>
                  <a:schemeClr val="bg1">
                    <a:lumMod val="50000"/>
                  </a:schemeClr>
                </a:solidFill>
              </a:defRPr>
            </a:lvl5pPr>
          </a:lstStyle>
          <a:p>
            <a:pPr lvl="0"/>
            <a:r>
              <a:rPr lang="en-US"/>
              <a:t>Click to edit Master text styles</a:t>
            </a:r>
          </a:p>
        </p:txBody>
      </p:sp>
      <p:sp>
        <p:nvSpPr>
          <p:cNvPr id="13" name="Marcador de posición de imagen 2">
            <a:extLst>
              <a:ext uri="{FF2B5EF4-FFF2-40B4-BE49-F238E27FC236}">
                <a16:creationId xmlns:a16="http://schemas.microsoft.com/office/drawing/2014/main" id="{5D84B445-886D-8EF7-4C99-0BD9C3D58772}"/>
              </a:ext>
            </a:extLst>
          </p:cNvPr>
          <p:cNvSpPr>
            <a:spLocks noGrp="1"/>
          </p:cNvSpPr>
          <p:nvPr>
            <p:ph type="pic" sz="quarter" idx="17"/>
          </p:nvPr>
        </p:nvSpPr>
        <p:spPr>
          <a:xfrm>
            <a:off x="0" y="3428998"/>
            <a:ext cx="3413601" cy="3429002"/>
          </a:xfrm>
        </p:spPr>
        <p:txBody>
          <a:bodyPr/>
          <a:lstStyle/>
          <a:p>
            <a:r>
              <a:rPr lang="en-US"/>
              <a:t>Click icon to add picture</a:t>
            </a:r>
            <a:endParaRPr lang="es-MX"/>
          </a:p>
        </p:txBody>
      </p:sp>
    </p:spTree>
    <p:extLst>
      <p:ext uri="{BB962C8B-B14F-4D97-AF65-F5344CB8AC3E}">
        <p14:creationId xmlns:p14="http://schemas.microsoft.com/office/powerpoint/2010/main" val="3394186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7" name="Google Shape;328;p14">
            <a:extLst>
              <a:ext uri="{FF2B5EF4-FFF2-40B4-BE49-F238E27FC236}">
                <a16:creationId xmlns:a16="http://schemas.microsoft.com/office/drawing/2014/main" id="{264FB605-8B47-EC6E-E739-F23F5A5B2FDD}"/>
              </a:ext>
            </a:extLst>
          </p:cNvPr>
          <p:cNvSpPr/>
          <p:nvPr userDrawn="1"/>
        </p:nvSpPr>
        <p:spPr>
          <a:xfrm>
            <a:off x="5949387" y="2"/>
            <a:ext cx="6242613" cy="2554145"/>
          </a:xfrm>
          <a:custGeom>
            <a:avLst/>
            <a:gdLst/>
            <a:ahLst/>
            <a:cxnLst/>
            <a:rect l="l" t="t" r="r" b="b"/>
            <a:pathLst>
              <a:path w="6252775" h="1295993" extrusionOk="0">
                <a:moveTo>
                  <a:pt x="0" y="0"/>
                </a:moveTo>
                <a:lnTo>
                  <a:pt x="6252775" y="0"/>
                </a:lnTo>
                <a:lnTo>
                  <a:pt x="6252775" y="1295993"/>
                </a:lnTo>
                <a:lnTo>
                  <a:pt x="0" y="1295993"/>
                </a:lnTo>
                <a:close/>
              </a:path>
            </a:pathLst>
          </a:custGeom>
          <a:solidFill>
            <a:schemeClr val="accent2">
              <a:lumMod val="60000"/>
              <a:lumOff val="40000"/>
            </a:schemeClr>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6493397" y="578734"/>
            <a:ext cx="5115045" cy="1435261"/>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hasCustomPrompt="1"/>
          </p:nvPr>
        </p:nvSpPr>
        <p:spPr>
          <a:xfrm>
            <a:off x="685801" y="3009418"/>
            <a:ext cx="6895618" cy="2999496"/>
          </a:xfrm>
        </p:spPr>
        <p:txBody>
          <a:bodyPr anchor="ctr">
            <a:normAutofit/>
          </a:bodyPr>
          <a:lstStyle>
            <a:lvl1pPr marL="0" indent="0">
              <a:lnSpc>
                <a:spcPct val="150000"/>
              </a:lnSpc>
              <a:buNone/>
              <a:defRPr sz="2000" b="1" i="0">
                <a:solidFill>
                  <a:schemeClr val="tx1"/>
                </a:solidFill>
                <a:latin typeface="Fira Sans" panose="020B0503050000020004" pitchFamily="34" charset="0"/>
                <a:cs typeface="Calibri" panose="020F0502020204030204" pitchFamily="34" charset="0"/>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
            <a:ext cx="5949386" cy="2554146"/>
          </a:xfrm>
          <a:prstGeom prst="rect">
            <a:avLst/>
          </a:prstGeom>
        </p:spPr>
      </p:pic>
      <p:sp>
        <p:nvSpPr>
          <p:cNvPr id="9" name="Marcador de posición de imagen 2">
            <a:extLst>
              <a:ext uri="{FF2B5EF4-FFF2-40B4-BE49-F238E27FC236}">
                <a16:creationId xmlns:a16="http://schemas.microsoft.com/office/drawing/2014/main" id="{209D9E3C-A1D5-9CFF-70A1-0BF386B80489}"/>
              </a:ext>
            </a:extLst>
          </p:cNvPr>
          <p:cNvSpPr>
            <a:spLocks noGrp="1"/>
          </p:cNvSpPr>
          <p:nvPr>
            <p:ph type="pic" sz="quarter" idx="17"/>
          </p:nvPr>
        </p:nvSpPr>
        <p:spPr>
          <a:xfrm>
            <a:off x="0" y="-3"/>
            <a:ext cx="5949386" cy="2554145"/>
          </a:xfrm>
        </p:spPr>
        <p:txBody>
          <a:bodyPr/>
          <a:lstStyle/>
          <a:p>
            <a:r>
              <a:rPr lang="en-US"/>
              <a:t>Click icon to add picture</a:t>
            </a:r>
            <a:endParaRPr lang="es-MX"/>
          </a:p>
        </p:txBody>
      </p:sp>
      <p:sp>
        <p:nvSpPr>
          <p:cNvPr id="24" name="Content Placeholder 2">
            <a:extLst>
              <a:ext uri="{FF2B5EF4-FFF2-40B4-BE49-F238E27FC236}">
                <a16:creationId xmlns:a16="http://schemas.microsoft.com/office/drawing/2014/main" id="{6A77D82A-A36A-58B3-F111-C5ED6A545218}"/>
              </a:ext>
            </a:extLst>
          </p:cNvPr>
          <p:cNvSpPr>
            <a:spLocks noGrp="1"/>
          </p:cNvSpPr>
          <p:nvPr>
            <p:ph idx="18" hasCustomPrompt="1"/>
          </p:nvPr>
        </p:nvSpPr>
        <p:spPr>
          <a:xfrm>
            <a:off x="7905509" y="3009417"/>
            <a:ext cx="4130748" cy="2999496"/>
          </a:xfrm>
        </p:spPr>
        <p:txBody>
          <a:bodyPr anchor="ctr">
            <a:normAutofit/>
          </a:bodyPr>
          <a:lstStyle>
            <a:lvl1pPr marL="0" indent="0">
              <a:lnSpc>
                <a:spcPct val="100000"/>
              </a:lnSpc>
              <a:buNone/>
              <a:defRPr sz="1800">
                <a:solidFill>
                  <a:srgbClr val="333333"/>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5" name="Footer Placeholder 4">
            <a:extLst>
              <a:ext uri="{FF2B5EF4-FFF2-40B4-BE49-F238E27FC236}">
                <a16:creationId xmlns:a16="http://schemas.microsoft.com/office/drawing/2014/main" id="{B86DADDB-67CA-C205-0321-B8E93020A80C}"/>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634342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8328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33B0A35-2CB2-02C6-8F1E-4B63FEF74F46}"/>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998727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227703"/>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0ADD4D8-782A-88DE-C6CA-F20DE24224CE}"/>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401921514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25.png"/><Relationship Id="rId4" Type="http://schemas.openxmlformats.org/officeDocument/2006/relationships/slideLayout" Target="../slideLayouts/slideLayout3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E2088-92C0-BCBC-A91D-83F4259F2198}"/>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644774-0895-9E51-CFED-3EDB7990AA45}"/>
              </a:ext>
            </a:extLst>
          </p:cNvPr>
          <p:cNvSpPr>
            <a:spLocks noGrp="1"/>
          </p:cNvSpPr>
          <p:nvPr>
            <p:ph type="body" idx="1"/>
          </p:nvPr>
        </p:nvSpPr>
        <p:spPr>
          <a:xfrm>
            <a:off x="838200" y="1825625"/>
            <a:ext cx="10515600" cy="41330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C7DE846-DFCB-1C39-FE32-C1B2BB05655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4" name="TextBox 3">
            <a:extLst>
              <a:ext uri="{FF2B5EF4-FFF2-40B4-BE49-F238E27FC236}">
                <a16:creationId xmlns:a16="http://schemas.microsoft.com/office/drawing/2014/main" id="{7725B287-96C8-CC90-EB21-A776AD65AA10}"/>
              </a:ext>
            </a:extLst>
          </p:cNvPr>
          <p:cNvSpPr txBox="1"/>
          <p:nvPr userDrawn="1"/>
        </p:nvSpPr>
        <p:spPr>
          <a:xfrm>
            <a:off x="7801154" y="6356350"/>
            <a:ext cx="4114800"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dshs.texas.gov/SuenoInfantilSeguro</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5849714"/>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50" r:id="rId4"/>
    <p:sldLayoutId id="2147483672" r:id="rId5"/>
    <p:sldLayoutId id="2147483673" r:id="rId6"/>
    <p:sldLayoutId id="2147483674" r:id="rId7"/>
    <p:sldLayoutId id="2147483670" r:id="rId8"/>
    <p:sldLayoutId id="2147483664" r:id="rId9"/>
    <p:sldLayoutId id="2147483676" r:id="rId10"/>
    <p:sldLayoutId id="2147483669" r:id="rId11"/>
    <p:sldLayoutId id="2147483679" r:id="rId12"/>
    <p:sldLayoutId id="2147483665" r:id="rId13"/>
    <p:sldLayoutId id="2147483668" r:id="rId14"/>
    <p:sldLayoutId id="2147483651" r:id="rId15"/>
    <p:sldLayoutId id="2147483660" r:id="rId16"/>
    <p:sldLayoutId id="2147483671" r:id="rId17"/>
    <p:sldLayoutId id="2147483677" r:id="rId18"/>
    <p:sldLayoutId id="2147483678" r:id="rId19"/>
    <p:sldLayoutId id="2147483652" r:id="rId20"/>
    <p:sldLayoutId id="2147483653" r:id="rId21"/>
    <p:sldLayoutId id="2147483661" r:id="rId22"/>
    <p:sldLayoutId id="2147483663" r:id="rId23"/>
    <p:sldLayoutId id="2147483654" r:id="rId24"/>
    <p:sldLayoutId id="2147483655" r:id="rId25"/>
    <p:sldLayoutId id="2147483656" r:id="rId26"/>
    <p:sldLayoutId id="2147483657" r:id="rId27"/>
    <p:sldLayoutId id="2147483658" r:id="rId28"/>
    <p:sldLayoutId id="2147483659" r:id="rId29"/>
    <p:sldLayoutId id="2147483675" r:id="rId30"/>
  </p:sldLayoutIdLst>
  <p:hf sldNum="0" hdr="0" dt="0"/>
  <p:txStyles>
    <p:titleStyle>
      <a:lvl1pPr algn="l" defTabSz="914400" rtl="0" eaLnBrk="1" latinLnBrk="0" hangingPunct="1">
        <a:lnSpc>
          <a:spcPct val="90000"/>
        </a:lnSpc>
        <a:spcBef>
          <a:spcPct val="0"/>
        </a:spcBef>
        <a:buNone/>
        <a:defRPr sz="4000" b="1" i="0" kern="1200">
          <a:solidFill>
            <a:schemeClr val="tx1"/>
          </a:solidFill>
          <a:latin typeface="Fira Sans"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7" name="Rectangle 6" title="&quot;&quot;">
            <a:extLst>
              <a:ext uri="{FF2B5EF4-FFF2-40B4-BE49-F238E27FC236}">
                <a16:creationId xmlns:a16="http://schemas.microsoft.com/office/drawing/2014/main" id="{48752905-4F9E-4308-9D7D-79136CE22E29}"/>
              </a:ext>
            </a:extLst>
          </p:cNvPr>
          <p:cNvSpPr/>
          <p:nvPr/>
        </p:nvSpPr>
        <p:spPr>
          <a:xfrm>
            <a:off x="0" y="-24702"/>
            <a:ext cx="12192001" cy="8986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12" title="&quot;&quot;">
            <a:extLst>
              <a:ext uri="{FF2B5EF4-FFF2-40B4-BE49-F238E27FC236}">
                <a16:creationId xmlns:a16="http://schemas.microsoft.com/office/drawing/2014/main" id="{26D6B718-8D13-46EE-A2EA-3EC07DCA572F}"/>
              </a:ext>
            </a:extLst>
          </p:cNvPr>
          <p:cNvSpPr/>
          <p:nvPr/>
        </p:nvSpPr>
        <p:spPr>
          <a:xfrm>
            <a:off x="6480961" y="513145"/>
            <a:ext cx="5711040" cy="743040"/>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a:solidFill>
                <a:schemeClr val="tx1"/>
              </a:solidFill>
            </a:endParaRPr>
          </a:p>
        </p:txBody>
      </p:sp>
      <p:sp>
        <p:nvSpPr>
          <p:cNvPr id="9" name="Pentagon 13" title="&quot;&quot;">
            <a:extLst>
              <a:ext uri="{FF2B5EF4-FFF2-40B4-BE49-F238E27FC236}">
                <a16:creationId xmlns:a16="http://schemas.microsoft.com/office/drawing/2014/main" id="{ED62EF45-C9C0-4413-81FE-899E260FD808}"/>
              </a:ext>
            </a:extLst>
          </p:cNvPr>
          <p:cNvSpPr/>
          <p:nvPr/>
        </p:nvSpPr>
        <p:spPr>
          <a:xfrm>
            <a:off x="0" y="365125"/>
            <a:ext cx="9481334" cy="1039080"/>
          </a:xfrm>
          <a:prstGeom prst="homePlate">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a:solidFill>
                <a:schemeClr val="tx1"/>
              </a:solidFill>
            </a:endParaRPr>
          </a:p>
        </p:txBody>
      </p:sp>
      <p:pic>
        <p:nvPicPr>
          <p:cNvPr id="11" name="Picture 10" title="&quot;&quot;">
            <a:extLst>
              <a:ext uri="{FF2B5EF4-FFF2-40B4-BE49-F238E27FC236}">
                <a16:creationId xmlns:a16="http://schemas.microsoft.com/office/drawing/2014/main" id="{53B8FF7F-B71D-4E67-925E-01F7866EB63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0" y="6677025"/>
            <a:ext cx="12192000" cy="180975"/>
          </a:xfrm>
          <a:prstGeom prst="rect">
            <a:avLst/>
          </a:prstGeom>
          <a:ln>
            <a:noFill/>
          </a:ln>
        </p:spPr>
      </p:pic>
      <p:sp>
        <p:nvSpPr>
          <p:cNvPr id="2" name="Title Placeholder 1">
            <a:extLst>
              <a:ext uri="{FF2B5EF4-FFF2-40B4-BE49-F238E27FC236}">
                <a16:creationId xmlns:a16="http://schemas.microsoft.com/office/drawing/2014/main" id="{5D2D2514-FF0E-43CF-9DEC-E8FFEC1363A7}"/>
              </a:ext>
            </a:extLst>
          </p:cNvPr>
          <p:cNvSpPr>
            <a:spLocks noGrp="1"/>
          </p:cNvSpPr>
          <p:nvPr>
            <p:ph type="title"/>
          </p:nvPr>
        </p:nvSpPr>
        <p:spPr>
          <a:xfrm>
            <a:off x="838200" y="21113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43C64B-EE6C-49CE-AC9C-4EF026EBE3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643558-8669-4E59-AFD4-2D647B0279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05D06A-407B-46FA-A0EC-F072866C22BF}" type="datetimeFigureOut">
              <a:rPr lang="en-US" smtClean="0"/>
              <a:t>3/26/2024</a:t>
            </a:fld>
            <a:endParaRPr lang="en-US"/>
          </a:p>
        </p:txBody>
      </p:sp>
      <p:sp>
        <p:nvSpPr>
          <p:cNvPr id="5" name="Footer Placeholder 4">
            <a:extLst>
              <a:ext uri="{FF2B5EF4-FFF2-40B4-BE49-F238E27FC236}">
                <a16:creationId xmlns:a16="http://schemas.microsoft.com/office/drawing/2014/main" id="{C21AD61A-3E46-4A91-9409-1DF22E3CD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5899FE-B918-439A-8725-B7C544019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B54E4-5A71-4511-84E9-33A1CA2A9EE3}" type="slidenum">
              <a:rPr lang="en-US" smtClean="0"/>
              <a:t>‹#›</a:t>
            </a:fld>
            <a:endParaRPr lang="en-US"/>
          </a:p>
        </p:txBody>
      </p:sp>
      <p:cxnSp>
        <p:nvCxnSpPr>
          <p:cNvPr id="10" name="Straight Connector 22" title="&quot; &quot;">
            <a:extLst>
              <a:ext uri="{FF2B5EF4-FFF2-40B4-BE49-F238E27FC236}">
                <a16:creationId xmlns:a16="http://schemas.microsoft.com/office/drawing/2014/main" id="{6E5C70A8-3EE5-4D69-8AA3-93C6F7056F47}"/>
              </a:ext>
            </a:extLst>
          </p:cNvPr>
          <p:cNvCxnSpPr>
            <a:cxnSpLocks noChangeShapeType="1"/>
          </p:cNvCxnSpPr>
          <p:nvPr/>
        </p:nvCxnSpPr>
        <p:spPr bwMode="auto">
          <a:xfrm>
            <a:off x="-1" y="6659554"/>
            <a:ext cx="12192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40738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txStyles>
    <p:title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43.sv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1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26.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22.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6.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20.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0.xml"/><Relationship Id="rId5" Type="http://schemas.openxmlformats.org/officeDocument/2006/relationships/image" Target="../media/image66.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20.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hyperlink" Target="https://dshs.texas.gov/safeinfantsleep/" TargetMode="External"/><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hyperlink" Target="mailto:InfantHealth@dshs.Texas.gov" TargetMode="External"/><Relationship Id="rId4" Type="http://schemas.openxmlformats.org/officeDocument/2006/relationships/hyperlink" Target="https://dshs.texas.gov/SuenoInfantilSeguro/"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safetosleep.nichd.nih.gov/" TargetMode="External"/><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slide" Target="slide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B51107-3C8E-083F-85DD-7F3189C8D9CE}"/>
              </a:ext>
            </a:extLst>
          </p:cNvPr>
          <p:cNvSpPr>
            <a:spLocks noGrp="1"/>
          </p:cNvSpPr>
          <p:nvPr>
            <p:ph type="ctrTitle"/>
          </p:nvPr>
        </p:nvSpPr>
        <p:spPr>
          <a:xfrm>
            <a:off x="522514" y="874168"/>
            <a:ext cx="4125686" cy="2387600"/>
          </a:xfrm>
        </p:spPr>
        <p:txBody>
          <a:bodyPr>
            <a:normAutofit fontScale="90000"/>
          </a:bodyPr>
          <a:lstStyle/>
          <a:p>
            <a:r>
              <a:rPr lang="es-ES_tradnl" sz="6700" i="1" dirty="0">
                <a:solidFill>
                  <a:schemeClr val="tx1"/>
                </a:solidFill>
              </a:rPr>
              <a:t>Hablemos -</a:t>
            </a:r>
            <a:br>
              <a:rPr lang="es-ES_tradnl" dirty="0">
                <a:solidFill>
                  <a:schemeClr val="tx1"/>
                </a:solidFill>
              </a:rPr>
            </a:br>
            <a:r>
              <a:rPr lang="es-ES_tradnl" dirty="0">
                <a:solidFill>
                  <a:schemeClr val="tx1"/>
                </a:solidFill>
              </a:rPr>
              <a:t>Sueño Infantil Seguro</a:t>
            </a:r>
          </a:p>
        </p:txBody>
      </p:sp>
      <p:sp>
        <p:nvSpPr>
          <p:cNvPr id="7" name="Subtitle 6">
            <a:extLst>
              <a:ext uri="{FF2B5EF4-FFF2-40B4-BE49-F238E27FC236}">
                <a16:creationId xmlns:a16="http://schemas.microsoft.com/office/drawing/2014/main" id="{7CCBE870-2710-323E-0C77-5E666F7D32D7}"/>
              </a:ext>
            </a:extLst>
          </p:cNvPr>
          <p:cNvSpPr>
            <a:spLocks noGrp="1"/>
          </p:cNvSpPr>
          <p:nvPr>
            <p:ph type="subTitle" idx="1"/>
          </p:nvPr>
        </p:nvSpPr>
        <p:spPr>
          <a:xfrm>
            <a:off x="522514" y="3609092"/>
            <a:ext cx="4125686" cy="1071562"/>
          </a:xfrm>
        </p:spPr>
        <p:txBody>
          <a:bodyPr>
            <a:normAutofit/>
          </a:bodyPr>
          <a:lstStyle/>
          <a:p>
            <a:r>
              <a:rPr lang="es-ES_tradnl" dirty="0">
                <a:latin typeface="Fira Sans SemiBold"/>
              </a:rPr>
              <a:t>Clase para Padres </a:t>
            </a:r>
            <a:br>
              <a:rPr lang="es-ES_tradnl" dirty="0">
                <a:latin typeface="Fira Sans SemiBold"/>
              </a:rPr>
            </a:br>
            <a:r>
              <a:rPr lang="es-ES_tradnl" dirty="0">
                <a:latin typeface="Fira Sans SemiBold"/>
              </a:rPr>
              <a:t>y Cuidadores</a:t>
            </a:r>
          </a:p>
        </p:txBody>
      </p:sp>
      <p:sp>
        <p:nvSpPr>
          <p:cNvPr id="5" name="Footer Placeholder 4">
            <a:extLst>
              <a:ext uri="{FF2B5EF4-FFF2-40B4-BE49-F238E27FC236}">
                <a16:creationId xmlns:a16="http://schemas.microsoft.com/office/drawing/2014/main" id="{E494CE5C-132B-7AD5-DCD7-F5800BEC3F4A}"/>
              </a:ext>
            </a:extLst>
          </p:cNvPr>
          <p:cNvSpPr>
            <a:spLocks noGrp="1"/>
          </p:cNvSpPr>
          <p:nvPr>
            <p:ph type="ftr" sz="quarter" idx="3"/>
          </p:nvPr>
        </p:nvSpPr>
        <p:spPr/>
        <p:txBody>
          <a:bodyPr/>
          <a:lstStyle/>
          <a:p>
            <a:r>
              <a:rPr lang="es-ES_tradnl" dirty="0"/>
              <a:t>Unidad de Salud Materna e Infantil</a:t>
            </a:r>
          </a:p>
        </p:txBody>
      </p:sp>
      <p:sp>
        <p:nvSpPr>
          <p:cNvPr id="2" name="TextBox 1">
            <a:extLst>
              <a:ext uri="{FF2B5EF4-FFF2-40B4-BE49-F238E27FC236}">
                <a16:creationId xmlns:a16="http://schemas.microsoft.com/office/drawing/2014/main" id="{C93C5C25-B0EA-F0BB-AF0B-D54ED24E942D}"/>
              </a:ext>
            </a:extLst>
          </p:cNvPr>
          <p:cNvSpPr txBox="1"/>
          <p:nvPr/>
        </p:nvSpPr>
        <p:spPr>
          <a:xfrm>
            <a:off x="511633" y="6096569"/>
            <a:ext cx="3982720" cy="323165"/>
          </a:xfrm>
          <a:prstGeom prst="rect">
            <a:avLst/>
          </a:prstGeom>
          <a:noFill/>
        </p:spPr>
        <p:txBody>
          <a:bodyPr wrap="square" rtlCol="0">
            <a:spAutoFit/>
          </a:bodyPr>
          <a:lstStyle/>
          <a:p>
            <a:r>
              <a:rPr lang="es-ES_tradnl" sz="1500" b="1" i="1" dirty="0"/>
              <a:t>dshs.texas.gov/SuenoInfantilSeguro</a:t>
            </a:r>
          </a:p>
        </p:txBody>
      </p:sp>
    </p:spTree>
    <p:extLst>
      <p:ext uri="{BB962C8B-B14F-4D97-AF65-F5344CB8AC3E}">
        <p14:creationId xmlns:p14="http://schemas.microsoft.com/office/powerpoint/2010/main" val="2663431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s-ES_tradnl"/>
              <a:t>Mito</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498319"/>
            <a:ext cx="3424518" cy="4270470"/>
          </a:xfrm>
        </p:spPr>
        <p:txBody>
          <a:bodyPr vert="horz" lIns="0" tIns="0" rIns="0" bIns="0" rtlCol="0" anchor="t">
            <a:normAutofit lnSpcReduction="10000"/>
          </a:bodyPr>
          <a:lstStyle/>
          <a:p>
            <a:pPr marL="0" indent="0">
              <a:buNone/>
            </a:pPr>
            <a:r>
              <a:rPr lang="es-ES_tradnl" sz="2800" dirty="0"/>
              <a:t>Los bebés sanos tienden a tragar o toser líquidos mejor cuando están acostados boca arriba. </a:t>
            </a:r>
          </a:p>
          <a:p>
            <a:pPr marL="0" indent="0">
              <a:buNone/>
            </a:pPr>
            <a:r>
              <a:rPr lang="es-ES_tradnl" sz="2800" dirty="0"/>
              <a:t>También tienen otras formas, como un reflejo nauseoso, para evitar la asfixia mientras están acostados boca arriba.</a:t>
            </a:r>
          </a:p>
        </p:txBody>
      </p:sp>
      <p:pic>
        <p:nvPicPr>
          <p:cNvPr id="4" name="Content Placeholder 5" descr="Una ilustración del cuerpo de un bebé mostrando la anatomía de la tráquea.&#10;">
            <a:extLst>
              <a:ext uri="{FF2B5EF4-FFF2-40B4-BE49-F238E27FC236}">
                <a16:creationId xmlns:a16="http://schemas.microsoft.com/office/drawing/2014/main" id="{4F30E868-B011-43C9-9D64-3C6B316B5E5F}"/>
              </a:ext>
            </a:extLst>
          </p:cNvPr>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4460283" y="1498318"/>
            <a:ext cx="7490283" cy="3314449"/>
          </a:xfrm>
          <a:prstGeom prst="rect">
            <a:avLst/>
          </a:prstGeom>
          <a:noFill/>
          <a:ln>
            <a:noFill/>
          </a:ln>
          <a:effectLst>
            <a:softEdge rad="112500"/>
          </a:effectLst>
        </p:spPr>
      </p:pic>
      <p:sp>
        <p:nvSpPr>
          <p:cNvPr id="3" name="Footer Placeholder 4">
            <a:extLst>
              <a:ext uri="{FF2B5EF4-FFF2-40B4-BE49-F238E27FC236}">
                <a16:creationId xmlns:a16="http://schemas.microsoft.com/office/drawing/2014/main" id="{32AE9B22-137F-7726-5F30-88B50349FE2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870830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75CD47FA-F888-4BC4-A827-67154CC09E7C}"/>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4" name="Title 3">
            <a:extLst>
              <a:ext uri="{FF2B5EF4-FFF2-40B4-BE49-F238E27FC236}">
                <a16:creationId xmlns:a16="http://schemas.microsoft.com/office/drawing/2014/main" id="{71AEC48D-1B58-4294-95E2-3A8830987438}"/>
              </a:ext>
            </a:extLst>
          </p:cNvPr>
          <p:cNvSpPr txBox="1">
            <a:spLocks noGrp="1"/>
          </p:cNvSpPr>
          <p:nvPr>
            <p:ph type="title" idx="4294967295"/>
          </p:nvPr>
        </p:nvSpPr>
        <p:spPr>
          <a:xfrm>
            <a:off x="621792" y="537328"/>
            <a:ext cx="790908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3600" b="1" i="0" u="none" strike="noStrike" kern="1200" cap="none" spc="0" normalizeH="0" baseline="0">
                <a:ln>
                  <a:noFill/>
                </a:ln>
                <a:solidFill>
                  <a:schemeClr val="tx1"/>
                </a:solidFill>
                <a:effectLst/>
                <a:uLnTx/>
                <a:uFillTx/>
                <a:latin typeface="Fira Sans" panose="020B0503050000020004" pitchFamily="34" charset="0"/>
                <a:ea typeface="+mn-ea"/>
                <a:cs typeface="+mn-cs"/>
              </a:rPr>
              <a:t>Pregunta 2</a:t>
            </a:r>
          </a:p>
        </p:txBody>
      </p:sp>
      <p:sp>
        <p:nvSpPr>
          <p:cNvPr id="2" name="Title 1">
            <a:extLst>
              <a:ext uri="{FF2B5EF4-FFF2-40B4-BE49-F238E27FC236}">
                <a16:creationId xmlns:a16="http://schemas.microsoft.com/office/drawing/2014/main" id="{01DFA43D-DFE8-436C-9F58-1C3ECC45EBCC}"/>
              </a:ext>
            </a:extLst>
          </p:cNvPr>
          <p:cNvSpPr>
            <a:spLocks/>
          </p:cNvSpPr>
          <p:nvPr/>
        </p:nvSpPr>
        <p:spPr>
          <a:xfrm>
            <a:off x="686928" y="2204185"/>
            <a:ext cx="3841529" cy="13255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_tradnl" sz="3600" b="1" u="sng" dirty="0">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Mito</a:t>
            </a:r>
            <a:r>
              <a:rPr lang="es-ES_tradnl" sz="3600" b="1" u="sng" dirty="0">
                <a:latin typeface="Fira Sans" panose="020B0503050000020004" pitchFamily="34" charset="0"/>
                <a:ea typeface="+mj-ea"/>
                <a:cs typeface="+mj-cs"/>
              </a:rPr>
              <a:t> </a:t>
            </a:r>
            <a:r>
              <a:rPr kumimoji="0" lang="es-ES_tradnl" sz="3600" b="1" i="0" u="none" strike="noStrike" kern="1200" cap="none" spc="0" normalizeH="0" baseline="0" dirty="0">
                <a:ln>
                  <a:noFill/>
                </a:ln>
                <a:solidFill>
                  <a:schemeClr val="tx1"/>
                </a:solidFill>
                <a:effectLst/>
                <a:uLnTx/>
                <a:uFillTx/>
                <a:latin typeface="Fira Sans" panose="020B0503050000020004" pitchFamily="34" charset="0"/>
                <a:ea typeface="+mj-ea"/>
                <a:cs typeface="+mj-cs"/>
              </a:rPr>
              <a:t>o </a:t>
            </a:r>
            <a:r>
              <a:rPr kumimoji="0" lang="es-ES_tradnl" sz="3600" b="1" i="0" u="sng" strike="noStrike" kern="1200" cap="none" spc="0" normalizeH="0" baseline="0" dirty="0">
                <a:ln>
                  <a:noFill/>
                </a:ln>
                <a:solidFill>
                  <a:schemeClr val="tx1"/>
                </a:solidFill>
                <a:effectLst/>
                <a:uLnTx/>
                <a:uFillTx/>
                <a:latin typeface="Fira Sans" panose="020B0503050000020004" pitchFamily="34" charset="0"/>
                <a:ea typeface="+mj-ea"/>
                <a:cs typeface="+mj-cs"/>
              </a:rPr>
              <a:t>Realidad</a:t>
            </a:r>
          </a:p>
        </p:txBody>
      </p:sp>
      <p:sp>
        <p:nvSpPr>
          <p:cNvPr id="3" name="Footer Placeholder 4">
            <a:extLst>
              <a:ext uri="{FF2B5EF4-FFF2-40B4-BE49-F238E27FC236}">
                <a16:creationId xmlns:a16="http://schemas.microsoft.com/office/drawing/2014/main" id="{C170D99D-A84D-D975-E512-51551D099B27}"/>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s-ES_tradnl" sz="3200"/>
              <a:t>Hay cosas que puedo hacer para reducir el riesgo de muerte relacionada con el sueño de mi bebé.</a:t>
            </a:r>
          </a:p>
        </p:txBody>
      </p:sp>
    </p:spTree>
    <p:extLst>
      <p:ext uri="{BB962C8B-B14F-4D97-AF65-F5344CB8AC3E}">
        <p14:creationId xmlns:p14="http://schemas.microsoft.com/office/powerpoint/2010/main" val="3999389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s-ES_tradnl"/>
              <a:t>Realidad</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a:xfrm>
            <a:off x="839788" y="1783132"/>
            <a:ext cx="3932237" cy="3811588"/>
          </a:xfrm>
        </p:spPr>
        <p:txBody>
          <a:bodyPr>
            <a:normAutofit/>
          </a:bodyPr>
          <a:lstStyle/>
          <a:p>
            <a:pPr marL="0" indent="0">
              <a:buNone/>
            </a:pPr>
            <a:r>
              <a:rPr lang="es-ES_tradnl" sz="2800" b="0" i="0" dirty="0">
                <a:solidFill>
                  <a:srgbClr val="374151"/>
                </a:solidFill>
                <a:effectLst/>
                <a:latin typeface="Söhne"/>
              </a:rPr>
              <a:t>Hay muchas cosas que puede hacer para reducir el riesgo de muerte relacionada con el sueño de su bebé.</a:t>
            </a:r>
            <a:endParaRPr lang="es-ES_tradnl" sz="2800" dirty="0">
              <a:effectLst/>
            </a:endParaRPr>
          </a:p>
        </p:txBody>
      </p:sp>
      <p:sp>
        <p:nvSpPr>
          <p:cNvPr id="3" name="Footer Placeholder 4">
            <a:extLst>
              <a:ext uri="{FF2B5EF4-FFF2-40B4-BE49-F238E27FC236}">
                <a16:creationId xmlns:a16="http://schemas.microsoft.com/office/drawing/2014/main" id="{AE367EB5-66D4-FE5E-9ADB-69A33EBEDEC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a:ln>
                <a:noFill/>
              </a:ln>
              <a:effectLst/>
              <a:uLnTx/>
              <a:uFillTx/>
              <a:latin typeface="Fira Sans Medium" panose="020B0603050000020004" pitchFamily="34" charset="0"/>
              <a:ea typeface="+mn-ea"/>
              <a:cs typeface="+mn-cs"/>
            </a:endParaRPr>
          </a:p>
        </p:txBody>
      </p:sp>
      <p:pic>
        <p:nvPicPr>
          <p:cNvPr id="1026" name="Picture 2" descr="Dos personas durmiendo en una cama junto a un bebé en una cuna.">
            <a:extLst>
              <a:ext uri="{FF2B5EF4-FFF2-40B4-BE49-F238E27FC236}">
                <a16:creationId xmlns:a16="http://schemas.microsoft.com/office/drawing/2014/main" id="{4A16F997-FE4A-47C8-879F-A1BD6B8B4EF2}"/>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5765531" y="1783132"/>
            <a:ext cx="5172793" cy="39976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4299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1FE7C784-DCF7-4681-B138-B2348BEB4229}"/>
              </a:ext>
              <a:ext uri="{C183D7F6-B498-43B3-948B-1728B52AA6E4}">
                <adec:decorative xmlns:adec="http://schemas.microsoft.com/office/drawing/2017/decorative" val="1"/>
              </a:ext>
            </a:extLst>
          </p:cNvPr>
          <p:cNvCxnSpPr>
            <a:cxnSpLocks/>
          </p:cNvCxnSpPr>
          <p:nvPr/>
        </p:nvCxnSpPr>
        <p:spPr>
          <a:xfrm>
            <a:off x="0" y="1634243"/>
            <a:ext cx="5405718"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4" name="Title 3">
            <a:extLst>
              <a:ext uri="{FF2B5EF4-FFF2-40B4-BE49-F238E27FC236}">
                <a16:creationId xmlns:a16="http://schemas.microsoft.com/office/drawing/2014/main" id="{7AD358B9-6C7B-4547-B8D3-1DC721C72B62}"/>
              </a:ext>
            </a:extLst>
          </p:cNvPr>
          <p:cNvSpPr txBox="1">
            <a:spLocks noGrp="1"/>
          </p:cNvSpPr>
          <p:nvPr>
            <p:ph type="title" idx="4294967295"/>
          </p:nvPr>
        </p:nvSpPr>
        <p:spPr>
          <a:xfrm>
            <a:off x="621792" y="537328"/>
            <a:ext cx="790908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3600">
                <a:ea typeface="+mn-ea"/>
                <a:cs typeface="+mn-cs"/>
              </a:rPr>
              <a:t>Pregunta</a:t>
            </a:r>
            <a:r>
              <a:rPr kumimoji="0" lang="es-ES_tradnl" sz="3600" b="1" i="0" u="none" strike="noStrike" kern="1200" cap="none" spc="0" normalizeH="0" baseline="0" noProof="0">
                <a:ln>
                  <a:noFill/>
                </a:ln>
                <a:solidFill>
                  <a:schemeClr val="tx1"/>
                </a:solidFill>
                <a:effectLst/>
                <a:uLnTx/>
                <a:uFillTx/>
                <a:latin typeface="Fira Sans" panose="020B0503050000020004" pitchFamily="34" charset="0"/>
                <a:ea typeface="+mn-ea"/>
                <a:cs typeface="+mn-cs"/>
              </a:rPr>
              <a:t> 3</a:t>
            </a:r>
            <a:endParaRPr kumimoji="0" lang="es-ES_tradnl" sz="3600" b="1" i="0" u="none" strike="noStrike" kern="1200" cap="none" spc="0" normalizeH="0" baseline="0" noProof="0" dirty="0">
              <a:ln>
                <a:noFill/>
              </a:ln>
              <a:solidFill>
                <a:schemeClr val="tx1"/>
              </a:solidFill>
              <a:effectLst/>
              <a:uLnTx/>
              <a:uFillTx/>
              <a:latin typeface="Fira Sans" panose="020B0503050000020004" pitchFamily="34" charset="0"/>
              <a:ea typeface="+mn-ea"/>
              <a:cs typeface="+mn-cs"/>
            </a:endParaRPr>
          </a:p>
        </p:txBody>
      </p:sp>
      <p:sp>
        <p:nvSpPr>
          <p:cNvPr id="7" name="Title 1">
            <a:extLst>
              <a:ext uri="{FF2B5EF4-FFF2-40B4-BE49-F238E27FC236}">
                <a16:creationId xmlns:a16="http://schemas.microsoft.com/office/drawing/2014/main" id="{904E5A44-022A-BA8D-E19C-A4BFBBCF9F1D}"/>
              </a:ext>
            </a:extLst>
          </p:cNvPr>
          <p:cNvSpPr>
            <a:spLocks/>
          </p:cNvSpPr>
          <p:nvPr/>
        </p:nvSpPr>
        <p:spPr>
          <a:xfrm>
            <a:off x="686928" y="2204185"/>
            <a:ext cx="3841529" cy="13255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sz="3600" b="1" i="0" u="sng" strike="noStrike" kern="1200" cap="none" spc="0" normalizeH="0" baseline="0" dirty="0">
                <a:ln>
                  <a:noFill/>
                </a:ln>
                <a:solidFill>
                  <a:schemeClr val="tx1"/>
                </a:solidFill>
                <a:effectLst/>
                <a:uLnTx/>
                <a:uFillTx/>
                <a:latin typeface="Fira Sans" panose="020B0503050000020004" pitchFamily="34" charset="0"/>
                <a:ea typeface="+mj-ea"/>
                <a:cs typeface="+mj-cs"/>
              </a:rPr>
              <a:t>Mito</a:t>
            </a:r>
            <a:r>
              <a:rPr kumimoji="0" lang="es-ES_tradnl" sz="3600" b="1" i="0" u="none" strike="noStrike" kern="1200" cap="none" spc="0" normalizeH="0" baseline="0" dirty="0">
                <a:ln>
                  <a:noFill/>
                </a:ln>
                <a:solidFill>
                  <a:schemeClr val="tx1"/>
                </a:solidFill>
                <a:effectLst/>
                <a:uLnTx/>
                <a:uFillTx/>
                <a:latin typeface="Fira Sans" panose="020B0503050000020004" pitchFamily="34" charset="0"/>
                <a:ea typeface="+mj-ea"/>
                <a:cs typeface="+mj-cs"/>
              </a:rPr>
              <a:t> o </a:t>
            </a:r>
            <a:r>
              <a:rPr lang="es-ES_tradnl" sz="3600" b="1" u="sng" dirty="0">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Realidad</a:t>
            </a:r>
            <a:endParaRPr lang="es-ES_tradnl" sz="3600" b="1" u="sng" dirty="0">
              <a:latin typeface="Fira Sans" panose="020B0503050000020004" pitchFamily="34" charset="0"/>
              <a:ea typeface="+mj-ea"/>
              <a:cs typeface="+mj-cs"/>
            </a:endParaRPr>
          </a:p>
        </p:txBody>
      </p:sp>
      <p:sp>
        <p:nvSpPr>
          <p:cNvPr id="3" name="Footer Placeholder 4">
            <a:extLst>
              <a:ext uri="{FF2B5EF4-FFF2-40B4-BE49-F238E27FC236}">
                <a16:creationId xmlns:a16="http://schemas.microsoft.com/office/drawing/2014/main" id="{80BC14F1-E02D-74F6-FE99-745E80769A9A}"/>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noProof="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noProof="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noProof="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s-ES_tradnl" sz="3200"/>
              <a:t>Las vacunas pueden causar el SIDS o la muerte inesperada de un bebé.</a:t>
            </a:r>
            <a:endParaRPr lang="es-ES_tradnl" sz="3200" dirty="0"/>
          </a:p>
        </p:txBody>
      </p:sp>
    </p:spTree>
    <p:extLst>
      <p:ext uri="{BB962C8B-B14F-4D97-AF65-F5344CB8AC3E}">
        <p14:creationId xmlns:p14="http://schemas.microsoft.com/office/powerpoint/2010/main" val="4147154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s-ES_tradnl" dirty="0"/>
              <a:t>Mito </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a:xfrm>
            <a:off x="839788" y="1787893"/>
            <a:ext cx="3932237" cy="3811588"/>
          </a:xfrm>
        </p:spPr>
        <p:txBody>
          <a:bodyPr vert="horz" lIns="0" tIns="0" rIns="0" bIns="0" rtlCol="0" anchor="t">
            <a:normAutofit/>
          </a:bodyPr>
          <a:lstStyle/>
          <a:p>
            <a:pPr marL="0" indent="0">
              <a:buNone/>
            </a:pPr>
            <a:r>
              <a:rPr lang="es-ES_tradnl" sz="2800" dirty="0">
                <a:effectLst/>
              </a:rPr>
              <a:t>No hay evidencia de que las vacunas causen el SIDS o la muerte inesperada de un bebé</a:t>
            </a:r>
            <a:r>
              <a:rPr lang="es-ES_tradnl" sz="2800" dirty="0"/>
              <a:t>.</a:t>
            </a:r>
          </a:p>
        </p:txBody>
      </p:sp>
      <p:sp>
        <p:nvSpPr>
          <p:cNvPr id="3" name="Footer Placeholder 4">
            <a:extLst>
              <a:ext uri="{FF2B5EF4-FFF2-40B4-BE49-F238E27FC236}">
                <a16:creationId xmlns:a16="http://schemas.microsoft.com/office/drawing/2014/main" id="{52448B95-079B-39BB-0564-CF449591CA53}"/>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4" name="Content Placeholder 5" descr="Un médico poniendo una inyección a un bebé.">
            <a:extLst>
              <a:ext uri="{FF2B5EF4-FFF2-40B4-BE49-F238E27FC236}">
                <a16:creationId xmlns:a16="http://schemas.microsoft.com/office/drawing/2014/main" id="{4471F5F5-E8FA-4DE0-AFBF-7C249CE7000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r="14600" b="1"/>
          <a:stretch/>
        </p:blipFill>
        <p:spPr>
          <a:xfrm>
            <a:off x="5900286" y="1787893"/>
            <a:ext cx="5566114" cy="43016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9024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D4ABF92A-96DE-453B-A5CB-BFD61DC76C86}"/>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s-ES_tradnl" sz="3600"/>
              <a:t>Pregunta 4</a:t>
            </a:r>
            <a:endParaRPr lang="es-ES_tradnl" sz="3600" b="1"/>
          </a:p>
        </p:txBody>
      </p:sp>
      <p:sp>
        <p:nvSpPr>
          <p:cNvPr id="4" name="Title 1">
            <a:extLst>
              <a:ext uri="{FF2B5EF4-FFF2-40B4-BE49-F238E27FC236}">
                <a16:creationId xmlns:a16="http://schemas.microsoft.com/office/drawing/2014/main" id="{BFFB1FB2-56FB-4113-9476-3529D2CBF686}"/>
              </a:ext>
            </a:extLst>
          </p:cNvPr>
          <p:cNvSpPr txBox="1">
            <a:spLocks/>
          </p:cNvSpPr>
          <p:nvPr/>
        </p:nvSpPr>
        <p:spPr>
          <a:xfrm>
            <a:off x="949694" y="2204185"/>
            <a:ext cx="3813895" cy="85713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600" b="1" u="sng" dirty="0">
                <a:latin typeface="Fira Sans" panose="020B0503050000020004" pitchFamily="34" charset="0"/>
                <a:hlinkClick r:id="rId3" action="ppaction://hlinksldjump">
                  <a:extLst>
                    <a:ext uri="{A12FA001-AC4F-418D-AE19-62706E023703}">
                      <ahyp:hlinkClr xmlns:ahyp="http://schemas.microsoft.com/office/drawing/2018/hyperlinkcolor" val="tx"/>
                    </a:ext>
                  </a:extLst>
                </a:hlinkClick>
              </a:rPr>
              <a:t>Mito</a:t>
            </a:r>
            <a:r>
              <a:rPr lang="es-ES_tradnl" sz="3600" b="1" dirty="0">
                <a:latin typeface="Fira Sans" panose="020B0503050000020004" pitchFamily="34" charset="0"/>
              </a:rPr>
              <a:t> o </a:t>
            </a:r>
            <a:r>
              <a:rPr lang="es-ES_tradnl" sz="3600" b="1" u="sng" dirty="0">
                <a:latin typeface="Fira Sans" panose="020B0503050000020004" pitchFamily="34" charset="0"/>
              </a:rPr>
              <a:t>Realidad</a:t>
            </a:r>
          </a:p>
        </p:txBody>
      </p:sp>
      <p:sp>
        <p:nvSpPr>
          <p:cNvPr id="3" name="Footer Placeholder 4">
            <a:extLst>
              <a:ext uri="{FF2B5EF4-FFF2-40B4-BE49-F238E27FC236}">
                <a16:creationId xmlns:a16="http://schemas.microsoft.com/office/drawing/2014/main" id="{7F0D1C00-C06E-3152-E4F7-E7DCBF747A83}"/>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s-ES_tradnl" sz="3200" dirty="0"/>
              <a:t>Toma tiempo para que su bebé aprenda a dormir profundamente boca arriba.</a:t>
            </a:r>
          </a:p>
        </p:txBody>
      </p:sp>
    </p:spTree>
    <p:extLst>
      <p:ext uri="{BB962C8B-B14F-4D97-AF65-F5344CB8AC3E}">
        <p14:creationId xmlns:p14="http://schemas.microsoft.com/office/powerpoint/2010/main" val="262495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s-ES_tradnl" dirty="0"/>
              <a:t>Realidad </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199" y="1550997"/>
            <a:ext cx="5181600" cy="4236847"/>
          </a:xfrm>
        </p:spPr>
        <p:txBody>
          <a:bodyPr>
            <a:normAutofit/>
          </a:bodyPr>
          <a:lstStyle/>
          <a:p>
            <a:pPr marL="0" indent="0">
              <a:lnSpc>
                <a:spcPct val="150000"/>
              </a:lnSpc>
              <a:buNone/>
            </a:pPr>
            <a:r>
              <a:rPr lang="es-ES_tradnl">
                <a:effectLst/>
              </a:rPr>
              <a:t>Dormir profundamente boca arriba es algo que se aprende y los padres no deben rendirse. Si su bebé se despierta durante la noche, recuerde que un sueño más ligero y despertarse con más frecuencia ayuda a proteger a su bebé contra el SIDS. </a:t>
            </a:r>
            <a:endParaRPr lang="es-ES_tradnl"/>
          </a:p>
        </p:txBody>
      </p:sp>
      <p:sp>
        <p:nvSpPr>
          <p:cNvPr id="7" name="Footer Placeholder 4">
            <a:extLst>
              <a:ext uri="{FF2B5EF4-FFF2-40B4-BE49-F238E27FC236}">
                <a16:creationId xmlns:a16="http://schemas.microsoft.com/office/drawing/2014/main" id="{CE708D62-8738-90CB-EA2D-0F0B73657AE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6" name="Picture 5" descr="Dos personas junto a un bebé en una cuna.">
            <a:extLst>
              <a:ext uri="{FF2B5EF4-FFF2-40B4-BE49-F238E27FC236}">
                <a16:creationId xmlns:a16="http://schemas.microsoft.com/office/drawing/2014/main" id="{1DA44CB8-EF33-EE64-739B-A500E4D4852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6172202" y="1550997"/>
            <a:ext cx="5698154" cy="4277099"/>
          </a:xfrm>
          <a:prstGeom prst="rect">
            <a:avLst/>
          </a:prstGeom>
        </p:spPr>
      </p:pic>
    </p:spTree>
    <p:extLst>
      <p:ext uri="{BB962C8B-B14F-4D97-AF65-F5344CB8AC3E}">
        <p14:creationId xmlns:p14="http://schemas.microsoft.com/office/powerpoint/2010/main" val="3059852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3D1F231E-4C6B-4641-A3CC-D6BFA0CB0598}"/>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s-ES_tradnl" sz="3600"/>
              <a:t>Pregunta 5</a:t>
            </a:r>
            <a:endParaRPr lang="es-ES_tradnl" sz="3600" b="1"/>
          </a:p>
        </p:txBody>
      </p:sp>
      <p:sp>
        <p:nvSpPr>
          <p:cNvPr id="4" name="Title 1">
            <a:extLst>
              <a:ext uri="{FF2B5EF4-FFF2-40B4-BE49-F238E27FC236}">
                <a16:creationId xmlns:a16="http://schemas.microsoft.com/office/drawing/2014/main" id="{65E17D7E-E654-4081-91D4-5BB39E44C352}"/>
              </a:ext>
            </a:extLst>
          </p:cNvPr>
          <p:cNvSpPr txBox="1">
            <a:spLocks/>
          </p:cNvSpPr>
          <p:nvPr/>
        </p:nvSpPr>
        <p:spPr>
          <a:xfrm>
            <a:off x="949694" y="2766218"/>
            <a:ext cx="4098433"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3600" b="1" u="sng" dirty="0">
                <a:latin typeface="Fira Sans" panose="020B0503050000020004" pitchFamily="34" charset="0"/>
              </a:rPr>
              <a:t>Mito</a:t>
            </a:r>
            <a:r>
              <a:rPr lang="es-ES_tradnl" sz="3600" b="1" dirty="0">
                <a:latin typeface="Fira Sans" panose="020B0503050000020004" pitchFamily="34" charset="0"/>
              </a:rPr>
              <a:t> o </a:t>
            </a:r>
            <a:r>
              <a:rPr lang="es-ES_tradnl" sz="3600" b="1" u="sng" dirty="0">
                <a:latin typeface="Fira Sans" panose="020B0503050000020004" pitchFamily="34" charset="0"/>
                <a:hlinkClick r:id="rId3" action="ppaction://hlinksldjump">
                  <a:extLst>
                    <a:ext uri="{A12FA001-AC4F-418D-AE19-62706E023703}">
                      <ahyp:hlinkClr xmlns:ahyp="http://schemas.microsoft.com/office/drawing/2018/hyperlinkcolor" val="tx"/>
                    </a:ext>
                  </a:extLst>
                </a:hlinkClick>
              </a:rPr>
              <a:t>Realidad</a:t>
            </a:r>
            <a:endParaRPr lang="es-ES_tradnl" sz="3600" b="1" u="sng" dirty="0">
              <a:latin typeface="Fira Sans" panose="020B0503050000020004" pitchFamily="34" charset="0"/>
            </a:endParaRPr>
          </a:p>
        </p:txBody>
      </p:sp>
      <p:sp>
        <p:nvSpPr>
          <p:cNvPr id="3" name="Footer Placeholder 4">
            <a:extLst>
              <a:ext uri="{FF2B5EF4-FFF2-40B4-BE49-F238E27FC236}">
                <a16:creationId xmlns:a16="http://schemas.microsoft.com/office/drawing/2014/main" id="{3B89B377-3E87-5E06-163D-DDBEB42F3A91}"/>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569029"/>
            <a:ext cx="5146307" cy="3607934"/>
          </a:xfrm>
        </p:spPr>
        <p:txBody>
          <a:bodyPr>
            <a:normAutofit/>
          </a:bodyPr>
          <a:lstStyle/>
          <a:p>
            <a:pPr marL="0" indent="0">
              <a:lnSpc>
                <a:spcPct val="150000"/>
              </a:lnSpc>
              <a:buNone/>
            </a:pPr>
            <a:r>
              <a:rPr lang="es-ES_tradnl" sz="3200" dirty="0"/>
              <a:t>Poner a mi bebé boca arriba hará que la cabeza quede plana.</a:t>
            </a:r>
          </a:p>
        </p:txBody>
      </p:sp>
    </p:spTree>
    <p:extLst>
      <p:ext uri="{BB962C8B-B14F-4D97-AF65-F5344CB8AC3E}">
        <p14:creationId xmlns:p14="http://schemas.microsoft.com/office/powerpoint/2010/main" val="3944647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s-ES_tradnl" dirty="0"/>
              <a:t>Mito  </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411921"/>
            <a:ext cx="4675094" cy="4236847"/>
          </a:xfrm>
        </p:spPr>
        <p:txBody>
          <a:bodyPr vert="horz" lIns="0" tIns="0" rIns="0" bIns="0" rtlCol="0" anchor="t">
            <a:normAutofit fontScale="92500"/>
          </a:bodyPr>
          <a:lstStyle/>
          <a:p>
            <a:pPr marL="0" indent="0">
              <a:lnSpc>
                <a:spcPct val="150000"/>
              </a:lnSpc>
              <a:buNone/>
            </a:pPr>
            <a:r>
              <a:rPr lang="es-ES_tradnl" dirty="0">
                <a:effectLst/>
              </a:rPr>
              <a:t>Poner a su bebé a dormir boca arriba no provoca una cabeza plana. </a:t>
            </a:r>
          </a:p>
          <a:p>
            <a:pPr marL="0" indent="0">
              <a:lnSpc>
                <a:spcPct val="150000"/>
              </a:lnSpc>
              <a:buNone/>
            </a:pPr>
            <a:r>
              <a:rPr lang="es-ES_tradnl" dirty="0">
                <a:effectLst/>
              </a:rPr>
              <a:t>Si su bebé siempre se queda boca arriba al dormir en una silla de coche, columpio, o carriola, podría provocar el aplanamiento de su cabeza</a:t>
            </a:r>
            <a:r>
              <a:rPr lang="es-ES_tradnl" dirty="0"/>
              <a:t>. </a:t>
            </a:r>
          </a:p>
          <a:p>
            <a:pPr marL="0" indent="0">
              <a:lnSpc>
                <a:spcPct val="150000"/>
              </a:lnSpc>
              <a:buNone/>
            </a:pPr>
            <a:r>
              <a:rPr lang="es-ES_tradnl" dirty="0"/>
              <a:t>Por lo tanto, ¡el tiempo boca abajo es importante!</a:t>
            </a:r>
          </a:p>
        </p:txBody>
      </p:sp>
      <p:sp>
        <p:nvSpPr>
          <p:cNvPr id="3" name="Footer Placeholder 4">
            <a:extLst>
              <a:ext uri="{FF2B5EF4-FFF2-40B4-BE49-F238E27FC236}">
                <a16:creationId xmlns:a16="http://schemas.microsoft.com/office/drawing/2014/main" id="{71081B83-2C13-EE61-03C5-EC99D11609A2}"/>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5" name="Content Placeholder 5" descr="Una persona jugando con un bebé sobre un tapete en tiempo boca arriba. &#10;">
            <a:extLst>
              <a:ext uri="{FF2B5EF4-FFF2-40B4-BE49-F238E27FC236}">
                <a16:creationId xmlns:a16="http://schemas.microsoft.com/office/drawing/2014/main" id="{6A0A3FA1-EE9C-49BD-871D-78EFBF15D72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917369" y="1411921"/>
            <a:ext cx="5739724" cy="38264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8770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186691FF-F3E4-485D-B340-3F89C62F7B2B}"/>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chor="ctr">
            <a:normAutofit/>
          </a:bodyPr>
          <a:lstStyle/>
          <a:p>
            <a:r>
              <a:rPr lang="es-ES_tradnl" sz="3600"/>
              <a:t>Pregunta 6</a:t>
            </a:r>
            <a:endParaRPr lang="es-ES_tradnl" sz="3600" b="1"/>
          </a:p>
        </p:txBody>
      </p:sp>
      <p:sp>
        <p:nvSpPr>
          <p:cNvPr id="8" name="TextBox 7">
            <a:extLst>
              <a:ext uri="{FF2B5EF4-FFF2-40B4-BE49-F238E27FC236}">
                <a16:creationId xmlns:a16="http://schemas.microsoft.com/office/drawing/2014/main" id="{494D3149-D0AC-4D73-B091-614AC399C513}"/>
              </a:ext>
            </a:extLst>
          </p:cNvPr>
          <p:cNvSpPr txBox="1"/>
          <p:nvPr/>
        </p:nvSpPr>
        <p:spPr>
          <a:xfrm>
            <a:off x="949694" y="2290897"/>
            <a:ext cx="5146305" cy="646331"/>
          </a:xfrm>
          <a:prstGeom prst="rect">
            <a:avLst/>
          </a:prstGeom>
          <a:noFill/>
        </p:spPr>
        <p:txBody>
          <a:bodyPr wrap="square">
            <a:spAutoFit/>
          </a:bodyPr>
          <a:lstStyle/>
          <a:p>
            <a:r>
              <a:rPr lang="es-ES_tradnl" sz="3600" b="1" u="sng" dirty="0">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Mito</a:t>
            </a:r>
            <a:r>
              <a:rPr lang="es-ES_tradnl" sz="3600" b="1" u="sng" dirty="0">
                <a:latin typeface="Fira Sans" panose="020B0503050000020004" pitchFamily="34" charset="0"/>
                <a:ea typeface="+mj-ea"/>
                <a:cs typeface="+mj-cs"/>
              </a:rPr>
              <a:t> </a:t>
            </a:r>
            <a:r>
              <a:rPr kumimoji="0" lang="es-ES_tradnl" sz="3600" b="1" i="0" u="none" strike="noStrike" kern="1200" cap="none" spc="0" normalizeH="0" baseline="0" dirty="0">
                <a:ln>
                  <a:noFill/>
                </a:ln>
                <a:effectLst/>
                <a:uLnTx/>
                <a:uFillTx/>
                <a:latin typeface="Fira Sans" panose="020B0503050000020004" pitchFamily="34" charset="0"/>
                <a:ea typeface="+mj-ea"/>
                <a:cs typeface="+mj-cs"/>
              </a:rPr>
              <a:t>o </a:t>
            </a:r>
            <a:r>
              <a:rPr kumimoji="0" lang="es-ES_tradnl" sz="3600" b="1" i="0" u="sng" strike="noStrike" kern="1200" cap="none" spc="0" normalizeH="0" baseline="0" dirty="0">
                <a:ln>
                  <a:noFill/>
                </a:ln>
                <a:effectLst/>
                <a:uLnTx/>
                <a:uFillTx/>
                <a:latin typeface="Fira Sans" panose="020B0503050000020004" pitchFamily="34" charset="0"/>
                <a:ea typeface="+mj-ea"/>
                <a:cs typeface="+mj-cs"/>
              </a:rPr>
              <a:t>Realidad</a:t>
            </a:r>
            <a:endParaRPr lang="es-ES_tradnl" sz="3600" b="1" u="sng" dirty="0">
              <a:latin typeface="Fira Sans" panose="020B0503050000020004" pitchFamily="34" charset="0"/>
            </a:endParaRPr>
          </a:p>
        </p:txBody>
      </p:sp>
      <p:sp>
        <p:nvSpPr>
          <p:cNvPr id="3" name="Footer Placeholder 4">
            <a:extLst>
              <a:ext uri="{FF2B5EF4-FFF2-40B4-BE49-F238E27FC236}">
                <a16:creationId xmlns:a16="http://schemas.microsoft.com/office/drawing/2014/main" id="{6702C2A6-D253-1CBB-AA69-AD9B6B7B6BE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s-ES_tradnl" sz="2800"/>
              <a:t>Fumar cerca de su bebé puede aumentar el riesgo de muerte súbita e inesperada del lactante.</a:t>
            </a:r>
          </a:p>
        </p:txBody>
      </p:sp>
    </p:spTree>
    <p:extLst>
      <p:ext uri="{BB962C8B-B14F-4D97-AF65-F5344CB8AC3E}">
        <p14:creationId xmlns:p14="http://schemas.microsoft.com/office/powerpoint/2010/main" val="777588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49B2-ED01-CC8D-D74F-8298EE64D91E}"/>
              </a:ext>
            </a:extLst>
          </p:cNvPr>
          <p:cNvSpPr>
            <a:spLocks noGrp="1"/>
          </p:cNvSpPr>
          <p:nvPr>
            <p:ph type="ctrTitle"/>
          </p:nvPr>
        </p:nvSpPr>
        <p:spPr>
          <a:xfrm>
            <a:off x="522514" y="599848"/>
            <a:ext cx="4273006" cy="2387600"/>
          </a:xfrm>
        </p:spPr>
        <p:txBody>
          <a:bodyPr>
            <a:normAutofit/>
          </a:bodyPr>
          <a:lstStyle/>
          <a:p>
            <a:r>
              <a:rPr lang="es-ES_tradnl" sz="4800" dirty="0">
                <a:solidFill>
                  <a:schemeClr val="tx1"/>
                </a:solidFill>
              </a:rPr>
              <a:t>Introducciones</a:t>
            </a:r>
          </a:p>
        </p:txBody>
      </p:sp>
      <p:sp>
        <p:nvSpPr>
          <p:cNvPr id="3" name="Subtitle 2">
            <a:extLst>
              <a:ext uri="{FF2B5EF4-FFF2-40B4-BE49-F238E27FC236}">
                <a16:creationId xmlns:a16="http://schemas.microsoft.com/office/drawing/2014/main" id="{44192BB5-CEE9-559C-A9F7-5B01A0543A39}"/>
              </a:ext>
            </a:extLst>
          </p:cNvPr>
          <p:cNvSpPr>
            <a:spLocks noGrp="1"/>
          </p:cNvSpPr>
          <p:nvPr>
            <p:ph type="subTitle" idx="1"/>
          </p:nvPr>
        </p:nvSpPr>
        <p:spPr>
          <a:xfrm>
            <a:off x="533400" y="2635386"/>
            <a:ext cx="4125686" cy="1071562"/>
          </a:xfrm>
        </p:spPr>
        <p:txBody>
          <a:bodyPr>
            <a:normAutofit/>
          </a:bodyPr>
          <a:lstStyle/>
          <a:p>
            <a:r>
              <a:rPr lang="es-ES_tradnl" sz="2800" dirty="0"/>
              <a:t>Por Favor Comparta:</a:t>
            </a:r>
          </a:p>
        </p:txBody>
      </p:sp>
      <p:sp>
        <p:nvSpPr>
          <p:cNvPr id="5" name="Footer Placeholder 4">
            <a:extLst>
              <a:ext uri="{FF2B5EF4-FFF2-40B4-BE49-F238E27FC236}">
                <a16:creationId xmlns:a16="http://schemas.microsoft.com/office/drawing/2014/main" id="{04636725-1A0C-7D3E-239C-1457B9D3F9E4}"/>
              </a:ext>
            </a:extLst>
          </p:cNvPr>
          <p:cNvSpPr>
            <a:spLocks noGrp="1"/>
          </p:cNvSpPr>
          <p:nvPr>
            <p:ph type="ftr" sz="quarter" idx="3"/>
          </p:nvPr>
        </p:nvSpPr>
        <p:spPr>
          <a:xfrm>
            <a:off x="533400" y="3706948"/>
            <a:ext cx="4114800" cy="1517559"/>
          </a:xfrm>
        </p:spPr>
        <p:txBody>
          <a:bodyPr/>
          <a:lstStyle/>
          <a:p>
            <a:pPr marL="285750" indent="-285750">
              <a:buFont typeface="Arial" panose="020B0604020202020204" pitchFamily="34" charset="0"/>
              <a:buChar char="•"/>
            </a:pPr>
            <a:r>
              <a:rPr lang="es-ES_tradnl" sz="2400" dirty="0">
                <a:solidFill>
                  <a:srgbClr val="333333"/>
                </a:solidFill>
                <a:latin typeface="Calibri"/>
                <a:cs typeface="Calibri"/>
              </a:rPr>
              <a:t>Nombre</a:t>
            </a:r>
            <a:endParaRPr lang="es-ES_tradnl" sz="2400" dirty="0">
              <a:solidFill>
                <a:srgbClr val="333333"/>
              </a:solidFill>
              <a:ea typeface="Calibri"/>
            </a:endParaRPr>
          </a:p>
          <a:p>
            <a:pPr marL="285750" indent="-285750">
              <a:buFont typeface="Arial" panose="020B0604020202020204" pitchFamily="34" charset="0"/>
              <a:buChar char="•"/>
            </a:pPr>
            <a:r>
              <a:rPr lang="es-ES_tradnl" sz="2400" dirty="0">
                <a:solidFill>
                  <a:srgbClr val="333333"/>
                </a:solidFill>
                <a:latin typeface="Calibri"/>
                <a:cs typeface="Calibri"/>
              </a:rPr>
              <a:t>Fecha de parto o edad del bebé</a:t>
            </a:r>
            <a:endParaRPr lang="es-ES_tradnl" sz="2400" dirty="0">
              <a:solidFill>
                <a:srgbClr val="333333"/>
              </a:solidFill>
              <a:ea typeface="Calibri"/>
            </a:endParaRPr>
          </a:p>
          <a:p>
            <a:pPr marL="285750" indent="-285750">
              <a:buFont typeface="Arial" panose="020B0604020202020204" pitchFamily="34" charset="0"/>
              <a:buChar char="•"/>
            </a:pPr>
            <a:r>
              <a:rPr lang="es-ES_tradnl" sz="2400" dirty="0">
                <a:solidFill>
                  <a:srgbClr val="333333"/>
                </a:solidFill>
                <a:latin typeface="Calibri"/>
                <a:cs typeface="Calibri"/>
              </a:rPr>
              <a:t>La música, sonido u otro elemento que le ayude a conciliar el sueño</a:t>
            </a:r>
          </a:p>
        </p:txBody>
      </p:sp>
      <p:pic>
        <p:nvPicPr>
          <p:cNvPr id="13" name="Picture Placeholder 12" descr="Una persona acostando a un bebé en una cuna.">
            <a:extLst>
              <a:ext uri="{FF2B5EF4-FFF2-40B4-BE49-F238E27FC236}">
                <a16:creationId xmlns:a16="http://schemas.microsoft.com/office/drawing/2014/main" id="{C03B06EF-7219-268D-3FD0-0B54BAAD5A92}"/>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p:blipFill>
        <p:spPr>
          <a:xfrm>
            <a:off x="5038379" y="0"/>
            <a:ext cx="7152015" cy="6858000"/>
          </a:xfrm>
        </p:spPr>
      </p:pic>
    </p:spTree>
    <p:extLst>
      <p:ext uri="{BB962C8B-B14F-4D97-AF65-F5344CB8AC3E}">
        <p14:creationId xmlns:p14="http://schemas.microsoft.com/office/powerpoint/2010/main" val="1472129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s-ES_tradnl" dirty="0"/>
              <a:t>Realidad  </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p:txBody>
          <a:bodyPr vert="horz" lIns="0" tIns="0" rIns="0" bIns="0" rtlCol="0" anchor="t">
            <a:normAutofit/>
          </a:bodyPr>
          <a:lstStyle/>
          <a:p>
            <a:pPr>
              <a:lnSpc>
                <a:spcPct val="150000"/>
              </a:lnSpc>
            </a:pPr>
            <a:r>
              <a:rPr lang="es-ES_tradnl" sz="2400">
                <a:effectLst/>
              </a:rPr>
              <a:t>El humo de cualquier tipo de cigarro o cigarrillo, incluyendo los cigarrillos electrónicos o 'vapes', contiene muchos ingredientes que son dañinos para adultos y niños pequeños. </a:t>
            </a:r>
            <a:endParaRPr lang="es-ES_tradnl" sz="2400"/>
          </a:p>
        </p:txBody>
      </p:sp>
      <p:sp>
        <p:nvSpPr>
          <p:cNvPr id="3" name="Footer Placeholder 4">
            <a:extLst>
              <a:ext uri="{FF2B5EF4-FFF2-40B4-BE49-F238E27FC236}">
                <a16:creationId xmlns:a16="http://schemas.microsoft.com/office/drawing/2014/main" id="{DC5855C4-CE18-4F50-0F05-5EE1CCCA3BB5}"/>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a:ln>
                <a:noFill/>
              </a:ln>
              <a:effectLst/>
              <a:uLnTx/>
              <a:uFillTx/>
              <a:latin typeface="Fira Sans Medium" panose="020B0603050000020004" pitchFamily="34" charset="0"/>
              <a:ea typeface="+mn-ea"/>
              <a:cs typeface="+mn-cs"/>
            </a:endParaRPr>
          </a:p>
        </p:txBody>
      </p:sp>
      <p:pic>
        <p:nvPicPr>
          <p:cNvPr id="6" name="Picture 5" descr="Una persona sentada en una cama sosteniendo un cigarro electrónico. Una cuna se ve en el fondo. ">
            <a:extLst>
              <a:ext uri="{FF2B5EF4-FFF2-40B4-BE49-F238E27FC236}">
                <a16:creationId xmlns:a16="http://schemas.microsoft.com/office/drawing/2014/main" id="{307E4C82-4517-A618-5962-55B01A8CAD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4199" y="1131998"/>
            <a:ext cx="6330061" cy="42200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2540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F9E8F5FC-7C69-467B-A8DD-C371D0B040F5}"/>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714561" y="365125"/>
            <a:ext cx="10639239" cy="1325563"/>
          </a:xfrm>
        </p:spPr>
        <p:txBody>
          <a:bodyPr>
            <a:normAutofit/>
          </a:bodyPr>
          <a:lstStyle/>
          <a:p>
            <a:r>
              <a:rPr lang="es-ES_tradnl" sz="3600"/>
              <a:t>Pregunta 7</a:t>
            </a:r>
            <a:endParaRPr lang="es-ES_tradnl" sz="3600" b="1"/>
          </a:p>
        </p:txBody>
      </p:sp>
      <p:sp>
        <p:nvSpPr>
          <p:cNvPr id="4" name="TextBox 3">
            <a:extLst>
              <a:ext uri="{FF2B5EF4-FFF2-40B4-BE49-F238E27FC236}">
                <a16:creationId xmlns:a16="http://schemas.microsoft.com/office/drawing/2014/main" id="{E81358EE-36A3-FAA2-07FF-0A51296EA52C}"/>
              </a:ext>
            </a:extLst>
          </p:cNvPr>
          <p:cNvSpPr txBox="1"/>
          <p:nvPr/>
        </p:nvSpPr>
        <p:spPr>
          <a:xfrm>
            <a:off x="949694" y="2290897"/>
            <a:ext cx="5146305" cy="646331"/>
          </a:xfrm>
          <a:prstGeom prst="rect">
            <a:avLst/>
          </a:prstGeom>
          <a:noFill/>
        </p:spPr>
        <p:txBody>
          <a:bodyPr wrap="square">
            <a:spAutoFit/>
          </a:bodyPr>
          <a:lstStyle/>
          <a:p>
            <a:r>
              <a:rPr kumimoji="0" lang="es-ES_tradnl" sz="3600" b="1" i="0" u="sng" strike="noStrike" kern="1200" cap="none" spc="0" normalizeH="0" baseline="0" dirty="0">
                <a:ln>
                  <a:noFill/>
                </a:ln>
                <a:effectLst/>
                <a:uLnTx/>
                <a:uFillTx/>
                <a:latin typeface="Fira Sans" panose="020B0503050000020004" pitchFamily="34" charset="0"/>
                <a:ea typeface="+mj-ea"/>
                <a:cs typeface="+mj-cs"/>
              </a:rPr>
              <a:t>Mito</a:t>
            </a:r>
            <a:r>
              <a:rPr kumimoji="0" lang="es-ES_tradnl" sz="3600" b="1" i="0" u="none" strike="noStrike" kern="1200" cap="none" spc="0" normalizeH="0" baseline="0" dirty="0">
                <a:ln>
                  <a:noFill/>
                </a:ln>
                <a:effectLst/>
                <a:uLnTx/>
                <a:uFillTx/>
                <a:latin typeface="Fira Sans" panose="020B0503050000020004" pitchFamily="34" charset="0"/>
                <a:ea typeface="+mj-ea"/>
                <a:cs typeface="+mj-cs"/>
              </a:rPr>
              <a:t> o </a:t>
            </a:r>
            <a:r>
              <a:rPr lang="es-ES_tradnl" sz="3600" b="1" u="sng" dirty="0">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Realidad</a:t>
            </a:r>
            <a:endParaRPr lang="es-ES_tradnl" sz="3600" b="1" u="sng" dirty="0">
              <a:latin typeface="Fira Sans" panose="020B0503050000020004" pitchFamily="34" charset="0"/>
              <a:ea typeface="+mj-ea"/>
              <a:cs typeface="+mj-cs"/>
            </a:endParaRPr>
          </a:p>
        </p:txBody>
      </p:sp>
      <p:sp>
        <p:nvSpPr>
          <p:cNvPr id="3" name="Footer Placeholder 4">
            <a:extLst>
              <a:ext uri="{FF2B5EF4-FFF2-40B4-BE49-F238E27FC236}">
                <a16:creationId xmlns:a16="http://schemas.microsoft.com/office/drawing/2014/main" id="{22C7F46A-4451-60EC-8E90-F0331F365341}"/>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buNone/>
            </a:pPr>
            <a:r>
              <a:rPr lang="es-ES_tradnl" sz="3200"/>
              <a:t>Los bebés no mueren en las cunas.</a:t>
            </a:r>
          </a:p>
        </p:txBody>
      </p:sp>
    </p:spTree>
    <p:extLst>
      <p:ext uri="{BB962C8B-B14F-4D97-AF65-F5344CB8AC3E}">
        <p14:creationId xmlns:p14="http://schemas.microsoft.com/office/powerpoint/2010/main" val="481258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7208321" y="347708"/>
            <a:ext cx="4124795" cy="1325563"/>
          </a:xfrm>
        </p:spPr>
        <p:txBody>
          <a:bodyPr>
            <a:normAutofit/>
          </a:bodyPr>
          <a:lstStyle/>
          <a:p>
            <a:r>
              <a:rPr lang="es-ES_tradnl" dirty="0"/>
              <a:t>Mito   </a:t>
            </a:r>
          </a:p>
        </p:txBody>
      </p:sp>
      <p:pic>
        <p:nvPicPr>
          <p:cNvPr id="6" name="Picture 5" descr="Una cuna en una habitación con juguetes dentro.">
            <a:extLst>
              <a:ext uri="{FF2B5EF4-FFF2-40B4-BE49-F238E27FC236}">
                <a16:creationId xmlns:a16="http://schemas.microsoft.com/office/drawing/2014/main" id="{3C1CF78B-E3CE-EB01-9F27-88FFF6CBA6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633" y="1010489"/>
            <a:ext cx="5582626" cy="4168530"/>
          </a:xfrm>
          <a:prstGeom prst="rect">
            <a:avLst/>
          </a:prstGeom>
          <a:ln>
            <a:noFill/>
          </a:ln>
          <a:effectLst>
            <a:outerShdw blurRad="292100" dist="139700" dir="2700000" algn="tl" rotWithShape="0">
              <a:srgbClr val="333333">
                <a:alpha val="65000"/>
              </a:srgbClr>
            </a:outerShdw>
          </a:effectLst>
        </p:spPr>
      </p:pic>
      <p:pic>
        <p:nvPicPr>
          <p:cNvPr id="4" name="Graphic 1" descr="No sign outline">
            <a:extLst>
              <a:ext uri="{FF2B5EF4-FFF2-40B4-BE49-F238E27FC236}">
                <a16:creationId xmlns:a16="http://schemas.microsoft.com/office/drawing/2014/main" id="{09D61502-C88C-C1CF-F5CE-FBD9B0F64B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2102487" y="1093615"/>
            <a:ext cx="3028946" cy="3028946"/>
          </a:xfrm>
          <a:prstGeom prst="rect">
            <a:avLst/>
          </a:prstGeom>
        </p:spPr>
      </p:pic>
      <p:sp>
        <p:nvSpPr>
          <p:cNvPr id="3" name="Footer Placeholder 4">
            <a:extLst>
              <a:ext uri="{FF2B5EF4-FFF2-40B4-BE49-F238E27FC236}">
                <a16:creationId xmlns:a16="http://schemas.microsoft.com/office/drawing/2014/main" id="{36D6FCF4-4F1F-5245-096D-CF42743B67F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7138603" y="1537374"/>
            <a:ext cx="4264229" cy="3972778"/>
          </a:xfrm>
        </p:spPr>
        <p:txBody>
          <a:bodyPr vert="horz" lIns="0" tIns="0" rIns="0" bIns="0" rtlCol="0" anchor="t">
            <a:normAutofit fontScale="85000" lnSpcReduction="10000"/>
          </a:bodyPr>
          <a:lstStyle/>
          <a:p>
            <a:pPr marL="0" indent="0">
              <a:lnSpc>
                <a:spcPct val="150000"/>
              </a:lnSpc>
              <a:buNone/>
            </a:pPr>
            <a:r>
              <a:rPr lang="es-ES_tradnl" sz="2800" dirty="0">
                <a:effectLst/>
              </a:rPr>
              <a:t>Solo porque su bebé esté en una cuna no significa que la cuna sea un ambiente seguro para dormir. Hay cosas que puede hacer para asegurarse de que la cuna de su bebé y otras superficies para dormir sean seguras. </a:t>
            </a:r>
            <a:endParaRPr lang="es-ES_tradnl" sz="2800" dirty="0"/>
          </a:p>
        </p:txBody>
      </p:sp>
    </p:spTree>
    <p:extLst>
      <p:ext uri="{BB962C8B-B14F-4D97-AF65-F5344CB8AC3E}">
        <p14:creationId xmlns:p14="http://schemas.microsoft.com/office/powerpoint/2010/main" val="1811387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4709ADEF-97E3-42BD-AE42-E223C5BB0312}"/>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s-ES_tradnl" sz="3600" b="1"/>
              <a:t>Question 8</a:t>
            </a:r>
          </a:p>
        </p:txBody>
      </p:sp>
      <p:sp>
        <p:nvSpPr>
          <p:cNvPr id="4" name="TextBox 3">
            <a:extLst>
              <a:ext uri="{FF2B5EF4-FFF2-40B4-BE49-F238E27FC236}">
                <a16:creationId xmlns:a16="http://schemas.microsoft.com/office/drawing/2014/main" id="{FE5CD171-F52B-FD0E-ACD2-91399F772C71}"/>
              </a:ext>
            </a:extLst>
          </p:cNvPr>
          <p:cNvSpPr txBox="1"/>
          <p:nvPr/>
        </p:nvSpPr>
        <p:spPr>
          <a:xfrm>
            <a:off x="949694" y="2290897"/>
            <a:ext cx="5146305" cy="646331"/>
          </a:xfrm>
          <a:prstGeom prst="rect">
            <a:avLst/>
          </a:prstGeom>
          <a:noFill/>
        </p:spPr>
        <p:txBody>
          <a:bodyPr wrap="square">
            <a:spAutoFit/>
          </a:bodyPr>
          <a:lstStyle/>
          <a:p>
            <a:r>
              <a:rPr kumimoji="0" lang="es-ES_tradnl" sz="3600" b="1" i="0" u="sng" strike="noStrike" kern="1200" cap="none" spc="0" normalizeH="0" baseline="0" dirty="0">
                <a:ln>
                  <a:noFill/>
                </a:ln>
                <a:effectLst/>
                <a:uLnTx/>
                <a:uFillTx/>
                <a:latin typeface="Fira Sans" panose="020B0503050000020004" pitchFamily="34" charset="0"/>
                <a:ea typeface="+mj-ea"/>
                <a:cs typeface="+mj-cs"/>
              </a:rPr>
              <a:t>Mito</a:t>
            </a:r>
            <a:r>
              <a:rPr kumimoji="0" lang="es-ES_tradnl" sz="3600" b="1" i="0" u="none" strike="noStrike" kern="1200" cap="none" spc="0" normalizeH="0" baseline="0" dirty="0">
                <a:ln>
                  <a:noFill/>
                </a:ln>
                <a:effectLst/>
                <a:uLnTx/>
                <a:uFillTx/>
                <a:latin typeface="Fira Sans" panose="020B0503050000020004" pitchFamily="34" charset="0"/>
                <a:ea typeface="+mj-ea"/>
                <a:cs typeface="+mj-cs"/>
              </a:rPr>
              <a:t> o </a:t>
            </a:r>
            <a:r>
              <a:rPr lang="es-ES_tradnl" sz="3600" b="1" u="sng" dirty="0">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Realidad</a:t>
            </a:r>
            <a:endParaRPr lang="es-ES_tradnl" sz="3600" b="1" u="sng" dirty="0">
              <a:latin typeface="Fira Sans" panose="020B0503050000020004" pitchFamily="34" charset="0"/>
              <a:ea typeface="+mj-ea"/>
              <a:cs typeface="+mj-cs"/>
            </a:endParaRPr>
          </a:p>
        </p:txBody>
      </p:sp>
      <p:sp>
        <p:nvSpPr>
          <p:cNvPr id="3" name="Footer Placeholder 4">
            <a:extLst>
              <a:ext uri="{FF2B5EF4-FFF2-40B4-BE49-F238E27FC236}">
                <a16:creationId xmlns:a16="http://schemas.microsoft.com/office/drawing/2014/main" id="{07227549-111C-647F-D89F-FD35681B9AB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s-ES_tradnl" sz="3200" dirty="0"/>
              <a:t>Puedo usar un dispositivo médico o monitor para prevenir la muerte inesperada de mi bebé en su cuna.</a:t>
            </a:r>
          </a:p>
        </p:txBody>
      </p:sp>
    </p:spTree>
    <p:extLst>
      <p:ext uri="{BB962C8B-B14F-4D97-AF65-F5344CB8AC3E}">
        <p14:creationId xmlns:p14="http://schemas.microsoft.com/office/powerpoint/2010/main" val="2602550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565188" y="341374"/>
            <a:ext cx="9099330" cy="1325563"/>
          </a:xfrm>
        </p:spPr>
        <p:txBody>
          <a:bodyPr>
            <a:normAutofit/>
          </a:bodyPr>
          <a:lstStyle/>
          <a:p>
            <a:r>
              <a:rPr lang="es-ES_tradnl" dirty="0"/>
              <a:t>Mito    </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565188" y="1554048"/>
            <a:ext cx="4208694" cy="3972778"/>
          </a:xfrm>
        </p:spPr>
        <p:txBody>
          <a:bodyPr vert="horz" lIns="0" tIns="0" rIns="0" bIns="0" rtlCol="0" anchor="t">
            <a:normAutofit/>
          </a:bodyPr>
          <a:lstStyle/>
          <a:p>
            <a:pPr marL="0" indent="0">
              <a:buNone/>
            </a:pPr>
            <a:r>
              <a:rPr lang="es-ES_tradnl" dirty="0"/>
              <a:t>Los monitores y dispositivos no deben usarse como el principal método para prevenir el SIDS. Esto puede llevar a un falso sentido de seguridad. </a:t>
            </a:r>
          </a:p>
          <a:p>
            <a:r>
              <a:rPr lang="es-ES_tradnl" dirty="0"/>
              <a:t>Muchos dispositivos van en contra de las guías de sueño seguro.</a:t>
            </a:r>
          </a:p>
          <a:p>
            <a:r>
              <a:rPr lang="es-ES_tradnl" dirty="0"/>
              <a:t>Los dispositivos a menudo afirman prevenir el SIDS, pero no hay prueba de ello. </a:t>
            </a:r>
          </a:p>
        </p:txBody>
      </p:sp>
      <p:sp>
        <p:nvSpPr>
          <p:cNvPr id="3" name="Footer Placeholder 4">
            <a:extLst>
              <a:ext uri="{FF2B5EF4-FFF2-40B4-BE49-F238E27FC236}">
                <a16:creationId xmlns:a16="http://schemas.microsoft.com/office/drawing/2014/main" id="{03FAE730-8DE4-42F9-A835-0EC1995F8C76}"/>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5" name="Picture 4" descr="Monitores para bebés en una mesita de noche.">
            <a:extLst>
              <a:ext uri="{FF2B5EF4-FFF2-40B4-BE49-F238E27FC236}">
                <a16:creationId xmlns:a16="http://schemas.microsoft.com/office/drawing/2014/main" id="{61AEB559-69A0-07FE-4F57-4EC0DC6DC6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3554" y="1004155"/>
            <a:ext cx="6564086" cy="43760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6797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CC89CF99-FB07-49A1-AEF1-E036FB026132}"/>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s-ES_tradnl" sz="3600"/>
              <a:t>Pregunta 9</a:t>
            </a:r>
            <a:endParaRPr lang="es-ES_tradnl" sz="3600" b="1"/>
          </a:p>
        </p:txBody>
      </p:sp>
      <p:sp>
        <p:nvSpPr>
          <p:cNvPr id="4" name="TextBox 3">
            <a:extLst>
              <a:ext uri="{FF2B5EF4-FFF2-40B4-BE49-F238E27FC236}">
                <a16:creationId xmlns:a16="http://schemas.microsoft.com/office/drawing/2014/main" id="{34EC0E75-1702-0345-A20E-D1F2468D99FA}"/>
              </a:ext>
            </a:extLst>
          </p:cNvPr>
          <p:cNvSpPr txBox="1"/>
          <p:nvPr/>
        </p:nvSpPr>
        <p:spPr>
          <a:xfrm>
            <a:off x="949694" y="2290897"/>
            <a:ext cx="5146305" cy="646331"/>
          </a:xfrm>
          <a:prstGeom prst="rect">
            <a:avLst/>
          </a:prstGeom>
          <a:noFill/>
        </p:spPr>
        <p:txBody>
          <a:bodyPr wrap="square">
            <a:spAutoFit/>
          </a:bodyPr>
          <a:lstStyle/>
          <a:p>
            <a:r>
              <a:rPr kumimoji="0" lang="es-ES_tradnl" sz="3600" b="1" i="0" u="sng" strike="noStrike" kern="1200" cap="none" spc="0" normalizeH="0" baseline="0" dirty="0">
                <a:ln>
                  <a:noFill/>
                </a:ln>
                <a:effectLst/>
                <a:uLnTx/>
                <a:uFillTx/>
                <a:latin typeface="Fira Sans" panose="020B0503050000020004" pitchFamily="34" charset="0"/>
                <a:ea typeface="+mj-ea"/>
                <a:cs typeface="+mj-cs"/>
              </a:rPr>
              <a:t>Mito</a:t>
            </a:r>
            <a:r>
              <a:rPr kumimoji="0" lang="es-ES_tradnl" sz="3600" b="1" i="0" u="none" strike="noStrike" kern="1200" cap="none" spc="0" normalizeH="0" baseline="0" dirty="0">
                <a:ln>
                  <a:noFill/>
                </a:ln>
                <a:effectLst/>
                <a:uLnTx/>
                <a:uFillTx/>
                <a:latin typeface="Fira Sans" panose="020B0503050000020004" pitchFamily="34" charset="0"/>
                <a:ea typeface="+mj-ea"/>
                <a:cs typeface="+mj-cs"/>
              </a:rPr>
              <a:t> o </a:t>
            </a:r>
            <a:r>
              <a:rPr lang="es-ES_tradnl" sz="3600" b="1" u="sng" dirty="0">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Realidad</a:t>
            </a:r>
            <a:endParaRPr lang="es-ES_tradnl" sz="3600" b="1" u="sng" dirty="0">
              <a:latin typeface="Fira Sans" panose="020B0503050000020004" pitchFamily="34" charset="0"/>
              <a:ea typeface="+mj-ea"/>
              <a:cs typeface="+mj-cs"/>
            </a:endParaRPr>
          </a:p>
        </p:txBody>
      </p:sp>
      <p:sp>
        <p:nvSpPr>
          <p:cNvPr id="3" name="Footer Placeholder 4">
            <a:extLst>
              <a:ext uri="{FF2B5EF4-FFF2-40B4-BE49-F238E27FC236}">
                <a16:creationId xmlns:a16="http://schemas.microsoft.com/office/drawing/2014/main" id="{9B3C3C04-CC51-895A-22B6-BC09A8F1A8BA}"/>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s-ES_tradnl" sz="3200"/>
              <a:t>Los bebés pueden dormir la siesta en sillas de coche, columpios y otros lugares si no son productos retirados del mercado.  </a:t>
            </a:r>
          </a:p>
        </p:txBody>
      </p:sp>
    </p:spTree>
    <p:extLst>
      <p:ext uri="{BB962C8B-B14F-4D97-AF65-F5344CB8AC3E}">
        <p14:creationId xmlns:p14="http://schemas.microsoft.com/office/powerpoint/2010/main" val="3358115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5738948" y="220083"/>
            <a:ext cx="5971904" cy="1325563"/>
          </a:xfrm>
        </p:spPr>
        <p:txBody>
          <a:bodyPr>
            <a:normAutofit/>
          </a:bodyPr>
          <a:lstStyle/>
          <a:p>
            <a:r>
              <a:rPr lang="es-ES_tradnl" dirty="0"/>
              <a:t>Mito     </a:t>
            </a:r>
          </a:p>
        </p:txBody>
      </p:sp>
      <p:pic>
        <p:nvPicPr>
          <p:cNvPr id="6" name="Picture 5" descr="Una persona sacando a un bebé de un asiento de coche.">
            <a:extLst>
              <a:ext uri="{FF2B5EF4-FFF2-40B4-BE49-F238E27FC236}">
                <a16:creationId xmlns:a16="http://schemas.microsoft.com/office/drawing/2014/main" id="{D5E17FCB-74B1-A2EB-B5E9-C9C369363E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9465" y="882864"/>
            <a:ext cx="5078727" cy="5007798"/>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7B58282C-100C-632F-6BDA-05A5680BE71D}"/>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5738948" y="1276802"/>
            <a:ext cx="5921237" cy="4613859"/>
          </a:xfrm>
        </p:spPr>
        <p:txBody>
          <a:bodyPr vert="horz" lIns="0" tIns="0" rIns="0" bIns="0" rtlCol="0" anchor="t">
            <a:normAutofit fontScale="77500" lnSpcReduction="20000"/>
          </a:bodyPr>
          <a:lstStyle/>
          <a:p>
            <a:pPr marL="0" indent="0">
              <a:lnSpc>
                <a:spcPct val="150000"/>
              </a:lnSpc>
              <a:buNone/>
            </a:pPr>
            <a:r>
              <a:rPr lang="es-ES_tradnl" dirty="0"/>
              <a:t>Los dispositivos para sentarse, como sillas de coche, carriolas, columpios, portabebés y bandoleras para bebés, no se recomiendan como superficies normales para dormir.</a:t>
            </a:r>
          </a:p>
          <a:p>
            <a:pPr marL="0" indent="0">
              <a:lnSpc>
                <a:spcPct val="150000"/>
              </a:lnSpc>
              <a:buNone/>
            </a:pPr>
            <a:r>
              <a:rPr lang="es-ES_tradnl" dirty="0"/>
              <a:t>Si su bebé se queda dormido en una silla de coche, carriola, columpio, portabebés o bandolera, mueva al bebé a una superficie de sueño firme, plana y nivelada. </a:t>
            </a:r>
          </a:p>
          <a:p>
            <a:pPr>
              <a:lnSpc>
                <a:spcPct val="150000"/>
              </a:lnSpc>
            </a:pPr>
            <a:r>
              <a:rPr lang="es-ES_tradnl" dirty="0"/>
              <a:t>La Comisión de Seguridad de Productos del Consumidor (CPSC, en inglés) establece estándares de seguridad para las superficies para dormir de los bebés, como un colchón, y espacios para dormir, como una cuna.</a:t>
            </a:r>
          </a:p>
          <a:p>
            <a:pPr>
              <a:lnSpc>
                <a:spcPct val="150000"/>
              </a:lnSpc>
            </a:pPr>
            <a:r>
              <a:rPr lang="es-ES_tradnl" dirty="0"/>
              <a:t>Más información en: </a:t>
            </a:r>
            <a:r>
              <a:rPr lang="es-ES_tradnl" dirty="0" err="1"/>
              <a:t>cpsc.gov</a:t>
            </a:r>
            <a:r>
              <a:rPr lang="es-ES_tradnl" dirty="0"/>
              <a:t>/</a:t>
            </a:r>
            <a:r>
              <a:rPr lang="es-ES_tradnl" dirty="0" err="1"/>
              <a:t>SafeSleep</a:t>
            </a:r>
            <a:endParaRPr lang="es-ES_tradnl" dirty="0"/>
          </a:p>
        </p:txBody>
      </p:sp>
    </p:spTree>
    <p:extLst>
      <p:ext uri="{BB962C8B-B14F-4D97-AF65-F5344CB8AC3E}">
        <p14:creationId xmlns:p14="http://schemas.microsoft.com/office/powerpoint/2010/main" val="3372836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13FA123-59EE-4D1D-A70A-68F076C409D3}"/>
              </a:ext>
            </a:extLst>
          </p:cNvPr>
          <p:cNvSpPr>
            <a:spLocks noGrp="1"/>
          </p:cNvSpPr>
          <p:nvPr>
            <p:ph type="title"/>
          </p:nvPr>
        </p:nvSpPr>
        <p:spPr/>
        <p:txBody>
          <a:bodyPr/>
          <a:lstStyle/>
          <a:p>
            <a:r>
              <a:rPr lang="es-ES_tradnl">
                <a:solidFill>
                  <a:schemeClr val="bg1"/>
                </a:solidFill>
              </a:rPr>
              <a:t>Pregunta 1</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s-ES_tradnl" sz="20000">
                <a:solidFill>
                  <a:srgbClr val="FF0000"/>
                </a:solidFill>
              </a:rPr>
              <a:t>X</a:t>
            </a:r>
          </a:p>
          <a:p>
            <a:pPr algn="ctr"/>
            <a:r>
              <a:rPr lang="es-ES_tradnl" sz="4000">
                <a:solidFill>
                  <a:srgbClr val="FF0000"/>
                </a:solidFill>
              </a:rPr>
              <a:t>INCORRECTO</a:t>
            </a:r>
          </a:p>
        </p:txBody>
      </p:sp>
      <p:grpSp>
        <p:nvGrpSpPr>
          <p:cNvPr id="9" name="Group 8" descr="Icono de flecha con hipervínculo para volver a la pregunta uno.">
            <a:extLst>
              <a:ext uri="{FF2B5EF4-FFF2-40B4-BE49-F238E27FC236}">
                <a16:creationId xmlns:a16="http://schemas.microsoft.com/office/drawing/2014/main" id="{66F1D893-C4FF-47EB-9FD0-D687482271DC}"/>
              </a:ext>
            </a:extLst>
          </p:cNvPr>
          <p:cNvGrpSpPr/>
          <p:nvPr/>
        </p:nvGrpSpPr>
        <p:grpSpPr>
          <a:xfrm>
            <a:off x="9764482" y="4474014"/>
            <a:ext cx="2122716" cy="1311298"/>
            <a:chOff x="10082431" y="5103222"/>
            <a:chExt cx="2362045" cy="1490921"/>
          </a:xfrm>
        </p:grpSpPr>
        <p:sp>
          <p:nvSpPr>
            <p:cNvPr id="7" name="Arrow: U-Turn 6" descr="Arrow icon with hyperlink to return to question one.">
              <a:hlinkClick r:id="rId3"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1" y="6209213"/>
              <a:ext cx="2362045" cy="384930"/>
            </a:xfrm>
            <a:prstGeom prst="rect">
              <a:avLst/>
            </a:prstGeom>
            <a:noFill/>
          </p:spPr>
          <p:txBody>
            <a:bodyPr wrap="square" rtlCol="0">
              <a:spAutoFit/>
            </a:bodyPr>
            <a:lstStyle/>
            <a:p>
              <a:r>
                <a:rPr lang="es-ES_tradnl" sz="1600">
                  <a:hlinkClick r:id="rId3" action="ppaction://hlinksldjump"/>
                </a:rPr>
                <a:t>Volver a la pregunta 1</a:t>
              </a:r>
              <a:endParaRPr lang="es-ES_tradnl" sz="1600"/>
            </a:p>
          </p:txBody>
        </p:sp>
      </p:grpSp>
    </p:spTree>
    <p:extLst>
      <p:ext uri="{BB962C8B-B14F-4D97-AF65-F5344CB8AC3E}">
        <p14:creationId xmlns:p14="http://schemas.microsoft.com/office/powerpoint/2010/main" val="1919205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69955-2A8D-4AB4-8527-CA77B4587103}"/>
              </a:ext>
            </a:extLst>
          </p:cNvPr>
          <p:cNvSpPr>
            <a:spLocks noGrp="1"/>
          </p:cNvSpPr>
          <p:nvPr>
            <p:ph type="title"/>
          </p:nvPr>
        </p:nvSpPr>
        <p:spPr/>
        <p:txBody>
          <a:bodyPr/>
          <a:lstStyle/>
          <a:p>
            <a:r>
              <a:rPr lang="es-ES_tradnl" dirty="0">
                <a:solidFill>
                  <a:schemeClr val="bg1"/>
                </a:solidFill>
              </a:rPr>
              <a:t>Pregunta 2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s-ES_tradnl" sz="20000">
                <a:solidFill>
                  <a:srgbClr val="FF0000"/>
                </a:solidFill>
              </a:rPr>
              <a:t>X</a:t>
            </a:r>
          </a:p>
          <a:p>
            <a:pPr algn="ctr"/>
            <a:r>
              <a:rPr lang="es-ES_tradnl" sz="4000">
                <a:solidFill>
                  <a:srgbClr val="FF0000"/>
                </a:solidFill>
              </a:rPr>
              <a:t>INCORRECTO</a:t>
            </a:r>
          </a:p>
        </p:txBody>
      </p:sp>
      <p:grpSp>
        <p:nvGrpSpPr>
          <p:cNvPr id="9" name="Group 8" descr="Icono de flecha con hipervínculo para volver a la pregunta dos.">
            <a:extLst>
              <a:ext uri="{FF2B5EF4-FFF2-40B4-BE49-F238E27FC236}">
                <a16:creationId xmlns:a16="http://schemas.microsoft.com/office/drawing/2014/main" id="{66F1D893-C4FF-47EB-9FD0-D687482271DC}"/>
              </a:ext>
            </a:extLst>
          </p:cNvPr>
          <p:cNvGrpSpPr/>
          <p:nvPr/>
        </p:nvGrpSpPr>
        <p:grpSpPr>
          <a:xfrm>
            <a:off x="9542416" y="4262117"/>
            <a:ext cx="2075844" cy="1311297"/>
            <a:chOff x="10082434" y="5103222"/>
            <a:chExt cx="2309888"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309888" cy="384930"/>
            </a:xfrm>
            <a:prstGeom prst="rect">
              <a:avLst/>
            </a:prstGeom>
            <a:noFill/>
          </p:spPr>
          <p:txBody>
            <a:bodyPr wrap="square" rtlCol="0">
              <a:spAutoFit/>
            </a:bodyPr>
            <a:lstStyle/>
            <a:p>
              <a:r>
                <a:rPr lang="es-ES_tradnl" sz="1600">
                  <a:hlinkClick r:id="rId2" action="ppaction://hlinksldjump"/>
                </a:rPr>
                <a:t>Volver a la pregunta 2</a:t>
              </a:r>
              <a:endParaRPr lang="es-ES_tradnl" sz="1600"/>
            </a:p>
          </p:txBody>
        </p:sp>
      </p:grpSp>
    </p:spTree>
    <p:extLst>
      <p:ext uri="{BB962C8B-B14F-4D97-AF65-F5344CB8AC3E}">
        <p14:creationId xmlns:p14="http://schemas.microsoft.com/office/powerpoint/2010/main" val="1461116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7249-FE18-43E6-9B62-AC3457650E8B}"/>
              </a:ext>
            </a:extLst>
          </p:cNvPr>
          <p:cNvSpPr>
            <a:spLocks noGrp="1"/>
          </p:cNvSpPr>
          <p:nvPr>
            <p:ph type="title"/>
          </p:nvPr>
        </p:nvSpPr>
        <p:spPr/>
        <p:txBody>
          <a:bodyPr/>
          <a:lstStyle/>
          <a:p>
            <a:r>
              <a:rPr lang="es-ES_tradnl" dirty="0">
                <a:solidFill>
                  <a:schemeClr val="bg1"/>
                </a:solidFill>
              </a:rPr>
              <a:t>Pregunta 3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s-ES_tradnl" sz="20000">
                <a:solidFill>
                  <a:srgbClr val="FF0000"/>
                </a:solidFill>
              </a:rPr>
              <a:t>X</a:t>
            </a:r>
          </a:p>
          <a:p>
            <a:pPr algn="ctr"/>
            <a:r>
              <a:rPr lang="es-ES_tradnl" sz="4000">
                <a:solidFill>
                  <a:srgbClr val="FF0000"/>
                </a:solidFill>
              </a:rPr>
              <a:t>INCORRECTO</a:t>
            </a:r>
          </a:p>
        </p:txBody>
      </p:sp>
      <p:grpSp>
        <p:nvGrpSpPr>
          <p:cNvPr id="9" name="Group 8" descr="Icono de flecha con hipervínculo para volver a la pregunta tres.">
            <a:extLst>
              <a:ext uri="{FF2B5EF4-FFF2-40B4-BE49-F238E27FC236}">
                <a16:creationId xmlns:a16="http://schemas.microsoft.com/office/drawing/2014/main" id="{66F1D893-C4FF-47EB-9FD0-D687482271DC}"/>
              </a:ext>
            </a:extLst>
          </p:cNvPr>
          <p:cNvGrpSpPr/>
          <p:nvPr/>
        </p:nvGrpSpPr>
        <p:grpSpPr>
          <a:xfrm>
            <a:off x="9555862" y="4554695"/>
            <a:ext cx="2048950" cy="1311297"/>
            <a:chOff x="10082434" y="5103222"/>
            <a:chExt cx="2279962"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279962" cy="384930"/>
            </a:xfrm>
            <a:prstGeom prst="rect">
              <a:avLst/>
            </a:prstGeom>
            <a:noFill/>
          </p:spPr>
          <p:txBody>
            <a:bodyPr wrap="square" rtlCol="0">
              <a:spAutoFit/>
            </a:bodyPr>
            <a:lstStyle/>
            <a:p>
              <a:r>
                <a:rPr lang="es-ES_tradnl" sz="1600">
                  <a:hlinkClick r:id="rId3" action="ppaction://hlinksldjump"/>
                </a:rPr>
                <a:t>Volver a la pregunta 3</a:t>
              </a:r>
              <a:endParaRPr lang="es-ES_tradnl" sz="1600"/>
            </a:p>
          </p:txBody>
        </p:sp>
      </p:grpSp>
    </p:spTree>
    <p:extLst>
      <p:ext uri="{BB962C8B-B14F-4D97-AF65-F5344CB8AC3E}">
        <p14:creationId xmlns:p14="http://schemas.microsoft.com/office/powerpoint/2010/main" val="1590492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2E5F5-64C3-7F26-C7E9-4DEEA2F9793B}"/>
              </a:ext>
            </a:extLst>
          </p:cNvPr>
          <p:cNvSpPr>
            <a:spLocks noGrp="1"/>
          </p:cNvSpPr>
          <p:nvPr>
            <p:ph type="title"/>
          </p:nvPr>
        </p:nvSpPr>
        <p:spPr/>
        <p:txBody>
          <a:bodyPr>
            <a:normAutofit/>
          </a:bodyPr>
          <a:lstStyle/>
          <a:p>
            <a:r>
              <a:rPr lang="es-ES_tradnl" sz="4400" dirty="0"/>
              <a:t>Objetivos de la Clase</a:t>
            </a:r>
          </a:p>
        </p:txBody>
      </p:sp>
      <p:sp>
        <p:nvSpPr>
          <p:cNvPr id="3" name="Content Placeholder 2">
            <a:extLst>
              <a:ext uri="{FF2B5EF4-FFF2-40B4-BE49-F238E27FC236}">
                <a16:creationId xmlns:a16="http://schemas.microsoft.com/office/drawing/2014/main" id="{7EF0B74B-F841-9334-961D-82EA56DB88F9}"/>
              </a:ext>
            </a:extLst>
          </p:cNvPr>
          <p:cNvSpPr>
            <a:spLocks noGrp="1"/>
          </p:cNvSpPr>
          <p:nvPr>
            <p:ph idx="1"/>
          </p:nvPr>
        </p:nvSpPr>
        <p:spPr/>
        <p:txBody>
          <a:bodyPr vert="horz" lIns="0" tIns="0" rIns="0" bIns="0" rtlCol="0" anchor="t">
            <a:normAutofit lnSpcReduction="10000"/>
          </a:bodyPr>
          <a:lstStyle/>
          <a:p>
            <a:pPr>
              <a:lnSpc>
                <a:spcPct val="150000"/>
              </a:lnSpc>
            </a:pPr>
            <a:r>
              <a:rPr lang="es-ES_tradnl" sz="2400" dirty="0">
                <a:effectLst/>
                <a:latin typeface="Segoe UI"/>
                <a:cs typeface="Segoe UI"/>
              </a:rPr>
              <a:t>Aprender acciones que puede tomar para mantener seguro a su bebé durante el sueño. </a:t>
            </a:r>
          </a:p>
          <a:p>
            <a:pPr>
              <a:lnSpc>
                <a:spcPct val="150000"/>
              </a:lnSpc>
            </a:pPr>
            <a:r>
              <a:rPr lang="es-ES_tradnl" sz="2400" dirty="0">
                <a:effectLst/>
                <a:latin typeface="Segoe UI"/>
                <a:cs typeface="Segoe UI"/>
              </a:rPr>
              <a:t>Identificar mitos sobre el sueño infantil. </a:t>
            </a:r>
          </a:p>
          <a:p>
            <a:pPr>
              <a:lnSpc>
                <a:spcPct val="150000"/>
              </a:lnSpc>
            </a:pPr>
            <a:r>
              <a:rPr lang="es-ES_tradnl" sz="2400" dirty="0">
                <a:effectLst/>
                <a:latin typeface="Segoe UI"/>
                <a:cs typeface="Segoe UI"/>
              </a:rPr>
              <a:t>Crear un plan de sueño seguro para compartir con otros que puedan cuidar de su bebé. </a:t>
            </a:r>
          </a:p>
          <a:p>
            <a:pPr>
              <a:lnSpc>
                <a:spcPct val="150000"/>
              </a:lnSpc>
            </a:pPr>
            <a:r>
              <a:rPr lang="es-ES_tradnl" sz="2400" dirty="0">
                <a:effectLst/>
                <a:latin typeface="Segoe UI"/>
                <a:cs typeface="Segoe UI"/>
              </a:rPr>
              <a:t>Identificar personas o grupos en su comunidad que puedan ayudarle a seguir su plan de sueño seguro.</a:t>
            </a:r>
            <a:endParaRPr lang="es-ES_tradnl" sz="2800" dirty="0">
              <a:effectLst/>
              <a:latin typeface="Segoe UI"/>
              <a:cs typeface="Segoe UI"/>
            </a:endParaRPr>
          </a:p>
        </p:txBody>
      </p:sp>
      <p:sp>
        <p:nvSpPr>
          <p:cNvPr id="4" name="Footer Placeholder 3">
            <a:extLst>
              <a:ext uri="{FF2B5EF4-FFF2-40B4-BE49-F238E27FC236}">
                <a16:creationId xmlns:a16="http://schemas.microsoft.com/office/drawing/2014/main" id="{7A154852-2AB8-0A0C-8B02-065406581688}"/>
              </a:ext>
            </a:extLst>
          </p:cNvPr>
          <p:cNvSpPr>
            <a:spLocks noGrp="1"/>
          </p:cNvSpPr>
          <p:nvPr>
            <p:ph type="ftr" sz="quarter" idx="3"/>
          </p:nvPr>
        </p:nvSpPr>
        <p:spPr/>
        <p:txBody>
          <a:bodyPr/>
          <a:lstStyle/>
          <a:p>
            <a:r>
              <a:rPr lang="es-ES_tradnl" b="0" i="1" spc="0" dirty="0">
                <a:latin typeface="Fira Sans Medium" panose="020B0603050000020004" pitchFamily="34" charset="0"/>
              </a:rPr>
              <a:t>Hablemos – </a:t>
            </a:r>
            <a:r>
              <a:rPr lang="es-ES_tradnl" spc="0" dirty="0">
                <a:latin typeface="Fira Sans Light" panose="020B0403050000020004" pitchFamily="34" charset="0"/>
              </a:rPr>
              <a:t>Sueño Infantil Seguro</a:t>
            </a:r>
            <a:endParaRPr lang="es-ES_tradnl" b="0" i="1" spc="0" dirty="0">
              <a:latin typeface="Fira Sans Medium" panose="020B0603050000020004" pitchFamily="34" charset="0"/>
            </a:endParaRPr>
          </a:p>
        </p:txBody>
      </p:sp>
    </p:spTree>
    <p:extLst>
      <p:ext uri="{BB962C8B-B14F-4D97-AF65-F5344CB8AC3E}">
        <p14:creationId xmlns:p14="http://schemas.microsoft.com/office/powerpoint/2010/main" val="503966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24F7-B68C-4752-8363-603DB730A351}"/>
              </a:ext>
            </a:extLst>
          </p:cNvPr>
          <p:cNvSpPr>
            <a:spLocks noGrp="1"/>
          </p:cNvSpPr>
          <p:nvPr>
            <p:ph type="title"/>
          </p:nvPr>
        </p:nvSpPr>
        <p:spPr/>
        <p:txBody>
          <a:bodyPr/>
          <a:lstStyle/>
          <a:p>
            <a:r>
              <a:rPr lang="es-ES_tradnl" dirty="0">
                <a:solidFill>
                  <a:schemeClr val="bg1"/>
                </a:solidFill>
              </a:rPr>
              <a:t>Pregunta 4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dirty="0">
                <a:solidFill>
                  <a:srgbClr val="FF0000"/>
                </a:solidFill>
              </a:rPr>
              <a:t>X</a:t>
            </a:r>
          </a:p>
          <a:p>
            <a:pPr algn="ctr"/>
            <a:r>
              <a:rPr lang="en-US" sz="4000" dirty="0">
                <a:solidFill>
                  <a:srgbClr val="FF0000"/>
                </a:solidFill>
              </a:rPr>
              <a:t>INCORRECTO</a:t>
            </a:r>
          </a:p>
        </p:txBody>
      </p:sp>
      <p:grpSp>
        <p:nvGrpSpPr>
          <p:cNvPr id="9" name="Group 8" descr="Icono de flecha con hipervínculo para volver a la pregunta cuatro.">
            <a:extLst>
              <a:ext uri="{FF2B5EF4-FFF2-40B4-BE49-F238E27FC236}">
                <a16:creationId xmlns:a16="http://schemas.microsoft.com/office/drawing/2014/main" id="{66F1D893-C4FF-47EB-9FD0-D687482271DC}"/>
              </a:ext>
            </a:extLst>
          </p:cNvPr>
          <p:cNvGrpSpPr/>
          <p:nvPr/>
        </p:nvGrpSpPr>
        <p:grpSpPr>
          <a:xfrm>
            <a:off x="9542415" y="4500907"/>
            <a:ext cx="2183420" cy="1311297"/>
            <a:chOff x="10082434" y="5103222"/>
            <a:chExt cx="2429593"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429593" cy="384930"/>
            </a:xfrm>
            <a:prstGeom prst="rect">
              <a:avLst/>
            </a:prstGeom>
            <a:noFill/>
          </p:spPr>
          <p:txBody>
            <a:bodyPr wrap="square" rtlCol="0">
              <a:spAutoFit/>
            </a:bodyPr>
            <a:lstStyle/>
            <a:p>
              <a:r>
                <a:rPr lang="es-ES_tradnl" sz="1600" dirty="0">
                  <a:hlinkClick r:id="rId2" action="ppaction://hlinksldjump"/>
                </a:rPr>
                <a:t>Volver a la pregunta 4</a:t>
              </a:r>
              <a:endParaRPr lang="es-ES_tradnl" sz="1600" dirty="0"/>
            </a:p>
          </p:txBody>
        </p:sp>
      </p:grpSp>
    </p:spTree>
    <p:extLst>
      <p:ext uri="{BB962C8B-B14F-4D97-AF65-F5344CB8AC3E}">
        <p14:creationId xmlns:p14="http://schemas.microsoft.com/office/powerpoint/2010/main" val="2828280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931C5-72EA-47B0-BAE2-5636CC43604C}"/>
              </a:ext>
            </a:extLst>
          </p:cNvPr>
          <p:cNvSpPr>
            <a:spLocks noGrp="1"/>
          </p:cNvSpPr>
          <p:nvPr>
            <p:ph type="title"/>
          </p:nvPr>
        </p:nvSpPr>
        <p:spPr/>
        <p:txBody>
          <a:bodyPr/>
          <a:lstStyle/>
          <a:p>
            <a:r>
              <a:rPr lang="es-ES_tradnl" dirty="0">
                <a:solidFill>
                  <a:schemeClr val="bg1"/>
                </a:solidFill>
              </a:rPr>
              <a:t>Pregunta 5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dirty="0">
                <a:solidFill>
                  <a:srgbClr val="FF0000"/>
                </a:solidFill>
              </a:rPr>
              <a:t>X</a:t>
            </a:r>
          </a:p>
          <a:p>
            <a:pPr algn="ctr"/>
            <a:r>
              <a:rPr lang="en-US" sz="4000" dirty="0">
                <a:solidFill>
                  <a:srgbClr val="FF0000"/>
                </a:solidFill>
              </a:rPr>
              <a:t>INCORRECTO</a:t>
            </a:r>
          </a:p>
        </p:txBody>
      </p:sp>
      <p:grpSp>
        <p:nvGrpSpPr>
          <p:cNvPr id="9" name="Group 8" descr="Icono de flecha con hipervínculo para volver a la pregunta cinco.">
            <a:extLst>
              <a:ext uri="{FF2B5EF4-FFF2-40B4-BE49-F238E27FC236}">
                <a16:creationId xmlns:a16="http://schemas.microsoft.com/office/drawing/2014/main" id="{66F1D893-C4FF-47EB-9FD0-D687482271DC}"/>
              </a:ext>
            </a:extLst>
          </p:cNvPr>
          <p:cNvGrpSpPr/>
          <p:nvPr/>
        </p:nvGrpSpPr>
        <p:grpSpPr>
          <a:xfrm>
            <a:off x="9569307" y="4447119"/>
            <a:ext cx="1995161" cy="1311297"/>
            <a:chOff x="10082433" y="5103222"/>
            <a:chExt cx="222010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3" y="6209212"/>
              <a:ext cx="2220109" cy="384930"/>
            </a:xfrm>
            <a:prstGeom prst="rect">
              <a:avLst/>
            </a:prstGeom>
            <a:noFill/>
          </p:spPr>
          <p:txBody>
            <a:bodyPr wrap="square" rtlCol="0">
              <a:spAutoFit/>
            </a:bodyPr>
            <a:lstStyle/>
            <a:p>
              <a:r>
                <a:rPr lang="es-ES_tradnl" sz="1600" dirty="0">
                  <a:hlinkClick r:id="rId2" action="ppaction://hlinksldjump"/>
                </a:rPr>
                <a:t>Volver a la pregunta 5</a:t>
              </a:r>
              <a:endParaRPr lang="es-ES_tradnl" sz="1600" dirty="0"/>
            </a:p>
          </p:txBody>
        </p:sp>
      </p:grpSp>
    </p:spTree>
    <p:extLst>
      <p:ext uri="{BB962C8B-B14F-4D97-AF65-F5344CB8AC3E}">
        <p14:creationId xmlns:p14="http://schemas.microsoft.com/office/powerpoint/2010/main" val="857677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1F4B-AF1A-4683-B2D4-D481538A3FE0}"/>
              </a:ext>
            </a:extLst>
          </p:cNvPr>
          <p:cNvSpPr>
            <a:spLocks noGrp="1"/>
          </p:cNvSpPr>
          <p:nvPr>
            <p:ph type="title"/>
          </p:nvPr>
        </p:nvSpPr>
        <p:spPr/>
        <p:txBody>
          <a:bodyPr/>
          <a:lstStyle/>
          <a:p>
            <a:r>
              <a:rPr lang="es-ES_tradnl" dirty="0">
                <a:solidFill>
                  <a:schemeClr val="bg1"/>
                </a:solidFill>
              </a:rPr>
              <a:t>Pregunta 6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dirty="0">
                <a:solidFill>
                  <a:srgbClr val="FF0000"/>
                </a:solidFill>
              </a:rPr>
              <a:t>X</a:t>
            </a:r>
          </a:p>
          <a:p>
            <a:pPr algn="ctr"/>
            <a:r>
              <a:rPr lang="en-US" sz="4000" dirty="0">
                <a:solidFill>
                  <a:srgbClr val="FF0000"/>
                </a:solidFill>
              </a:rPr>
              <a:t>INCORRECTO</a:t>
            </a:r>
          </a:p>
        </p:txBody>
      </p:sp>
      <p:grpSp>
        <p:nvGrpSpPr>
          <p:cNvPr id="9" name="Group 8" descr="Icono de flecha con hipervínculo para volver a la pregunta seis.">
            <a:extLst>
              <a:ext uri="{FF2B5EF4-FFF2-40B4-BE49-F238E27FC236}">
                <a16:creationId xmlns:a16="http://schemas.microsoft.com/office/drawing/2014/main" id="{66F1D893-C4FF-47EB-9FD0-D687482271DC}"/>
              </a:ext>
            </a:extLst>
          </p:cNvPr>
          <p:cNvGrpSpPr/>
          <p:nvPr/>
        </p:nvGrpSpPr>
        <p:grpSpPr>
          <a:xfrm>
            <a:off x="9569310" y="4460566"/>
            <a:ext cx="2075844" cy="1311297"/>
            <a:chOff x="10082434" y="5103222"/>
            <a:chExt cx="2309888"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309888" cy="384930"/>
            </a:xfrm>
            <a:prstGeom prst="rect">
              <a:avLst/>
            </a:prstGeom>
            <a:noFill/>
          </p:spPr>
          <p:txBody>
            <a:bodyPr wrap="square" rtlCol="0">
              <a:spAutoFit/>
            </a:bodyPr>
            <a:lstStyle/>
            <a:p>
              <a:r>
                <a:rPr lang="es-ES_tradnl" sz="1600" dirty="0">
                  <a:hlinkClick r:id="rId2" action="ppaction://hlinksldjump"/>
                </a:rPr>
                <a:t>Volver a la pregunta 6</a:t>
              </a:r>
              <a:endParaRPr lang="es-ES_tradnl" sz="1600" dirty="0"/>
            </a:p>
          </p:txBody>
        </p:sp>
      </p:grpSp>
    </p:spTree>
    <p:extLst>
      <p:ext uri="{BB962C8B-B14F-4D97-AF65-F5344CB8AC3E}">
        <p14:creationId xmlns:p14="http://schemas.microsoft.com/office/powerpoint/2010/main" val="3805295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18A-4AEC-4784-BBDF-47955889F468}"/>
              </a:ext>
            </a:extLst>
          </p:cNvPr>
          <p:cNvSpPr>
            <a:spLocks noGrp="1"/>
          </p:cNvSpPr>
          <p:nvPr>
            <p:ph type="title"/>
          </p:nvPr>
        </p:nvSpPr>
        <p:spPr/>
        <p:txBody>
          <a:bodyPr/>
          <a:lstStyle/>
          <a:p>
            <a:r>
              <a:rPr lang="es-ES_tradnl" dirty="0">
                <a:solidFill>
                  <a:schemeClr val="bg1"/>
                </a:solidFill>
              </a:rPr>
              <a:t>Pregunta 7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dirty="0">
                <a:solidFill>
                  <a:srgbClr val="FF0000"/>
                </a:solidFill>
              </a:rPr>
              <a:t>X</a:t>
            </a:r>
          </a:p>
          <a:p>
            <a:pPr algn="ctr"/>
            <a:r>
              <a:rPr lang="en-US" sz="4000" dirty="0">
                <a:solidFill>
                  <a:srgbClr val="FF0000"/>
                </a:solidFill>
              </a:rPr>
              <a:t>INCORRECTO</a:t>
            </a:r>
          </a:p>
        </p:txBody>
      </p:sp>
      <p:grpSp>
        <p:nvGrpSpPr>
          <p:cNvPr id="9" name="Group 8" descr="Icono de flecha con hipervínculo para volver a la pregunta siete.">
            <a:extLst>
              <a:ext uri="{FF2B5EF4-FFF2-40B4-BE49-F238E27FC236}">
                <a16:creationId xmlns:a16="http://schemas.microsoft.com/office/drawing/2014/main" id="{66F1D893-C4FF-47EB-9FD0-D687482271DC}"/>
              </a:ext>
            </a:extLst>
          </p:cNvPr>
          <p:cNvGrpSpPr/>
          <p:nvPr/>
        </p:nvGrpSpPr>
        <p:grpSpPr>
          <a:xfrm>
            <a:off x="9596205" y="4474015"/>
            <a:ext cx="2102738" cy="1311296"/>
            <a:chOff x="10082434" y="5103222"/>
            <a:chExt cx="2339814" cy="1490918"/>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1"/>
              <a:ext cx="2339814" cy="384929"/>
            </a:xfrm>
            <a:prstGeom prst="rect">
              <a:avLst/>
            </a:prstGeom>
            <a:noFill/>
          </p:spPr>
          <p:txBody>
            <a:bodyPr wrap="square" rtlCol="0">
              <a:spAutoFit/>
            </a:bodyPr>
            <a:lstStyle/>
            <a:p>
              <a:r>
                <a:rPr lang="es-ES_tradnl" sz="1600" dirty="0">
                  <a:hlinkClick r:id="rId2" action="ppaction://hlinksldjump"/>
                </a:rPr>
                <a:t>Volver a la pregunta 7</a:t>
              </a:r>
              <a:endParaRPr lang="es-ES_tradnl" sz="1600" dirty="0"/>
            </a:p>
          </p:txBody>
        </p:sp>
      </p:grpSp>
    </p:spTree>
    <p:extLst>
      <p:ext uri="{BB962C8B-B14F-4D97-AF65-F5344CB8AC3E}">
        <p14:creationId xmlns:p14="http://schemas.microsoft.com/office/powerpoint/2010/main" val="41407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4DF4-B79D-4A57-86E6-2DA138BB78CB}"/>
              </a:ext>
            </a:extLst>
          </p:cNvPr>
          <p:cNvSpPr>
            <a:spLocks noGrp="1"/>
          </p:cNvSpPr>
          <p:nvPr>
            <p:ph type="title"/>
          </p:nvPr>
        </p:nvSpPr>
        <p:spPr/>
        <p:txBody>
          <a:bodyPr/>
          <a:lstStyle/>
          <a:p>
            <a:r>
              <a:rPr lang="es-ES_tradnl" dirty="0">
                <a:solidFill>
                  <a:schemeClr val="bg1"/>
                </a:solidFill>
              </a:rPr>
              <a:t>Pregunta 8</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dirty="0">
                <a:solidFill>
                  <a:srgbClr val="FF0000"/>
                </a:solidFill>
              </a:rPr>
              <a:t>X</a:t>
            </a:r>
          </a:p>
          <a:p>
            <a:pPr algn="ctr"/>
            <a:r>
              <a:rPr lang="en-US" sz="4000" dirty="0">
                <a:solidFill>
                  <a:srgbClr val="FF0000"/>
                </a:solidFill>
              </a:rPr>
              <a:t>INCORRECTO</a:t>
            </a:r>
          </a:p>
        </p:txBody>
      </p:sp>
      <p:grpSp>
        <p:nvGrpSpPr>
          <p:cNvPr id="9" name="Group 8" descr="Icono de flecha con hipervínculo para volver a la pregunta ocho.">
            <a:extLst>
              <a:ext uri="{FF2B5EF4-FFF2-40B4-BE49-F238E27FC236}">
                <a16:creationId xmlns:a16="http://schemas.microsoft.com/office/drawing/2014/main" id="{66F1D893-C4FF-47EB-9FD0-D687482271DC}"/>
              </a:ext>
            </a:extLst>
          </p:cNvPr>
          <p:cNvGrpSpPr/>
          <p:nvPr/>
        </p:nvGrpSpPr>
        <p:grpSpPr>
          <a:xfrm>
            <a:off x="9555860" y="4581590"/>
            <a:ext cx="2124861" cy="1311297"/>
            <a:chOff x="10082433" y="5103222"/>
            <a:chExt cx="2364432"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3" y="6209212"/>
              <a:ext cx="2364432" cy="384930"/>
            </a:xfrm>
            <a:prstGeom prst="rect">
              <a:avLst/>
            </a:prstGeom>
            <a:noFill/>
          </p:spPr>
          <p:txBody>
            <a:bodyPr wrap="square" rtlCol="0">
              <a:spAutoFit/>
            </a:bodyPr>
            <a:lstStyle/>
            <a:p>
              <a:r>
                <a:rPr lang="en-US" sz="1600" dirty="0">
                  <a:hlinkClick r:id="rId3" action="ppaction://hlinksldjump"/>
                </a:rPr>
                <a:t>Volver a la pregunta 8</a:t>
              </a:r>
              <a:endParaRPr lang="en-US" sz="1600" dirty="0"/>
            </a:p>
          </p:txBody>
        </p:sp>
      </p:grpSp>
    </p:spTree>
    <p:extLst>
      <p:ext uri="{BB962C8B-B14F-4D97-AF65-F5344CB8AC3E}">
        <p14:creationId xmlns:p14="http://schemas.microsoft.com/office/powerpoint/2010/main" val="2867571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4DF4-B79D-4A57-86E6-2DA138BB78CB}"/>
              </a:ext>
            </a:extLst>
          </p:cNvPr>
          <p:cNvSpPr>
            <a:spLocks noGrp="1"/>
          </p:cNvSpPr>
          <p:nvPr>
            <p:ph type="title"/>
          </p:nvPr>
        </p:nvSpPr>
        <p:spPr/>
        <p:txBody>
          <a:bodyPr/>
          <a:lstStyle/>
          <a:p>
            <a:r>
              <a:rPr lang="es-ES_tradnl" dirty="0">
                <a:solidFill>
                  <a:schemeClr val="bg1"/>
                </a:solidFill>
              </a:rPr>
              <a:t>Pregunta  9</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dirty="0">
                <a:solidFill>
                  <a:srgbClr val="FF0000"/>
                </a:solidFill>
              </a:rPr>
              <a:t>X</a:t>
            </a:r>
          </a:p>
          <a:p>
            <a:pPr algn="ctr"/>
            <a:r>
              <a:rPr lang="en-US" sz="4000" dirty="0">
                <a:solidFill>
                  <a:srgbClr val="FF0000"/>
                </a:solidFill>
              </a:rPr>
              <a:t>INCORRECTO</a:t>
            </a:r>
          </a:p>
        </p:txBody>
      </p:sp>
      <p:grpSp>
        <p:nvGrpSpPr>
          <p:cNvPr id="9" name="Group 8" descr="Icono de flecha con hipervínculo para volver a la pregunta nueve.">
            <a:extLst>
              <a:ext uri="{FF2B5EF4-FFF2-40B4-BE49-F238E27FC236}">
                <a16:creationId xmlns:a16="http://schemas.microsoft.com/office/drawing/2014/main" id="{66F1D893-C4FF-47EB-9FD0-D687482271DC}"/>
              </a:ext>
            </a:extLst>
          </p:cNvPr>
          <p:cNvGrpSpPr/>
          <p:nvPr/>
        </p:nvGrpSpPr>
        <p:grpSpPr>
          <a:xfrm>
            <a:off x="9542415" y="4500907"/>
            <a:ext cx="2138308" cy="1311297"/>
            <a:chOff x="10082434" y="5103222"/>
            <a:chExt cx="2379395" cy="1490920"/>
          </a:xfrm>
        </p:grpSpPr>
        <p:sp>
          <p:nvSpPr>
            <p:cNvPr id="7" name="Arrow: U-Turn 6">
              <a:hlinkClick r:id="rId3"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379395" cy="384930"/>
            </a:xfrm>
            <a:prstGeom prst="rect">
              <a:avLst/>
            </a:prstGeom>
            <a:noFill/>
          </p:spPr>
          <p:txBody>
            <a:bodyPr wrap="square" rtlCol="0">
              <a:spAutoFit/>
            </a:bodyPr>
            <a:lstStyle/>
            <a:p>
              <a:r>
                <a:rPr lang="en-US" sz="1600" dirty="0">
                  <a:hlinkClick r:id="rId3" action="ppaction://hlinksldjump"/>
                </a:rPr>
                <a:t>Volver a la pregunta 9</a:t>
              </a:r>
              <a:endParaRPr lang="en-US" sz="1600" dirty="0"/>
            </a:p>
          </p:txBody>
        </p:sp>
      </p:grpSp>
    </p:spTree>
    <p:extLst>
      <p:ext uri="{BB962C8B-B14F-4D97-AF65-F5344CB8AC3E}">
        <p14:creationId xmlns:p14="http://schemas.microsoft.com/office/powerpoint/2010/main" val="3342022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DBF0F6B-FF7E-40F5-A2CA-7E4D6ECCBCD5}"/>
              </a:ext>
            </a:extLst>
          </p:cNvPr>
          <p:cNvSpPr>
            <a:spLocks noGrp="1"/>
          </p:cNvSpPr>
          <p:nvPr>
            <p:ph type="title"/>
          </p:nvPr>
        </p:nvSpPr>
        <p:spPr/>
        <p:txBody>
          <a:bodyPr anchor="ctr">
            <a:normAutofit/>
          </a:bodyPr>
          <a:lstStyle/>
          <a:p>
            <a:r>
              <a:rPr lang="es-ES_tradnl" dirty="0">
                <a:latin typeface="Segoe UI"/>
                <a:cs typeface="Segoe UI"/>
              </a:rPr>
              <a:t>¿Qué Puedo Hacer para Ayudar a Mantener a mi Bebé Seguro Mientras Duerme?</a:t>
            </a:r>
          </a:p>
        </p:txBody>
      </p:sp>
      <p:graphicFrame>
        <p:nvGraphicFramePr>
          <p:cNvPr id="14" name="Content Placeholder 10" descr="Graphic organizer with safe sleep practices and recommendations. ">
            <a:extLst>
              <a:ext uri="{FF2B5EF4-FFF2-40B4-BE49-F238E27FC236}">
                <a16:creationId xmlns:a16="http://schemas.microsoft.com/office/drawing/2014/main" id="{0BFC7D9C-5221-AEC5-4702-569A879A4A66}"/>
              </a:ext>
            </a:extLst>
          </p:cNvPr>
          <p:cNvGraphicFramePr>
            <a:graphicFrameLocks noGrp="1"/>
          </p:cNvGraphicFramePr>
          <p:nvPr>
            <p:ph idx="1"/>
            <p:extLst>
              <p:ext uri="{D42A27DB-BD31-4B8C-83A1-F6EECF244321}">
                <p14:modId xmlns:p14="http://schemas.microsoft.com/office/powerpoint/2010/main" val="1946012663"/>
              </p:ext>
            </p:extLst>
          </p:nvPr>
        </p:nvGraphicFramePr>
        <p:xfrm>
          <a:off x="838200" y="1583578"/>
          <a:ext cx="10515600" cy="4138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382B5BF1-3054-1247-F28E-9743579C92BD}"/>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52784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3C52F844-2CF8-42BF-A199-2F9F78D57FB7}"/>
              </a:ext>
              <a:ext uri="{C183D7F6-B498-43B3-948B-1728B52AA6E4}">
                <adec:decorative xmlns:adec="http://schemas.microsoft.com/office/drawing/2017/decorative" val="1"/>
              </a:ext>
            </a:extLst>
          </p:cNvPr>
          <p:cNvCxnSpPr>
            <a:cxnSpLocks/>
          </p:cNvCxnSpPr>
          <p:nvPr/>
        </p:nvCxnSpPr>
        <p:spPr>
          <a:xfrm>
            <a:off x="0" y="1647117"/>
            <a:ext cx="658368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2B340C2D-5BD1-45FE-AE0D-8AFAC4DD4E2A}"/>
              </a:ext>
            </a:extLst>
          </p:cNvPr>
          <p:cNvSpPr>
            <a:spLocks noGrp="1"/>
          </p:cNvSpPr>
          <p:nvPr>
            <p:ph type="title"/>
          </p:nvPr>
        </p:nvSpPr>
        <p:spPr>
          <a:xfrm>
            <a:off x="1534369" y="171277"/>
            <a:ext cx="4236508" cy="1325563"/>
          </a:xfrm>
        </p:spPr>
        <p:txBody>
          <a:bodyPr anchor="ctr">
            <a:normAutofit/>
          </a:bodyPr>
          <a:lstStyle/>
          <a:p>
            <a:r>
              <a:rPr lang="es-ES_tradnl"/>
              <a:t>Boca Arriba para Cada Sueño</a:t>
            </a:r>
          </a:p>
        </p:txBody>
      </p:sp>
      <p:sp>
        <p:nvSpPr>
          <p:cNvPr id="3" name="Content Placeholder 2">
            <a:extLst>
              <a:ext uri="{FF2B5EF4-FFF2-40B4-BE49-F238E27FC236}">
                <a16:creationId xmlns:a16="http://schemas.microsoft.com/office/drawing/2014/main" id="{689041CC-7D52-4E53-B73F-394E11126751}"/>
              </a:ext>
            </a:extLst>
          </p:cNvPr>
          <p:cNvSpPr>
            <a:spLocks noGrp="1"/>
          </p:cNvSpPr>
          <p:nvPr>
            <p:ph sz="half" idx="2"/>
          </p:nvPr>
        </p:nvSpPr>
        <p:spPr>
          <a:xfrm>
            <a:off x="364382" y="1929161"/>
            <a:ext cx="6219298" cy="3684588"/>
          </a:xfrm>
        </p:spPr>
        <p:txBody>
          <a:bodyPr vert="horz" lIns="0" tIns="0" rIns="0" bIns="0" rtlCol="0" anchor="t">
            <a:normAutofit fontScale="92500"/>
          </a:bodyPr>
          <a:lstStyle/>
          <a:p>
            <a:pPr>
              <a:spcBef>
                <a:spcPts val="2400"/>
              </a:spcBef>
            </a:pPr>
            <a:r>
              <a:rPr lang="es-ES_tradnl"/>
              <a:t>Dormir boca arriba es lo más seguro para su bebé.</a:t>
            </a:r>
          </a:p>
          <a:p>
            <a:pPr>
              <a:spcBef>
                <a:spcPts val="2400"/>
              </a:spcBef>
            </a:pPr>
            <a:r>
              <a:rPr lang="es-ES_tradnl">
                <a:cs typeface="Calibri" panose="020F0502020204030204"/>
              </a:rPr>
              <a:t>Los bebés deben colocarse boca arriba para dormir cada vez que duermen, incluidas las siestas.</a:t>
            </a:r>
          </a:p>
          <a:p>
            <a:pPr>
              <a:spcBef>
                <a:spcPts val="2400"/>
              </a:spcBef>
            </a:pPr>
            <a:r>
              <a:rPr lang="es-ES_tradnl"/>
              <a:t>Los bebés que duermen boca abajo tienen un riesgo mucho mayor de muerte inesperada, especialmente si suelen dormir boca arriba.</a:t>
            </a:r>
          </a:p>
          <a:p>
            <a:pPr>
              <a:spcBef>
                <a:spcPts val="2400"/>
              </a:spcBef>
            </a:pPr>
            <a:r>
              <a:rPr lang="es-ES_tradnl" b="1"/>
              <a:t>Padres: </a:t>
            </a:r>
            <a:r>
              <a:rPr lang="es-ES_tradnl"/>
              <a:t>Recuerden compartir esta información con todas las personas que cuidan a su bebé.</a:t>
            </a:r>
          </a:p>
        </p:txBody>
      </p:sp>
      <p:sp>
        <p:nvSpPr>
          <p:cNvPr id="4" name="Footer Placeholder 4">
            <a:extLst>
              <a:ext uri="{FF2B5EF4-FFF2-40B4-BE49-F238E27FC236}">
                <a16:creationId xmlns:a16="http://schemas.microsoft.com/office/drawing/2014/main" id="{B363F3C8-47D2-15F7-056C-DE06EA6C8E2B}"/>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10" name="Picture 9" descr="Una persona sosteniendo a un bebé junto a una cuna.">
            <a:extLst>
              <a:ext uri="{FF2B5EF4-FFF2-40B4-BE49-F238E27FC236}">
                <a16:creationId xmlns:a16="http://schemas.microsoft.com/office/drawing/2014/main" id="{B3DC1478-4605-0159-334E-29CCCE7494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13424" y="519768"/>
            <a:ext cx="4623520" cy="5658880"/>
          </a:xfrm>
          <a:prstGeom prst="rect">
            <a:avLst/>
          </a:prstGeom>
        </p:spPr>
      </p:pic>
      <p:pic>
        <p:nvPicPr>
          <p:cNvPr id="9" name="Picture 8">
            <a:extLst>
              <a:ext uri="{FF2B5EF4-FFF2-40B4-BE49-F238E27FC236}">
                <a16:creationId xmlns:a16="http://schemas.microsoft.com/office/drawing/2014/main" id="{D1DFBE19-ECF0-4EF3-AD03-C3F1B6AF2A1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4381" y="365125"/>
            <a:ext cx="947638" cy="937869"/>
          </a:xfrm>
          <a:prstGeom prst="rect">
            <a:avLst/>
          </a:prstGeom>
        </p:spPr>
      </p:pic>
    </p:spTree>
    <p:extLst>
      <p:ext uri="{BB962C8B-B14F-4D97-AF65-F5344CB8AC3E}">
        <p14:creationId xmlns:p14="http://schemas.microsoft.com/office/powerpoint/2010/main" val="89168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D61D6B96-EE38-4B9D-A404-DFABE116682F}"/>
              </a:ext>
              <a:ext uri="{C183D7F6-B498-43B3-948B-1728B52AA6E4}">
                <adec:decorative xmlns:adec="http://schemas.microsoft.com/office/drawing/2017/decorative" val="1"/>
              </a:ext>
            </a:extLst>
          </p:cNvPr>
          <p:cNvCxnSpPr>
            <a:cxnSpLocks/>
          </p:cNvCxnSpPr>
          <p:nvPr/>
        </p:nvCxnSpPr>
        <p:spPr>
          <a:xfrm>
            <a:off x="0" y="1547107"/>
            <a:ext cx="5746282"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85F0F2F7-D25D-46AA-91AB-16FF56B216A4}"/>
              </a:ext>
            </a:extLst>
          </p:cNvPr>
          <p:cNvSpPr>
            <a:spLocks noGrp="1"/>
          </p:cNvSpPr>
          <p:nvPr>
            <p:ph type="title"/>
          </p:nvPr>
        </p:nvSpPr>
        <p:spPr>
          <a:xfrm>
            <a:off x="1490133" y="-18516"/>
            <a:ext cx="3643570" cy="1600200"/>
          </a:xfrm>
        </p:spPr>
        <p:txBody>
          <a:bodyPr anchor="ctr">
            <a:normAutofit/>
          </a:bodyPr>
          <a:lstStyle/>
          <a:p>
            <a:r>
              <a:rPr lang="es-ES_tradnl" sz="3200" dirty="0"/>
              <a:t>Mantenga Segura la Cuna de Su Bebé</a:t>
            </a:r>
          </a:p>
        </p:txBody>
      </p:sp>
      <p:sp>
        <p:nvSpPr>
          <p:cNvPr id="3" name="Content Placeholder 2">
            <a:extLst>
              <a:ext uri="{FF2B5EF4-FFF2-40B4-BE49-F238E27FC236}">
                <a16:creationId xmlns:a16="http://schemas.microsoft.com/office/drawing/2014/main" id="{55605C97-7140-494A-BE7C-F649463FF379}"/>
              </a:ext>
            </a:extLst>
          </p:cNvPr>
          <p:cNvSpPr>
            <a:spLocks noGrp="1"/>
          </p:cNvSpPr>
          <p:nvPr>
            <p:ph type="body" sz="half" idx="2"/>
          </p:nvPr>
        </p:nvSpPr>
        <p:spPr>
          <a:xfrm>
            <a:off x="280800" y="1869020"/>
            <a:ext cx="5737574" cy="4302920"/>
          </a:xfrm>
        </p:spPr>
        <p:txBody>
          <a:bodyPr vert="horz" lIns="0" tIns="0" rIns="0" bIns="0" rtlCol="0" anchor="t">
            <a:noAutofit/>
          </a:bodyPr>
          <a:lstStyle/>
          <a:p>
            <a:pPr marL="342900" indent="-342900">
              <a:lnSpc>
                <a:spcPct val="100000"/>
              </a:lnSpc>
              <a:spcBef>
                <a:spcPts val="600"/>
              </a:spcBef>
              <a:buFont typeface="Arial" panose="020B0604020202020204" pitchFamily="34" charset="0"/>
              <a:buChar char="•"/>
            </a:pPr>
            <a:r>
              <a:rPr lang="es-ES_tradnl" sz="2300" dirty="0"/>
              <a:t>Asegúrese de que la superficie para dormir sea firme, plana y nivelada (no inclinada) y que esté cubierta solo con una sábana ajustable.</a:t>
            </a:r>
          </a:p>
          <a:p>
            <a:pPr marL="342900" indent="-342900">
              <a:lnSpc>
                <a:spcPct val="100000"/>
              </a:lnSpc>
              <a:spcBef>
                <a:spcPts val="600"/>
              </a:spcBef>
              <a:buFont typeface="Arial" panose="020B0604020202020204" pitchFamily="34" charset="0"/>
              <a:buChar char="•"/>
            </a:pPr>
            <a:r>
              <a:rPr lang="es-ES_tradnl" sz="2300" dirty="0"/>
              <a:t>Mantenga los objetos fuera del área de dormir del bebé; juguetes y otros artículos.</a:t>
            </a:r>
          </a:p>
          <a:p>
            <a:pPr marL="342900" indent="-342900">
              <a:lnSpc>
                <a:spcPct val="100000"/>
              </a:lnSpc>
              <a:spcBef>
                <a:spcPts val="600"/>
              </a:spcBef>
              <a:buFont typeface="Arial" panose="020B0604020202020204" pitchFamily="34" charset="0"/>
              <a:buChar char="•"/>
            </a:pPr>
            <a:r>
              <a:rPr lang="es-ES_tradnl" sz="2300" dirty="0"/>
              <a:t>No utilice cuñas ni dispositivos de posicionamiento o protectores de cuna.</a:t>
            </a:r>
            <a:endParaRPr lang="es-ES_tradnl" sz="2300" dirty="0">
              <a:cs typeface="Calibri"/>
            </a:endParaRPr>
          </a:p>
          <a:p>
            <a:pPr marL="342900" indent="-342900">
              <a:lnSpc>
                <a:spcPct val="100000"/>
              </a:lnSpc>
              <a:spcBef>
                <a:spcPts val="600"/>
              </a:spcBef>
              <a:buFont typeface="Arial" panose="020B0604020202020204" pitchFamily="34" charset="0"/>
              <a:buChar char="•"/>
            </a:pPr>
            <a:r>
              <a:rPr lang="es-ES_tradnl" sz="2300" dirty="0"/>
              <a:t>Solo ponga un bebé por cuna; no permita que el bebé comparta una cuna con hermanos o animales.</a:t>
            </a:r>
            <a:endParaRPr lang="es-ES_tradnl" sz="2200" dirty="0"/>
          </a:p>
        </p:txBody>
      </p:sp>
      <p:sp>
        <p:nvSpPr>
          <p:cNvPr id="4" name="Footer Placeholder 4">
            <a:extLst>
              <a:ext uri="{FF2B5EF4-FFF2-40B4-BE49-F238E27FC236}">
                <a16:creationId xmlns:a16="http://schemas.microsoft.com/office/drawing/2014/main" id="{C905D9AC-2E04-620C-5D91-A45AD948A892}"/>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6" name="Picture 5" descr="Una persona sosteniendo un juguete junto a una cuna.">
            <a:extLst>
              <a:ext uri="{FF2B5EF4-FFF2-40B4-BE49-F238E27FC236}">
                <a16:creationId xmlns:a16="http://schemas.microsoft.com/office/drawing/2014/main" id="{A4200B26-5113-4C70-81E4-548ACB458E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891174"/>
            <a:ext cx="5737575" cy="453044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AA55A2A-F16D-4E46-9C29-9EBD2245278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425" y="303397"/>
            <a:ext cx="956374" cy="956374"/>
          </a:xfrm>
          <a:prstGeom prst="rect">
            <a:avLst/>
          </a:prstGeom>
        </p:spPr>
      </p:pic>
    </p:spTree>
    <p:extLst>
      <p:ext uri="{BB962C8B-B14F-4D97-AF65-F5344CB8AC3E}">
        <p14:creationId xmlns:p14="http://schemas.microsoft.com/office/powerpoint/2010/main" val="3542617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DD779BB9-DA1B-485D-AE86-FB00FC5D1724}"/>
              </a:ext>
              <a:ext uri="{C183D7F6-B498-43B3-948B-1728B52AA6E4}">
                <adec:decorative xmlns:adec="http://schemas.microsoft.com/office/drawing/2017/decorative" val="1"/>
              </a:ext>
            </a:extLst>
          </p:cNvPr>
          <p:cNvCxnSpPr>
            <a:cxnSpLocks/>
          </p:cNvCxnSpPr>
          <p:nvPr/>
        </p:nvCxnSpPr>
        <p:spPr>
          <a:xfrm>
            <a:off x="0" y="2051936"/>
            <a:ext cx="5183188" cy="5464"/>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624C9155-F952-42E3-B8AB-2009A7AB4A72}"/>
              </a:ext>
            </a:extLst>
          </p:cNvPr>
          <p:cNvSpPr>
            <a:spLocks noGrp="1"/>
          </p:cNvSpPr>
          <p:nvPr>
            <p:ph type="title"/>
          </p:nvPr>
        </p:nvSpPr>
        <p:spPr>
          <a:xfrm>
            <a:off x="1569156" y="296514"/>
            <a:ext cx="3486938" cy="1594736"/>
          </a:xfrm>
        </p:spPr>
        <p:txBody>
          <a:bodyPr anchor="ctr">
            <a:normAutofit/>
          </a:bodyPr>
          <a:lstStyle/>
          <a:p>
            <a:r>
              <a:rPr lang="es-ES_tradnl" sz="3200">
                <a:latin typeface="Segoe UI" panose="020B0502040204020203" pitchFamily="34" charset="0"/>
              </a:rPr>
              <a:t>Alimente a Su Bebé con Leche Materna</a:t>
            </a:r>
            <a:endParaRPr lang="es-ES_tradnl" sz="3200"/>
          </a:p>
        </p:txBody>
      </p:sp>
      <p:sp>
        <p:nvSpPr>
          <p:cNvPr id="3" name="Content Placeholder 2">
            <a:extLst>
              <a:ext uri="{FF2B5EF4-FFF2-40B4-BE49-F238E27FC236}">
                <a16:creationId xmlns:a16="http://schemas.microsoft.com/office/drawing/2014/main" id="{650B498F-9768-463E-954B-BB2738F24D91}"/>
              </a:ext>
            </a:extLst>
          </p:cNvPr>
          <p:cNvSpPr>
            <a:spLocks noGrp="1"/>
          </p:cNvSpPr>
          <p:nvPr>
            <p:ph type="body" sz="half" idx="2"/>
          </p:nvPr>
        </p:nvSpPr>
        <p:spPr>
          <a:xfrm>
            <a:off x="336354" y="2212622"/>
            <a:ext cx="4846834" cy="3656366"/>
          </a:xfrm>
        </p:spPr>
        <p:txBody>
          <a:bodyPr vert="horz" lIns="0" tIns="0" rIns="0" bIns="0" rtlCol="0" anchor="t">
            <a:normAutofit fontScale="92500"/>
          </a:bodyPr>
          <a:lstStyle/>
          <a:p>
            <a:pPr marL="342900" indent="-342900">
              <a:spcBef>
                <a:spcPts val="2400"/>
              </a:spcBef>
              <a:buFont typeface="Arial" panose="020B0604020202020204" pitchFamily="34" charset="0"/>
              <a:buChar char="•"/>
            </a:pPr>
            <a:r>
              <a:rPr lang="es-ES_tradnl" sz="2200" dirty="0"/>
              <a:t>Los bebés que son amamantados tienen menos probabilidades de morir de SIDS.</a:t>
            </a:r>
          </a:p>
          <a:p>
            <a:pPr marL="342900" indent="-342900">
              <a:spcBef>
                <a:spcPts val="2400"/>
              </a:spcBef>
              <a:buFont typeface="Arial" panose="020B0604020202020204" pitchFamily="34" charset="0"/>
              <a:buChar char="•"/>
            </a:pPr>
            <a:r>
              <a:rPr lang="es-ES_tradnl" sz="2200" dirty="0"/>
              <a:t>La lactancia materna reduce el riesgo de que su bebé padezca el SIDS, especialmente la lactancia materna exclusiva (leche materna solo durante los primeros seis meses).</a:t>
            </a:r>
          </a:p>
          <a:p>
            <a:pPr marL="342900" indent="-342900">
              <a:spcBef>
                <a:spcPts val="2400"/>
              </a:spcBef>
              <a:buFont typeface="Arial" panose="020B0604020202020204" pitchFamily="34" charset="0"/>
              <a:buChar char="•"/>
            </a:pPr>
            <a:r>
              <a:rPr lang="es-ES_tradnl" sz="2200" dirty="0"/>
              <a:t>Cuanto más tiempo y más exclusivamente se amamanta a un bebé, menor es el riesgo de que el bebé muera de SIDS. </a:t>
            </a:r>
            <a:endParaRPr lang="es-ES_tradnl" sz="2200" dirty="0">
              <a:cs typeface="Calibri"/>
            </a:endParaRPr>
          </a:p>
        </p:txBody>
      </p:sp>
      <p:sp>
        <p:nvSpPr>
          <p:cNvPr id="5" name="Footer Placeholder 4">
            <a:extLst>
              <a:ext uri="{FF2B5EF4-FFF2-40B4-BE49-F238E27FC236}">
                <a16:creationId xmlns:a16="http://schemas.microsoft.com/office/drawing/2014/main" id="{E572830A-961E-27FC-BC69-88BF8C08B516}"/>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6" name="Picture 5" descr="Una persona amamantando a un bebé.">
            <a:extLst>
              <a:ext uri="{FF2B5EF4-FFF2-40B4-BE49-F238E27FC236}">
                <a16:creationId xmlns:a16="http://schemas.microsoft.com/office/drawing/2014/main" id="{9DD3F29B-7145-4CED-8212-7CE4DBFFFEF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83829" y="987942"/>
            <a:ext cx="5460979" cy="4312039"/>
          </a:xfrm>
          <a:prstGeom prst="rect">
            <a:avLst/>
          </a:prstGeom>
          <a:noFill/>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884CBC78-FDF2-477F-9B75-60F22EC6ED1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354" y="574374"/>
            <a:ext cx="1000515" cy="990200"/>
          </a:xfrm>
          <a:prstGeom prst="rect">
            <a:avLst/>
          </a:prstGeom>
        </p:spPr>
      </p:pic>
    </p:spTree>
    <p:extLst>
      <p:ext uri="{BB962C8B-B14F-4D97-AF65-F5344CB8AC3E}">
        <p14:creationId xmlns:p14="http://schemas.microsoft.com/office/powerpoint/2010/main" val="2719368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8E601-FAFA-1743-D686-0789873A55A2}"/>
              </a:ext>
            </a:extLst>
          </p:cNvPr>
          <p:cNvSpPr>
            <a:spLocks noGrp="1"/>
          </p:cNvSpPr>
          <p:nvPr>
            <p:ph type="ctrTitle"/>
          </p:nvPr>
        </p:nvSpPr>
        <p:spPr>
          <a:xfrm>
            <a:off x="522514" y="4680270"/>
            <a:ext cx="11136086" cy="810305"/>
          </a:xfrm>
        </p:spPr>
        <p:txBody>
          <a:bodyPr anchor="ctr">
            <a:normAutofit fontScale="90000"/>
          </a:bodyPr>
          <a:lstStyle/>
          <a:p>
            <a:r>
              <a:rPr lang="es-ES_tradnl" dirty="0"/>
              <a:t>¿Qué Sabemos Sobre el Sueño Infantil Seguro? </a:t>
            </a:r>
          </a:p>
        </p:txBody>
      </p:sp>
      <p:sp>
        <p:nvSpPr>
          <p:cNvPr id="3" name="Subtitle 2">
            <a:extLst>
              <a:ext uri="{FF2B5EF4-FFF2-40B4-BE49-F238E27FC236}">
                <a16:creationId xmlns:a16="http://schemas.microsoft.com/office/drawing/2014/main" id="{FF65B3E8-DB9E-2F70-1A8B-032465C7BBD3}"/>
              </a:ext>
            </a:extLst>
          </p:cNvPr>
          <p:cNvSpPr>
            <a:spLocks noGrp="1"/>
          </p:cNvSpPr>
          <p:nvPr>
            <p:ph type="subTitle" idx="1"/>
          </p:nvPr>
        </p:nvSpPr>
        <p:spPr>
          <a:xfrm>
            <a:off x="522514" y="5580851"/>
            <a:ext cx="11136086" cy="363667"/>
          </a:xfrm>
        </p:spPr>
        <p:txBody>
          <a:bodyPr anchor="ctr">
            <a:noAutofit/>
          </a:bodyPr>
          <a:lstStyle/>
          <a:p>
            <a:r>
              <a:rPr lang="es-ES_tradnl" sz="3600" dirty="0">
                <a:latin typeface="Fira Sans SemiBold"/>
              </a:rPr>
              <a:t>¿Qué Aprenderemos?</a:t>
            </a:r>
          </a:p>
        </p:txBody>
      </p:sp>
      <p:pic>
        <p:nvPicPr>
          <p:cNvPr id="7" name="Picture Placeholder 6" descr="Un bebé durmiendo en su cuna. &#10;&#10;">
            <a:extLst>
              <a:ext uri="{FF2B5EF4-FFF2-40B4-BE49-F238E27FC236}">
                <a16:creationId xmlns:a16="http://schemas.microsoft.com/office/drawing/2014/main" id="{D517DA85-C871-667E-E8B7-3772F126BA8E}"/>
              </a:ext>
              <a:ext uri="{C183D7F6-B498-43B3-948B-1728B52AA6E4}">
                <adec:decorative xmlns:adec="http://schemas.microsoft.com/office/drawing/2017/decorative" val="0"/>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a:stretch/>
        </p:blipFill>
        <p:spPr>
          <a:xfrm>
            <a:off x="20" y="10"/>
            <a:ext cx="12191981" cy="4458600"/>
          </a:xfrm>
          <a:noFill/>
        </p:spPr>
      </p:pic>
      <p:sp>
        <p:nvSpPr>
          <p:cNvPr id="5" name="Footer Placeholder 4">
            <a:extLst>
              <a:ext uri="{FF2B5EF4-FFF2-40B4-BE49-F238E27FC236}">
                <a16:creationId xmlns:a16="http://schemas.microsoft.com/office/drawing/2014/main" id="{8919A966-0543-9973-C9B1-2F01E32934FB}"/>
              </a:ext>
            </a:extLst>
          </p:cNvPr>
          <p:cNvSpPr>
            <a:spLocks noGrp="1"/>
          </p:cNvSpPr>
          <p:nvPr>
            <p:ph type="ftr" sz="quarter" idx="3"/>
          </p:nvPr>
        </p:nvSpPr>
        <p:spPr>
          <a:xfrm>
            <a:off x="520908" y="6091588"/>
            <a:ext cx="8229599" cy="515030"/>
          </a:xfrm>
        </p:spPr>
        <p:txBody>
          <a:bodyPr anchor="ctr">
            <a:normAutofit/>
          </a:bodyPr>
          <a:lstStyle/>
          <a:p>
            <a:pPr>
              <a:spcAft>
                <a:spcPts val="600"/>
              </a:spcAft>
            </a:pPr>
            <a:r>
              <a:rPr lang="es-ES_tradnl" b="1" spc="0" dirty="0"/>
              <a:t>Hablemos – </a:t>
            </a:r>
            <a:r>
              <a:rPr lang="es-ES_tradnl" i="1" spc="0" dirty="0"/>
              <a:t>Sueño Infantil Seguro</a:t>
            </a:r>
            <a:endParaRPr lang="es-ES_tradnl" b="0" i="1" spc="0" dirty="0"/>
          </a:p>
        </p:txBody>
      </p:sp>
    </p:spTree>
    <p:extLst>
      <p:ext uri="{BB962C8B-B14F-4D97-AF65-F5344CB8AC3E}">
        <p14:creationId xmlns:p14="http://schemas.microsoft.com/office/powerpoint/2010/main" val="658386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0A23660E-6F52-428A-A04A-492D09E778A2}"/>
              </a:ext>
              <a:ext uri="{C183D7F6-B498-43B3-948B-1728B52AA6E4}">
                <adec:decorative xmlns:adec="http://schemas.microsoft.com/office/drawing/2017/decorative" val="1"/>
              </a:ext>
            </a:extLst>
          </p:cNvPr>
          <p:cNvCxnSpPr>
            <a:cxnSpLocks/>
          </p:cNvCxnSpPr>
          <p:nvPr/>
        </p:nvCxnSpPr>
        <p:spPr>
          <a:xfrm>
            <a:off x="0" y="1634243"/>
            <a:ext cx="658875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B38CE67A-97CA-48D2-8447-5E763559A908}"/>
              </a:ext>
            </a:extLst>
          </p:cNvPr>
          <p:cNvSpPr>
            <a:spLocks noGrp="1"/>
          </p:cNvSpPr>
          <p:nvPr>
            <p:ph type="title"/>
          </p:nvPr>
        </p:nvSpPr>
        <p:spPr>
          <a:xfrm>
            <a:off x="1772356" y="294745"/>
            <a:ext cx="4910832" cy="1325563"/>
          </a:xfrm>
        </p:spPr>
        <p:txBody>
          <a:bodyPr anchor="ctr">
            <a:normAutofit fontScale="90000"/>
          </a:bodyPr>
          <a:lstStyle/>
          <a:p>
            <a:r>
              <a:rPr lang="es-ES_tradnl" dirty="0"/>
              <a:t>Comparta su Habitación con su Bebé</a:t>
            </a:r>
          </a:p>
        </p:txBody>
      </p:sp>
      <p:sp>
        <p:nvSpPr>
          <p:cNvPr id="4" name="Footer Placeholder 4">
            <a:extLst>
              <a:ext uri="{FF2B5EF4-FFF2-40B4-BE49-F238E27FC236}">
                <a16:creationId xmlns:a16="http://schemas.microsoft.com/office/drawing/2014/main" id="{D9F96A33-B466-D56F-B4CE-1962117D347B}"/>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a:ln>
                <a:noFill/>
              </a:ln>
              <a:effectLst/>
              <a:uLnTx/>
              <a:uFillTx/>
              <a:latin typeface="Fira Sans Medium" panose="020B0603050000020004" pitchFamily="34" charset="0"/>
              <a:ea typeface="+mn-ea"/>
              <a:cs typeface="+mn-cs"/>
            </a:endParaRPr>
          </a:p>
        </p:txBody>
      </p:sp>
      <p:sp>
        <p:nvSpPr>
          <p:cNvPr id="3" name="Content Placeholder 2">
            <a:extLst>
              <a:ext uri="{FF2B5EF4-FFF2-40B4-BE49-F238E27FC236}">
                <a16:creationId xmlns:a16="http://schemas.microsoft.com/office/drawing/2014/main" id="{F614587F-6A36-4515-A177-5BD212F35C3A}"/>
              </a:ext>
            </a:extLst>
          </p:cNvPr>
          <p:cNvSpPr>
            <a:spLocks noGrp="1"/>
          </p:cNvSpPr>
          <p:nvPr>
            <p:ph sz="half" idx="2"/>
          </p:nvPr>
        </p:nvSpPr>
        <p:spPr>
          <a:xfrm>
            <a:off x="371809" y="1838005"/>
            <a:ext cx="6588753" cy="3684588"/>
          </a:xfrm>
        </p:spPr>
        <p:txBody>
          <a:bodyPr vert="horz" lIns="0" tIns="0" rIns="0" bIns="0" rtlCol="0" anchor="t">
            <a:noAutofit/>
          </a:bodyPr>
          <a:lstStyle/>
          <a:p>
            <a:pPr>
              <a:lnSpc>
                <a:spcPct val="100000"/>
              </a:lnSpc>
              <a:spcBef>
                <a:spcPts val="1200"/>
              </a:spcBef>
              <a:spcAft>
                <a:spcPts val="600"/>
              </a:spcAft>
            </a:pPr>
            <a:r>
              <a:rPr lang="es-ES_tradnl" sz="2200" dirty="0"/>
              <a:t>Compartir habitación durante al menos los primeros seis meses e idealmente el primer año.</a:t>
            </a:r>
          </a:p>
          <a:p>
            <a:pPr>
              <a:lnSpc>
                <a:spcPct val="100000"/>
              </a:lnSpc>
              <a:spcBef>
                <a:spcPts val="1200"/>
              </a:spcBef>
              <a:spcAft>
                <a:spcPts val="600"/>
              </a:spcAft>
            </a:pPr>
            <a:r>
              <a:rPr lang="es-ES_tradnl" sz="2200" dirty="0"/>
              <a:t>Su bebé debe tener su propia superficie para dormir aprobada por seguridad.</a:t>
            </a:r>
            <a:endParaRPr lang="es-ES_tradnl" sz="2200" dirty="0">
              <a:cs typeface="Calibri"/>
            </a:endParaRPr>
          </a:p>
          <a:p>
            <a:pPr>
              <a:lnSpc>
                <a:spcPct val="100000"/>
              </a:lnSpc>
              <a:spcBef>
                <a:spcPts val="1200"/>
              </a:spcBef>
              <a:spcAft>
                <a:spcPts val="600"/>
              </a:spcAft>
            </a:pPr>
            <a:r>
              <a:rPr lang="es-ES_tradnl" sz="2200" dirty="0"/>
              <a:t>Cuando lleve a su bebé a una cama de adulto para alimentarlo o consolarlo, quítele toda la ropa de cama blanda, los juguetes y las almohadas.</a:t>
            </a:r>
            <a:endParaRPr lang="es-ES_tradnl" sz="2200" dirty="0">
              <a:cs typeface="Calibri"/>
            </a:endParaRPr>
          </a:p>
          <a:p>
            <a:pPr>
              <a:lnSpc>
                <a:spcPct val="100000"/>
              </a:lnSpc>
              <a:spcBef>
                <a:spcPts val="1200"/>
              </a:spcBef>
              <a:spcAft>
                <a:spcPts val="600"/>
              </a:spcAft>
            </a:pPr>
            <a:r>
              <a:rPr lang="es-ES_tradnl" sz="2200" dirty="0"/>
              <a:t>Si se queda dormido mientras lo alimenta o lo consuela, tan pronto como se despierte, vuelva a colocar al bebé en una superficie separada para dormir hecha para bebés, como una cuna.</a:t>
            </a:r>
            <a:endParaRPr lang="es-ES_tradnl" sz="2200" dirty="0">
              <a:cs typeface="Calibri"/>
            </a:endParaRPr>
          </a:p>
        </p:txBody>
      </p:sp>
      <p:pic>
        <p:nvPicPr>
          <p:cNvPr id="6" name="Picture 5" descr="Una pareja durmiendo en una cama junto a un bebé en una cuna.">
            <a:extLst>
              <a:ext uri="{FF2B5EF4-FFF2-40B4-BE49-F238E27FC236}">
                <a16:creationId xmlns:a16="http://schemas.microsoft.com/office/drawing/2014/main" id="{E6541627-CD87-4E86-AE24-998A9C8E281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56519" y="519764"/>
            <a:ext cx="4710822" cy="5765724"/>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9374B6C6-11AD-46CB-A0B0-7EB2C99D943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809" y="355544"/>
            <a:ext cx="932782" cy="923166"/>
          </a:xfrm>
          <a:prstGeom prst="rect">
            <a:avLst/>
          </a:prstGeom>
        </p:spPr>
      </p:pic>
    </p:spTree>
    <p:extLst>
      <p:ext uri="{BB962C8B-B14F-4D97-AF65-F5344CB8AC3E}">
        <p14:creationId xmlns:p14="http://schemas.microsoft.com/office/powerpoint/2010/main" val="302426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0A23660E-6F52-428A-A04A-492D09E778A2}"/>
              </a:ext>
              <a:ext uri="{C183D7F6-B498-43B3-948B-1728B52AA6E4}">
                <adec:decorative xmlns:adec="http://schemas.microsoft.com/office/drawing/2017/decorative" val="1"/>
              </a:ext>
            </a:extLst>
          </p:cNvPr>
          <p:cNvCxnSpPr>
            <a:cxnSpLocks/>
          </p:cNvCxnSpPr>
          <p:nvPr/>
        </p:nvCxnSpPr>
        <p:spPr>
          <a:xfrm flipV="1">
            <a:off x="0" y="1620308"/>
            <a:ext cx="6679933" cy="13935"/>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B38CE67A-97CA-48D2-8447-5E763559A908}"/>
              </a:ext>
            </a:extLst>
          </p:cNvPr>
          <p:cNvSpPr>
            <a:spLocks noGrp="1"/>
          </p:cNvSpPr>
          <p:nvPr>
            <p:ph type="title"/>
          </p:nvPr>
        </p:nvSpPr>
        <p:spPr>
          <a:xfrm>
            <a:off x="1772356" y="294745"/>
            <a:ext cx="4225219" cy="1325563"/>
          </a:xfrm>
        </p:spPr>
        <p:txBody>
          <a:bodyPr anchor="ctr">
            <a:normAutofit/>
          </a:bodyPr>
          <a:lstStyle/>
          <a:p>
            <a:r>
              <a:rPr lang="es-ES_tradnl"/>
              <a:t>Amamantar y Dormir</a:t>
            </a:r>
          </a:p>
        </p:txBody>
      </p:sp>
      <p:sp>
        <p:nvSpPr>
          <p:cNvPr id="3" name="Content Placeholder 2">
            <a:extLst>
              <a:ext uri="{FF2B5EF4-FFF2-40B4-BE49-F238E27FC236}">
                <a16:creationId xmlns:a16="http://schemas.microsoft.com/office/drawing/2014/main" id="{F614587F-6A36-4515-A177-5BD212F35C3A}"/>
              </a:ext>
            </a:extLst>
          </p:cNvPr>
          <p:cNvSpPr>
            <a:spLocks noGrp="1"/>
          </p:cNvSpPr>
          <p:nvPr>
            <p:ph sz="half" idx="2"/>
          </p:nvPr>
        </p:nvSpPr>
        <p:spPr>
          <a:xfrm>
            <a:off x="371809" y="1736403"/>
            <a:ext cx="6308124" cy="4116625"/>
          </a:xfrm>
        </p:spPr>
        <p:txBody>
          <a:bodyPr>
            <a:noAutofit/>
          </a:bodyPr>
          <a:lstStyle/>
          <a:p>
            <a:pPr marL="0" indent="0">
              <a:lnSpc>
                <a:spcPct val="100000"/>
              </a:lnSpc>
              <a:spcBef>
                <a:spcPts val="0"/>
              </a:spcBef>
              <a:spcAft>
                <a:spcPts val="600"/>
              </a:spcAft>
              <a:buNone/>
            </a:pPr>
            <a:r>
              <a:rPr lang="es-ES_tradnl" sz="2100" b="1"/>
              <a:t>Duerma cerca de su bebé.</a:t>
            </a:r>
          </a:p>
          <a:p>
            <a:pPr>
              <a:lnSpc>
                <a:spcPct val="100000"/>
              </a:lnSpc>
              <a:spcBef>
                <a:spcPts val="0"/>
              </a:spcBef>
              <a:spcAft>
                <a:spcPts val="600"/>
              </a:spcAft>
            </a:pPr>
            <a:r>
              <a:rPr lang="es-ES_tradnl" sz="2100"/>
              <a:t>Considere usar un moisés adjunto a su cama. Amamante mientras está acostada de lado.</a:t>
            </a:r>
          </a:p>
          <a:p>
            <a:pPr marL="0" indent="0">
              <a:lnSpc>
                <a:spcPct val="100000"/>
              </a:lnSpc>
              <a:spcBef>
                <a:spcPts val="0"/>
              </a:spcBef>
              <a:spcAft>
                <a:spcPts val="600"/>
              </a:spcAft>
              <a:buNone/>
            </a:pPr>
            <a:r>
              <a:rPr lang="es-ES_tradnl" sz="2100" b="1"/>
              <a:t>Evite levantarse por la noche.</a:t>
            </a:r>
          </a:p>
          <a:p>
            <a:pPr>
              <a:lnSpc>
                <a:spcPct val="100000"/>
              </a:lnSpc>
              <a:spcBef>
                <a:spcPts val="0"/>
              </a:spcBef>
              <a:spcAft>
                <a:spcPts val="600"/>
              </a:spcAft>
            </a:pPr>
            <a:r>
              <a:rPr lang="es-ES_tradnl" sz="2100"/>
              <a:t>Sentarse y levantarse de la cama interrumpirá su sueño.</a:t>
            </a:r>
          </a:p>
          <a:p>
            <a:pPr>
              <a:lnSpc>
                <a:spcPct val="100000"/>
              </a:lnSpc>
              <a:spcBef>
                <a:spcPts val="0"/>
              </a:spcBef>
              <a:spcAft>
                <a:spcPts val="600"/>
              </a:spcAft>
            </a:pPr>
            <a:r>
              <a:rPr lang="es-ES_tradnl" sz="2100"/>
              <a:t>Evite cambios de pañales innecesarios durante la noche. Proteja las pompis de su bebé con una crema.</a:t>
            </a:r>
          </a:p>
          <a:p>
            <a:pPr>
              <a:lnSpc>
                <a:spcPct val="100000"/>
              </a:lnSpc>
              <a:spcBef>
                <a:spcPts val="0"/>
              </a:spcBef>
              <a:spcAft>
                <a:spcPts val="600"/>
              </a:spcAft>
            </a:pPr>
            <a:r>
              <a:rPr lang="es-ES_tradnl" sz="2100"/>
              <a:t>Por lo general, los bebés amamantados no requieren eructar.</a:t>
            </a:r>
          </a:p>
          <a:p>
            <a:pPr marL="0" indent="0">
              <a:lnSpc>
                <a:spcPct val="100000"/>
              </a:lnSpc>
              <a:spcBef>
                <a:spcPts val="0"/>
              </a:spcBef>
              <a:spcAft>
                <a:spcPts val="600"/>
              </a:spcAft>
              <a:buNone/>
            </a:pPr>
            <a:r>
              <a:rPr lang="es-ES_tradnl" sz="2100" b="1"/>
              <a:t>La seguridad para compartir la cama es muy importante.</a:t>
            </a:r>
          </a:p>
          <a:p>
            <a:pPr>
              <a:lnSpc>
                <a:spcPct val="100000"/>
              </a:lnSpc>
              <a:spcBef>
                <a:spcPts val="0"/>
              </a:spcBef>
              <a:spcAft>
                <a:spcPts val="600"/>
              </a:spcAft>
            </a:pPr>
            <a:r>
              <a:rPr lang="es-ES_tradnl" sz="2100"/>
              <a:t>Compartir la cama a menudo no se planea. Todos deberían hacer que su cama sea segura para el bebé.</a:t>
            </a:r>
          </a:p>
        </p:txBody>
      </p:sp>
      <p:sp>
        <p:nvSpPr>
          <p:cNvPr id="4" name="Footer Placeholder 4">
            <a:extLst>
              <a:ext uri="{FF2B5EF4-FFF2-40B4-BE49-F238E27FC236}">
                <a16:creationId xmlns:a16="http://schemas.microsoft.com/office/drawing/2014/main" id="{4FE7F0A3-8701-5727-0EB8-8001A802F2B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6" name="Picture 5" descr="Una persona acostada en la cama sosteniendo a un bebé, con otra persona atendiéndolos.">
            <a:extLst>
              <a:ext uri="{FF2B5EF4-FFF2-40B4-BE49-F238E27FC236}">
                <a16:creationId xmlns:a16="http://schemas.microsoft.com/office/drawing/2014/main" id="{E6541627-CD87-4E86-AE24-998A9C8E281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32194" y="481263"/>
            <a:ext cx="4608432" cy="564040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9374B6C6-11AD-46CB-A0B0-7EB2C99D943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809" y="355544"/>
            <a:ext cx="932782" cy="923166"/>
          </a:xfrm>
          <a:prstGeom prst="rect">
            <a:avLst/>
          </a:prstGeom>
        </p:spPr>
      </p:pic>
    </p:spTree>
    <p:extLst>
      <p:ext uri="{BB962C8B-B14F-4D97-AF65-F5344CB8AC3E}">
        <p14:creationId xmlns:p14="http://schemas.microsoft.com/office/powerpoint/2010/main" val="1838202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DB4C677C-676F-4829-9DBE-6C4A4230A1E9}"/>
              </a:ext>
              <a:ext uri="{C183D7F6-B498-43B3-948B-1728B52AA6E4}">
                <adec:decorative xmlns:adec="http://schemas.microsoft.com/office/drawing/2017/decorative" val="1"/>
              </a:ext>
            </a:extLst>
          </p:cNvPr>
          <p:cNvCxnSpPr>
            <a:cxnSpLocks/>
          </p:cNvCxnSpPr>
          <p:nvPr/>
        </p:nvCxnSpPr>
        <p:spPr>
          <a:xfrm>
            <a:off x="0" y="1634243"/>
            <a:ext cx="6567055"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FE419E4-D8B8-450B-93D6-164874208785}"/>
              </a:ext>
            </a:extLst>
          </p:cNvPr>
          <p:cNvSpPr>
            <a:spLocks noGrp="1"/>
          </p:cNvSpPr>
          <p:nvPr>
            <p:ph type="title"/>
          </p:nvPr>
        </p:nvSpPr>
        <p:spPr>
          <a:xfrm>
            <a:off x="1567743" y="324801"/>
            <a:ext cx="4999312" cy="1325563"/>
          </a:xfrm>
        </p:spPr>
        <p:txBody>
          <a:bodyPr anchor="ctr">
            <a:noAutofit/>
          </a:bodyPr>
          <a:lstStyle/>
          <a:p>
            <a:r>
              <a:rPr lang="es-ES_tradnl">
                <a:latin typeface="Fira Sans"/>
              </a:rPr>
              <a:t>Evite que Su Bebé se Caliente Demasiado</a:t>
            </a:r>
          </a:p>
        </p:txBody>
      </p:sp>
      <p:sp>
        <p:nvSpPr>
          <p:cNvPr id="3" name="Content Placeholder 2">
            <a:extLst>
              <a:ext uri="{FF2B5EF4-FFF2-40B4-BE49-F238E27FC236}">
                <a16:creationId xmlns:a16="http://schemas.microsoft.com/office/drawing/2014/main" id="{AA0FE9F9-F73A-4391-8059-90242FBFBE3E}"/>
              </a:ext>
            </a:extLst>
          </p:cNvPr>
          <p:cNvSpPr>
            <a:spLocks noGrp="1"/>
          </p:cNvSpPr>
          <p:nvPr>
            <p:ph sz="half" idx="1"/>
          </p:nvPr>
        </p:nvSpPr>
        <p:spPr>
          <a:xfrm>
            <a:off x="362390" y="1759944"/>
            <a:ext cx="5844446" cy="4236847"/>
          </a:xfrm>
        </p:spPr>
        <p:txBody>
          <a:bodyPr vert="horz" lIns="0" tIns="0" rIns="0" bIns="0" rtlCol="0" anchor="t">
            <a:noAutofit/>
          </a:bodyPr>
          <a:lstStyle/>
          <a:p>
            <a:pPr>
              <a:lnSpc>
                <a:spcPct val="100000"/>
              </a:lnSpc>
              <a:spcBef>
                <a:spcPts val="1200"/>
              </a:spcBef>
              <a:spcAft>
                <a:spcPts val="600"/>
              </a:spcAft>
            </a:pPr>
            <a:r>
              <a:rPr lang="es-ES_tradnl" sz="2200"/>
              <a:t>Si su bebé tiene demasiado calor, es posible que tenga problemas para despertarse y recibir oxígeno.</a:t>
            </a:r>
          </a:p>
          <a:p>
            <a:pPr>
              <a:lnSpc>
                <a:spcPct val="100000"/>
              </a:lnSpc>
              <a:spcBef>
                <a:spcPts val="1200"/>
              </a:spcBef>
              <a:spcAft>
                <a:spcPts val="600"/>
              </a:spcAft>
            </a:pPr>
            <a:r>
              <a:rPr lang="es-ES_tradnl" sz="2200"/>
              <a:t>Mantenga la temperatura ambiente donde duerme el bebé lo suficientemente cómoda para un adulto ligeramente vestido.</a:t>
            </a:r>
          </a:p>
          <a:p>
            <a:pPr>
              <a:lnSpc>
                <a:spcPct val="100000"/>
              </a:lnSpc>
              <a:spcBef>
                <a:spcPts val="1200"/>
              </a:spcBef>
              <a:spcAft>
                <a:spcPts val="600"/>
              </a:spcAft>
            </a:pPr>
            <a:r>
              <a:rPr lang="es-ES_tradnl" sz="2200"/>
              <a:t>Use un saco de dormir ligero en lugar de una manta.</a:t>
            </a:r>
          </a:p>
          <a:p>
            <a:pPr>
              <a:lnSpc>
                <a:spcPct val="100000"/>
              </a:lnSpc>
              <a:spcBef>
                <a:spcPts val="1200"/>
              </a:spcBef>
              <a:spcAft>
                <a:spcPts val="600"/>
              </a:spcAft>
            </a:pPr>
            <a:r>
              <a:rPr lang="es-ES_tradnl" sz="2200"/>
              <a:t>​ Mantenga la cabeza de su bebé sin sombreros ni coberturas en interiores. Un bebé sudoroso o mojado está demasiado caliente.</a:t>
            </a:r>
            <a:endParaRPr lang="es-ES_tradnl" sz="2200">
              <a:cs typeface="Calibri"/>
            </a:endParaRPr>
          </a:p>
        </p:txBody>
      </p:sp>
      <p:sp>
        <p:nvSpPr>
          <p:cNvPr id="4" name="Footer Placeholder 4">
            <a:extLst>
              <a:ext uri="{FF2B5EF4-FFF2-40B4-BE49-F238E27FC236}">
                <a16:creationId xmlns:a16="http://schemas.microsoft.com/office/drawing/2014/main" id="{41B0FA1B-51E3-BE05-5ABB-C5829BF7D5D3}"/>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6" name="Picture 5" descr="Un termostato blanco con pantalla digital.">
            <a:extLst>
              <a:ext uri="{FF2B5EF4-FFF2-40B4-BE49-F238E27FC236}">
                <a16:creationId xmlns:a16="http://schemas.microsoft.com/office/drawing/2014/main" id="{4606A13A-EFB4-4E89-A555-92C50E5DE6D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40157" y="1759944"/>
            <a:ext cx="4964053" cy="4058965"/>
          </a:xfrm>
          <a:prstGeom prst="rect">
            <a:avLst/>
          </a:prstGeom>
          <a:noFill/>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A998C25-990C-4F77-9572-FA0ED3D44B5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390" y="324801"/>
            <a:ext cx="1026143" cy="1015564"/>
          </a:xfrm>
          <a:prstGeom prst="rect">
            <a:avLst/>
          </a:prstGeom>
        </p:spPr>
      </p:pic>
    </p:spTree>
    <p:extLst>
      <p:ext uri="{BB962C8B-B14F-4D97-AF65-F5344CB8AC3E}">
        <p14:creationId xmlns:p14="http://schemas.microsoft.com/office/powerpoint/2010/main" val="928853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208295"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9" y="365125"/>
            <a:ext cx="4869329" cy="1337658"/>
          </a:xfrm>
        </p:spPr>
        <p:txBody>
          <a:bodyPr anchor="ctr">
            <a:normAutofit fontScale="90000"/>
          </a:bodyPr>
          <a:lstStyle/>
          <a:p>
            <a:r>
              <a:rPr lang="es-ES_tradnl" sz="3100" dirty="0">
                <a:latin typeface="Fira Sans"/>
              </a:rPr>
              <a:t>Manténgase Libre de Humo y Vapor Durante el Embarazo y Después del Parto</a:t>
            </a:r>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839788" y="2128315"/>
            <a:ext cx="5368507" cy="4281841"/>
          </a:xfrm>
        </p:spPr>
        <p:txBody>
          <a:bodyPr vert="horz" lIns="0" tIns="0" rIns="0" bIns="0" rtlCol="0" anchor="t">
            <a:normAutofit/>
          </a:bodyPr>
          <a:lstStyle/>
          <a:p>
            <a:pPr>
              <a:spcBef>
                <a:spcPts val="2400"/>
              </a:spcBef>
            </a:pPr>
            <a:r>
              <a:rPr lang="es-ES_tradnl" sz="2600"/>
              <a:t>Fumar durante el embarazo aumenta el riesgo de SIDS.</a:t>
            </a:r>
          </a:p>
          <a:p>
            <a:pPr>
              <a:spcBef>
                <a:spcPts val="2400"/>
              </a:spcBef>
            </a:pPr>
            <a:r>
              <a:rPr lang="es-ES_tradnl" sz="2600"/>
              <a:t>La exposición al humo después del nacimiento también puede aumentar el riesgo de que su bebé muera de SIDS.</a:t>
            </a:r>
          </a:p>
          <a:p>
            <a:pPr>
              <a:spcBef>
                <a:spcPts val="2400"/>
              </a:spcBef>
            </a:pPr>
            <a:r>
              <a:rPr lang="es-ES_tradnl" sz="2600"/>
              <a:t>No permita que nadie fume o vapee cerca de su bebé.</a:t>
            </a:r>
            <a:endParaRPr lang="es-ES_tradnl" sz="2800"/>
          </a:p>
        </p:txBody>
      </p:sp>
      <p:sp>
        <p:nvSpPr>
          <p:cNvPr id="4" name="Footer Placeholder 4">
            <a:extLst>
              <a:ext uri="{FF2B5EF4-FFF2-40B4-BE49-F238E27FC236}">
                <a16:creationId xmlns:a16="http://schemas.microsoft.com/office/drawing/2014/main" id="{7AD1D89F-1B0D-518B-167C-3BE15EBC05D9}"/>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6" name="Picture 5" descr="Una persona embarazada sosteniendo un cigarrillo.">
            <a:extLst>
              <a:ext uri="{FF2B5EF4-FFF2-40B4-BE49-F238E27FC236}">
                <a16:creationId xmlns:a16="http://schemas.microsoft.com/office/drawing/2014/main" id="{78805518-3AA2-4B18-82C2-D80C17474F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7008123" y="527547"/>
            <a:ext cx="4620459" cy="5655126"/>
          </a:xfrm>
          <a:prstGeom prst="rect">
            <a:avLst/>
          </a:prstGeom>
          <a:noFill/>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AABEA56-C976-42A5-969B-EC647339E0B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2357" y="449440"/>
            <a:ext cx="971685" cy="961668"/>
          </a:xfrm>
          <a:prstGeom prst="rect">
            <a:avLst/>
          </a:prstGeom>
        </p:spPr>
      </p:pic>
    </p:spTree>
    <p:extLst>
      <p:ext uri="{BB962C8B-B14F-4D97-AF65-F5344CB8AC3E}">
        <p14:creationId xmlns:p14="http://schemas.microsoft.com/office/powerpoint/2010/main" val="3598231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0FEFD6E5-7DA2-455C-968A-38B4D1029F6B}"/>
              </a:ext>
              <a:ext uri="{C183D7F6-B498-43B3-948B-1728B52AA6E4}">
                <adec:decorative xmlns:adec="http://schemas.microsoft.com/office/drawing/2017/decorative" val="1"/>
              </a:ext>
            </a:extLst>
          </p:cNvPr>
          <p:cNvCxnSpPr>
            <a:cxnSpLocks/>
          </p:cNvCxnSpPr>
          <p:nvPr/>
        </p:nvCxnSpPr>
        <p:spPr>
          <a:xfrm>
            <a:off x="0" y="1498778"/>
            <a:ext cx="666044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B18A35D2-3BF4-4764-B306-F75E8C65B0FE}"/>
              </a:ext>
            </a:extLst>
          </p:cNvPr>
          <p:cNvSpPr>
            <a:spLocks noGrp="1"/>
          </p:cNvSpPr>
          <p:nvPr>
            <p:ph type="title"/>
          </p:nvPr>
        </p:nvSpPr>
        <p:spPr>
          <a:xfrm>
            <a:off x="413657" y="322734"/>
            <a:ext cx="11162235" cy="975340"/>
          </a:xfrm>
        </p:spPr>
        <p:txBody>
          <a:bodyPr anchor="ctr">
            <a:noAutofit/>
          </a:bodyPr>
          <a:lstStyle/>
          <a:p>
            <a:r>
              <a:rPr lang="es-ES_tradnl">
                <a:latin typeface="Segoe UI"/>
                <a:cs typeface="Segoe UI"/>
              </a:rPr>
              <a:t>¿Qué Más Puedo Hacer para Mantener a Mi Bebé Seguro Mientras Duerme?</a:t>
            </a:r>
          </a:p>
        </p:txBody>
      </p:sp>
      <p:sp>
        <p:nvSpPr>
          <p:cNvPr id="3" name="Content Placeholder 2">
            <a:extLst>
              <a:ext uri="{FF2B5EF4-FFF2-40B4-BE49-F238E27FC236}">
                <a16:creationId xmlns:a16="http://schemas.microsoft.com/office/drawing/2014/main" id="{F3FED76B-B833-48DE-BF6F-9CBA295132AA}"/>
              </a:ext>
            </a:extLst>
          </p:cNvPr>
          <p:cNvSpPr>
            <a:spLocks noGrp="1"/>
          </p:cNvSpPr>
          <p:nvPr>
            <p:ph sz="half" idx="2"/>
          </p:nvPr>
        </p:nvSpPr>
        <p:spPr>
          <a:xfrm>
            <a:off x="413656" y="1783862"/>
            <a:ext cx="5323757" cy="4371784"/>
          </a:xfrm>
        </p:spPr>
        <p:txBody>
          <a:bodyPr vert="horz" lIns="0" tIns="0" rIns="0" bIns="0" rtlCol="0" anchor="t">
            <a:normAutofit lnSpcReduction="10000"/>
          </a:bodyPr>
          <a:lstStyle/>
          <a:p>
            <a:pPr>
              <a:spcBef>
                <a:spcPts val="1200"/>
              </a:spcBef>
            </a:pPr>
            <a:r>
              <a:rPr lang="es-ES_tradnl" sz="2200" dirty="0"/>
              <a:t>Una vez que la lactancia materna esté bien establecida, ofrézcale chupón cuando acueste al bebé a dormir (siestas y por la noche).</a:t>
            </a:r>
          </a:p>
          <a:p>
            <a:pPr>
              <a:spcBef>
                <a:spcPts val="1200"/>
              </a:spcBef>
            </a:pPr>
            <a:r>
              <a:rPr lang="es-ES_tradnl" sz="2200" dirty="0"/>
              <a:t>No consuma drogas y alcohol durante el embarazo, y asegúrese de que ninguna de las personas que cuidan del bebé consuma drogas ni alcohol. </a:t>
            </a:r>
          </a:p>
          <a:p>
            <a:pPr>
              <a:spcBef>
                <a:spcPts val="1200"/>
              </a:spcBef>
            </a:pPr>
            <a:r>
              <a:rPr lang="es-ES_tradnl" sz="2200" dirty="0"/>
              <a:t>Reciba atención médica periódica durante todo el embarazo.</a:t>
            </a:r>
          </a:p>
          <a:p>
            <a:pPr>
              <a:spcBef>
                <a:spcPts val="1200"/>
              </a:spcBef>
            </a:pPr>
            <a:r>
              <a:rPr lang="es-ES_tradnl" sz="2200" dirty="0"/>
              <a:t>Siga las recomendaciones del médico sobre vacunas, revisiones y otras cuestiones relacionadas con la salud del bebé.</a:t>
            </a:r>
            <a:endParaRPr lang="es-ES_tradnl" sz="2200" dirty="0">
              <a:cs typeface="Calibri"/>
            </a:endParaRPr>
          </a:p>
        </p:txBody>
      </p:sp>
      <p:sp>
        <p:nvSpPr>
          <p:cNvPr id="5" name="Footer Placeholder 4">
            <a:extLst>
              <a:ext uri="{FF2B5EF4-FFF2-40B4-BE49-F238E27FC236}">
                <a16:creationId xmlns:a16="http://schemas.microsoft.com/office/drawing/2014/main" id="{A0B14408-91A6-5A02-E389-55BBCAF8EEC7}"/>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6" name="Picture 5" descr="Una persona poniendo un chupón en la boca de un bebé.">
            <a:extLst>
              <a:ext uri="{FF2B5EF4-FFF2-40B4-BE49-F238E27FC236}">
                <a16:creationId xmlns:a16="http://schemas.microsoft.com/office/drawing/2014/main" id="{731DE42F-B6BB-41C6-A706-308825E1FC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54587" y="1783862"/>
            <a:ext cx="5121305" cy="45430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1719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9842E273-5E66-45D9-B31C-D857182CF23A}"/>
              </a:ext>
              <a:ext uri="{C183D7F6-B498-43B3-948B-1728B52AA6E4}">
                <adec:decorative xmlns:adec="http://schemas.microsoft.com/office/drawing/2017/decorative" val="1"/>
              </a:ext>
            </a:extLst>
          </p:cNvPr>
          <p:cNvCxnSpPr>
            <a:cxnSpLocks/>
          </p:cNvCxnSpPr>
          <p:nvPr/>
        </p:nvCxnSpPr>
        <p:spPr>
          <a:xfrm>
            <a:off x="0" y="1439696"/>
            <a:ext cx="60960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18BEEAD4-0E3B-4758-8FE8-751874B04B89}"/>
              </a:ext>
            </a:extLst>
          </p:cNvPr>
          <p:cNvSpPr>
            <a:spLocks noGrp="1"/>
          </p:cNvSpPr>
          <p:nvPr>
            <p:ph type="title"/>
          </p:nvPr>
        </p:nvSpPr>
        <p:spPr>
          <a:xfrm>
            <a:off x="388526" y="421575"/>
            <a:ext cx="3932237" cy="1011161"/>
          </a:xfrm>
        </p:spPr>
        <p:txBody>
          <a:bodyPr anchor="ctr">
            <a:normAutofit/>
          </a:bodyPr>
          <a:lstStyle/>
          <a:p>
            <a:r>
              <a:rPr lang="es-ES_tradnl" sz="3600">
                <a:latin typeface="Fira Sans"/>
              </a:rPr>
              <a:t>Otras Recomendaciones</a:t>
            </a:r>
          </a:p>
        </p:txBody>
      </p:sp>
      <p:sp>
        <p:nvSpPr>
          <p:cNvPr id="4" name="Content Placeholder 2">
            <a:extLst>
              <a:ext uri="{FF2B5EF4-FFF2-40B4-BE49-F238E27FC236}">
                <a16:creationId xmlns:a16="http://schemas.microsoft.com/office/drawing/2014/main" id="{CAE00E12-0FE9-41E2-AC2B-0B6B21E2F2BC}"/>
              </a:ext>
            </a:extLst>
          </p:cNvPr>
          <p:cNvSpPr>
            <a:spLocks noGrp="1"/>
          </p:cNvSpPr>
          <p:nvPr>
            <p:ph idx="1"/>
          </p:nvPr>
        </p:nvSpPr>
        <p:spPr>
          <a:xfrm>
            <a:off x="262741" y="1876925"/>
            <a:ext cx="5833259" cy="4167613"/>
          </a:xfrm>
        </p:spPr>
        <p:txBody>
          <a:bodyPr vert="horz" lIns="0" tIns="0" rIns="0" bIns="0" rtlCol="0" anchor="t">
            <a:normAutofit/>
          </a:bodyPr>
          <a:lstStyle/>
          <a:p>
            <a:pPr>
              <a:spcBef>
                <a:spcPts val="1200"/>
              </a:spcBef>
            </a:pPr>
            <a:r>
              <a:rPr lang="es-ES_tradnl" sz="2400"/>
              <a:t>Si está utilizando un monitor u otro dispositivo por razones distintas a la detección del SIDS, asegúrese de seguir también todas las prácticas de sueño seguro.</a:t>
            </a:r>
          </a:p>
          <a:p>
            <a:pPr>
              <a:spcBef>
                <a:spcPts val="1200"/>
              </a:spcBef>
            </a:pPr>
            <a:r>
              <a:rPr lang="es-ES_tradnl" sz="2400"/>
              <a:t>No lo envuelva cuando su bebé comience a darse la vuelta, y tenga en cuenta que envolver no reduce el riesgo de SIDS.</a:t>
            </a:r>
          </a:p>
          <a:p>
            <a:pPr>
              <a:spcBef>
                <a:spcPts val="1200"/>
              </a:spcBef>
            </a:pPr>
            <a:r>
              <a:rPr lang="es-ES_tradnl" sz="2400"/>
              <a:t>Si se coloca a su bebé boca abajo o se pone boca abajo mientras está envuelto, el riesgo de muerte del bebé es mayor.</a:t>
            </a:r>
            <a:endParaRPr lang="es-ES_tradnl" sz="2400">
              <a:cs typeface="Calibri"/>
            </a:endParaRPr>
          </a:p>
        </p:txBody>
      </p:sp>
      <p:sp>
        <p:nvSpPr>
          <p:cNvPr id="3" name="Footer Placeholder 4">
            <a:extLst>
              <a:ext uri="{FF2B5EF4-FFF2-40B4-BE49-F238E27FC236}">
                <a16:creationId xmlns:a16="http://schemas.microsoft.com/office/drawing/2014/main" id="{FD89BED2-364E-6B5D-2552-9D577D38113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a:ln>
                <a:noFill/>
              </a:ln>
              <a:effectLst/>
              <a:uLnTx/>
              <a:uFillTx/>
              <a:latin typeface="Fira Sans Medium" panose="020B0603050000020004" pitchFamily="34" charset="0"/>
              <a:ea typeface="+mn-ea"/>
              <a:cs typeface="+mn-cs"/>
            </a:endParaRPr>
          </a:p>
        </p:txBody>
      </p:sp>
      <p:pic>
        <p:nvPicPr>
          <p:cNvPr id="7" name="Picture 6" descr="Una persona envolviendo a un bebé en una cama.">
            <a:extLst>
              <a:ext uri="{FF2B5EF4-FFF2-40B4-BE49-F238E27FC236}">
                <a16:creationId xmlns:a16="http://schemas.microsoft.com/office/drawing/2014/main" id="{9AFE8781-E704-CAA2-B2E6-98E30A56B88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6562373" y="885523"/>
            <a:ext cx="4785186" cy="51590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03054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136525"/>
            <a:ext cx="9694333" cy="1325563"/>
          </a:xfrm>
        </p:spPr>
        <p:txBody>
          <a:bodyPr vert="horz" lIns="91440" tIns="45720" rIns="91440" bIns="45720" rtlCol="0" anchor="ctr">
            <a:normAutofit/>
          </a:bodyPr>
          <a:lstStyle/>
          <a:p>
            <a:r>
              <a:rPr lang="es-ES_tradnl">
                <a:latin typeface="Fira Sans"/>
              </a:rPr>
              <a:t>¿Qué Tiene que Ver el </a:t>
            </a:r>
            <a:r>
              <a:rPr lang="es-ES_tradnl">
                <a:solidFill>
                  <a:srgbClr val="008E8C"/>
                </a:solidFill>
                <a:latin typeface="Fira Sans"/>
              </a:rPr>
              <a:t>Tiempo Boca Abajo </a:t>
            </a:r>
            <a:r>
              <a:rPr lang="es-ES_tradnl">
                <a:latin typeface="Fira Sans"/>
              </a:rPr>
              <a:t>con el Sueño Seguro de los Bebés?</a:t>
            </a:r>
          </a:p>
        </p:txBody>
      </p:sp>
      <p:cxnSp>
        <p:nvCxnSpPr>
          <p:cNvPr id="8" name="Straight Arrow Connector 7">
            <a:extLst>
              <a:ext uri="{FF2B5EF4-FFF2-40B4-BE49-F238E27FC236}">
                <a16:creationId xmlns:a16="http://schemas.microsoft.com/office/drawing/2014/main" id="{4348AFEF-E420-BF23-0FCB-455CA458446A}"/>
              </a:ext>
              <a:ext uri="{C183D7F6-B498-43B3-948B-1728B52AA6E4}">
                <adec:decorative xmlns:adec="http://schemas.microsoft.com/office/drawing/2017/decorative" val="1"/>
              </a:ext>
            </a:extLst>
          </p:cNvPr>
          <p:cNvCxnSpPr>
            <a:cxnSpLocks/>
          </p:cNvCxnSpPr>
          <p:nvPr/>
        </p:nvCxnSpPr>
        <p:spPr>
          <a:xfrm flipV="1">
            <a:off x="0" y="1480193"/>
            <a:ext cx="6093591" cy="18585"/>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304800" y="1806064"/>
            <a:ext cx="5181600" cy="4236847"/>
          </a:xfrm>
        </p:spPr>
        <p:txBody>
          <a:bodyPr vert="horz" lIns="91440" tIns="45720" rIns="91440" bIns="45720" rtlCol="0" anchor="t">
            <a:normAutofit lnSpcReduction="10000"/>
          </a:bodyPr>
          <a:lstStyle/>
          <a:p>
            <a:pPr>
              <a:spcBef>
                <a:spcPts val="2400"/>
              </a:spcBef>
            </a:pPr>
            <a:r>
              <a:rPr lang="es-ES_tradnl" dirty="0"/>
              <a:t>El tiempo boca abajo ayuda a su bebé a desarrollar la fuerza de los brazos, los hombros y el cuello. ¡Esto también les ayuda a moverse mejor!</a:t>
            </a:r>
          </a:p>
          <a:p>
            <a:pPr>
              <a:spcBef>
                <a:spcPts val="2400"/>
              </a:spcBef>
            </a:pPr>
            <a:r>
              <a:rPr lang="es-ES_tradnl" dirty="0"/>
              <a:t>El tiempo supervisado boca abajo ayuda a que el cerebro de su bebé crezca aprendiendo y jugando.</a:t>
            </a:r>
          </a:p>
          <a:p>
            <a:pPr>
              <a:spcBef>
                <a:spcPts val="2400"/>
              </a:spcBef>
            </a:pPr>
            <a:r>
              <a:rPr lang="es-ES_tradnl" dirty="0"/>
              <a:t>Dele a su bebé tiempo boca abajo todos los días y pídales a los cuidadores de su bebé que también usen tiempo boca abajo.</a:t>
            </a:r>
            <a:endParaRPr lang="es-ES_tradnl" dirty="0">
              <a:cs typeface="Calibri"/>
            </a:endParaRPr>
          </a:p>
        </p:txBody>
      </p:sp>
      <p:sp>
        <p:nvSpPr>
          <p:cNvPr id="3" name="Footer Placeholder 4">
            <a:extLst>
              <a:ext uri="{FF2B5EF4-FFF2-40B4-BE49-F238E27FC236}">
                <a16:creationId xmlns:a16="http://schemas.microsoft.com/office/drawing/2014/main" id="{8DF5FA98-6545-1E0D-FB6C-FAA7C30E7507}"/>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11" name="Picture 10" descr="Dos personas jugando con un bebé durante el tiempo boca abajo.">
            <a:extLst>
              <a:ext uri="{FF2B5EF4-FFF2-40B4-BE49-F238E27FC236}">
                <a16:creationId xmlns:a16="http://schemas.microsoft.com/office/drawing/2014/main" id="{83DAB1F3-9D8C-4717-BCD6-A066292FC44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24723" y="1492091"/>
            <a:ext cx="5040458" cy="4561964"/>
          </a:xfrm>
          <a:prstGeom prst="rect">
            <a:avLst/>
          </a:prstGeom>
          <a:noFill/>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233" y="247393"/>
            <a:ext cx="961933" cy="952016"/>
          </a:xfrm>
          <a:prstGeom prst="rect">
            <a:avLst/>
          </a:prstGeom>
        </p:spPr>
      </p:pic>
    </p:spTree>
    <p:extLst>
      <p:ext uri="{BB962C8B-B14F-4D97-AF65-F5344CB8AC3E}">
        <p14:creationId xmlns:p14="http://schemas.microsoft.com/office/powerpoint/2010/main" val="1016118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69321BE5-32E8-6C82-DECA-CDFB1D124B48}"/>
              </a:ext>
              <a:ext uri="{C183D7F6-B498-43B3-948B-1728B52AA6E4}">
                <adec:decorative xmlns:adec="http://schemas.microsoft.com/office/drawing/2017/decorative" val="1"/>
              </a:ext>
            </a:extLst>
          </p:cNvPr>
          <p:cNvCxnSpPr>
            <a:cxnSpLocks/>
          </p:cNvCxnSpPr>
          <p:nvPr/>
        </p:nvCxnSpPr>
        <p:spPr>
          <a:xfrm>
            <a:off x="0" y="1452598"/>
            <a:ext cx="790632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329430" y="269489"/>
            <a:ext cx="11024370" cy="1325563"/>
          </a:xfrm>
        </p:spPr>
        <p:txBody>
          <a:bodyPr vert="horz" lIns="91440" tIns="45720" rIns="91440" bIns="45720" rtlCol="0" anchor="ctr">
            <a:normAutofit/>
          </a:bodyPr>
          <a:lstStyle/>
          <a:p>
            <a:r>
              <a:rPr lang="es-ES_tradnl" dirty="0"/>
              <a:t>¿Cuál es el Comportamiento Normal de </a:t>
            </a:r>
            <a:br>
              <a:rPr lang="es-ES_tradnl" dirty="0"/>
            </a:br>
            <a:r>
              <a:rPr lang="es-ES_tradnl" dirty="0"/>
              <a:t>un Bebé?</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329429" y="1742303"/>
            <a:ext cx="4885121" cy="4044568"/>
          </a:xfrm>
        </p:spPr>
        <p:txBody>
          <a:bodyPr vert="horz" lIns="91440" tIns="45720" rIns="91440" bIns="45720" rtlCol="0" anchor="t">
            <a:normAutofit/>
          </a:bodyPr>
          <a:lstStyle/>
          <a:p>
            <a:pPr marL="0" indent="0">
              <a:spcBef>
                <a:spcPts val="2400"/>
              </a:spcBef>
              <a:buNone/>
            </a:pPr>
            <a:r>
              <a:rPr lang="es-ES_tradnl" sz="2200" dirty="0"/>
              <a:t>Es posible que le preocupen los siguientes problemas:</a:t>
            </a:r>
          </a:p>
          <a:p>
            <a:pPr lvl="1">
              <a:spcBef>
                <a:spcPts val="2400"/>
              </a:spcBef>
            </a:pPr>
            <a:r>
              <a:rPr lang="es-ES_tradnl" sz="2200" dirty="0"/>
              <a:t>Cómo come su bebé</a:t>
            </a:r>
          </a:p>
          <a:p>
            <a:pPr lvl="1">
              <a:spcBef>
                <a:spcPts val="2400"/>
              </a:spcBef>
            </a:pPr>
            <a:r>
              <a:rPr lang="es-ES_tradnl" sz="2200" dirty="0"/>
              <a:t>Cómo duerme su bebé</a:t>
            </a:r>
          </a:p>
          <a:p>
            <a:pPr lvl="1">
              <a:spcBef>
                <a:spcPts val="2400"/>
              </a:spcBef>
            </a:pPr>
            <a:r>
              <a:rPr lang="es-ES_tradnl" sz="2200" dirty="0"/>
              <a:t>Por qué llora su bebé</a:t>
            </a:r>
          </a:p>
          <a:p>
            <a:pPr marL="0" lvl="1" indent="0">
              <a:spcBef>
                <a:spcPts val="2400"/>
              </a:spcBef>
              <a:buNone/>
            </a:pPr>
            <a:r>
              <a:rPr lang="es-ES_tradnl" sz="2200" dirty="0"/>
              <a:t>Saber cómo identificar lo que su bebé está pidiendo es una excelente manera de cumplir con su plan de sueño seguro.</a:t>
            </a:r>
          </a:p>
        </p:txBody>
      </p:sp>
      <p:sp>
        <p:nvSpPr>
          <p:cNvPr id="3" name="Footer Placeholder 4">
            <a:extLst>
              <a:ext uri="{FF2B5EF4-FFF2-40B4-BE49-F238E27FC236}">
                <a16:creationId xmlns:a16="http://schemas.microsoft.com/office/drawing/2014/main" id="{566D6DDB-5F77-3CE3-157C-AEFF56E9BCC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a:ln>
                <a:noFill/>
              </a:ln>
              <a:effectLst/>
              <a:uLnTx/>
              <a:uFillTx/>
              <a:latin typeface="Fira Sans Medium" panose="020B0603050000020004" pitchFamily="34" charset="0"/>
              <a:ea typeface="+mn-ea"/>
              <a:cs typeface="+mn-cs"/>
            </a:endParaRPr>
          </a:p>
        </p:txBody>
      </p:sp>
      <p:pic>
        <p:nvPicPr>
          <p:cNvPr id="6" name="Picture 5" descr="Una persona mirando a un bebé acostado en una cama.">
            <a:extLst>
              <a:ext uri="{FF2B5EF4-FFF2-40B4-BE49-F238E27FC236}">
                <a16:creationId xmlns:a16="http://schemas.microsoft.com/office/drawing/2014/main" id="{3D4E44D1-B6E8-76C9-EAAE-5F49F0B32D49}"/>
              </a:ext>
            </a:extLst>
          </p:cNvPr>
          <p:cNvPicPr>
            <a:picLocks noChangeAspect="1"/>
          </p:cNvPicPr>
          <p:nvPr/>
        </p:nvPicPr>
        <p:blipFill>
          <a:blip r:embed="rId3"/>
          <a:stretch>
            <a:fillRect/>
          </a:stretch>
        </p:blipFill>
        <p:spPr>
          <a:xfrm>
            <a:off x="5623559" y="1595052"/>
            <a:ext cx="6323162" cy="4334219"/>
          </a:xfrm>
          <a:prstGeom prst="rect">
            <a:avLst/>
          </a:prstGeom>
        </p:spPr>
      </p:pic>
    </p:spTree>
    <p:extLst>
      <p:ext uri="{BB962C8B-B14F-4D97-AF65-F5344CB8AC3E}">
        <p14:creationId xmlns:p14="http://schemas.microsoft.com/office/powerpoint/2010/main" val="1714432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A3B92BE9-9C7F-6CBD-4764-E4E0E207234F}"/>
              </a:ext>
              <a:ext uri="{C183D7F6-B498-43B3-948B-1728B52AA6E4}">
                <adec:decorative xmlns:adec="http://schemas.microsoft.com/office/drawing/2017/decorative" val="1"/>
              </a:ext>
            </a:extLst>
          </p:cNvPr>
          <p:cNvCxnSpPr>
            <a:cxnSpLocks/>
          </p:cNvCxnSpPr>
          <p:nvPr/>
        </p:nvCxnSpPr>
        <p:spPr>
          <a:xfrm>
            <a:off x="0" y="1573119"/>
            <a:ext cx="666044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Title 4">
            <a:extLst>
              <a:ext uri="{FF2B5EF4-FFF2-40B4-BE49-F238E27FC236}">
                <a16:creationId xmlns:a16="http://schemas.microsoft.com/office/drawing/2014/main" id="{DB106219-57D6-4FDF-AD45-73F1B1967D19}"/>
              </a:ext>
            </a:extLst>
          </p:cNvPr>
          <p:cNvSpPr>
            <a:spLocks noGrp="1"/>
          </p:cNvSpPr>
          <p:nvPr>
            <p:ph type="title"/>
          </p:nvPr>
        </p:nvSpPr>
        <p:spPr>
          <a:xfrm>
            <a:off x="839788" y="253613"/>
            <a:ext cx="5157787" cy="1325563"/>
          </a:xfrm>
        </p:spPr>
        <p:txBody>
          <a:bodyPr anchor="ctr">
            <a:normAutofit fontScale="90000"/>
          </a:bodyPr>
          <a:lstStyle/>
          <a:p>
            <a:r>
              <a:rPr lang="es-ES_tradnl" dirty="0"/>
              <a:t>¿Cómo es el Sueño “Normal” de los Bebés?</a:t>
            </a:r>
          </a:p>
        </p:txBody>
      </p:sp>
      <p:sp>
        <p:nvSpPr>
          <p:cNvPr id="8" name="Content Placeholder 7">
            <a:extLst>
              <a:ext uri="{FF2B5EF4-FFF2-40B4-BE49-F238E27FC236}">
                <a16:creationId xmlns:a16="http://schemas.microsoft.com/office/drawing/2014/main" id="{40C1324E-8FAF-4C0D-BFB7-5D8EEE0407E8}"/>
              </a:ext>
            </a:extLst>
          </p:cNvPr>
          <p:cNvSpPr>
            <a:spLocks noGrp="1"/>
          </p:cNvSpPr>
          <p:nvPr>
            <p:ph type="body" idx="1"/>
          </p:nvPr>
        </p:nvSpPr>
        <p:spPr>
          <a:xfrm>
            <a:off x="839788" y="1576148"/>
            <a:ext cx="5157787" cy="823912"/>
          </a:xfrm>
        </p:spPr>
        <p:txBody>
          <a:bodyPr anchor="ctr">
            <a:normAutofit/>
          </a:bodyPr>
          <a:lstStyle/>
          <a:p>
            <a:r>
              <a:rPr lang="es-ES_tradnl" b="0"/>
              <a:t>Datos sobre el sueño normal de los bebés:</a:t>
            </a:r>
          </a:p>
        </p:txBody>
      </p:sp>
      <p:sp>
        <p:nvSpPr>
          <p:cNvPr id="6" name="Content Placeholder 5">
            <a:extLst>
              <a:ext uri="{FF2B5EF4-FFF2-40B4-BE49-F238E27FC236}">
                <a16:creationId xmlns:a16="http://schemas.microsoft.com/office/drawing/2014/main" id="{9BD09DF3-D3AC-4D74-99D2-5427B6509D8B}"/>
              </a:ext>
            </a:extLst>
          </p:cNvPr>
          <p:cNvSpPr>
            <a:spLocks noGrp="1"/>
          </p:cNvSpPr>
          <p:nvPr>
            <p:ph sz="half" idx="2"/>
          </p:nvPr>
        </p:nvSpPr>
        <p:spPr>
          <a:xfrm>
            <a:off x="838200" y="2397031"/>
            <a:ext cx="5822244" cy="3684588"/>
          </a:xfrm>
        </p:spPr>
        <p:txBody>
          <a:bodyPr vert="horz" lIns="0" tIns="0" rIns="0" bIns="0" rtlCol="0" anchor="t">
            <a:normAutofit fontScale="85000" lnSpcReduction="10000"/>
          </a:bodyPr>
          <a:lstStyle/>
          <a:p>
            <a:pPr>
              <a:spcBef>
                <a:spcPts val="2400"/>
              </a:spcBef>
            </a:pPr>
            <a:r>
              <a:rPr lang="es-ES_tradnl" dirty="0"/>
              <a:t>Es normal que los bebés se despierten a menudo por la noche.</a:t>
            </a:r>
          </a:p>
          <a:p>
            <a:pPr>
              <a:spcBef>
                <a:spcPts val="2400"/>
              </a:spcBef>
            </a:pPr>
            <a:r>
              <a:rPr lang="es-ES_tradnl" dirty="0"/>
              <a:t>Los recién nacidos pasan más tiempo en un sueño ligero y activo, lo que les ayuda a despertarse más fácilmente para comer, mantenerse calientes y moverse cuando es necesario.</a:t>
            </a:r>
          </a:p>
          <a:p>
            <a:pPr>
              <a:spcBef>
                <a:spcPts val="2400"/>
              </a:spcBef>
            </a:pPr>
            <a:r>
              <a:rPr lang="es-ES_tradnl" dirty="0"/>
              <a:t>A medida que su bebé crezca, dormirá durante períodos de tiempo más largos y pasará más tiempo en sueño profundo.</a:t>
            </a:r>
          </a:p>
          <a:p>
            <a:pPr>
              <a:spcBef>
                <a:spcPts val="2400"/>
              </a:spcBef>
            </a:pPr>
            <a:r>
              <a:rPr lang="es-ES_tradnl" dirty="0"/>
              <a:t>Soñar ocurre más en el sueño ligero, lo que ayuda al cerebro a crecer.</a:t>
            </a:r>
            <a:endParaRPr lang="es-ES_tradnl" sz="2400" dirty="0">
              <a:cs typeface="Calibri"/>
            </a:endParaRPr>
          </a:p>
        </p:txBody>
      </p:sp>
      <p:sp>
        <p:nvSpPr>
          <p:cNvPr id="19" name="Footer Placeholder 4">
            <a:extLst>
              <a:ext uri="{FF2B5EF4-FFF2-40B4-BE49-F238E27FC236}">
                <a16:creationId xmlns:a16="http://schemas.microsoft.com/office/drawing/2014/main" id="{A74F014F-8304-1DDA-74F6-E22F165217C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18" name="Picture Placeholder 17" descr="Un bebé acostado en una cuna.&#10;">
            <a:extLst>
              <a:ext uri="{FF2B5EF4-FFF2-40B4-BE49-F238E27FC236}">
                <a16:creationId xmlns:a16="http://schemas.microsoft.com/office/drawing/2014/main" id="{E13EB60C-5B46-6722-8044-5F6C20D41FC7}"/>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a:xfrm rot="16200000">
            <a:off x="6516331" y="1104928"/>
            <a:ext cx="5688380" cy="4648144"/>
          </a:xfrm>
        </p:spPr>
      </p:pic>
    </p:spTree>
    <p:extLst>
      <p:ext uri="{BB962C8B-B14F-4D97-AF65-F5344CB8AC3E}">
        <p14:creationId xmlns:p14="http://schemas.microsoft.com/office/powerpoint/2010/main" val="195518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C6ABA034-35D8-77F1-22D2-538D0ABD7879}"/>
              </a:ext>
              <a:ext uri="{C183D7F6-B498-43B3-948B-1728B52AA6E4}">
                <adec:decorative xmlns:adec="http://schemas.microsoft.com/office/drawing/2017/decorative" val="1"/>
              </a:ext>
            </a:extLst>
          </p:cNvPr>
          <p:cNvCxnSpPr>
            <a:cxnSpLocks/>
          </p:cNvCxnSpPr>
          <p:nvPr/>
        </p:nvCxnSpPr>
        <p:spPr>
          <a:xfrm>
            <a:off x="0" y="1489486"/>
            <a:ext cx="7942834" cy="18584"/>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s-ES_tradnl" dirty="0"/>
              <a:t>Comportamiento del Bebé - Dormir</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40580" y="1774250"/>
            <a:ext cx="5555420" cy="3933606"/>
          </a:xfrm>
        </p:spPr>
        <p:txBody>
          <a:bodyPr vert="horz" lIns="91440" tIns="45720" rIns="91440" bIns="45720" rtlCol="0" anchor="t">
            <a:normAutofit lnSpcReduction="10000"/>
          </a:bodyPr>
          <a:lstStyle/>
          <a:p>
            <a:pPr marL="0" indent="0" fontAlgn="base">
              <a:buNone/>
            </a:pPr>
            <a:r>
              <a:rPr lang="es-ES_tradnl">
                <a:solidFill>
                  <a:srgbClr val="000000"/>
                </a:solidFill>
                <a:cs typeface="Calibri"/>
              </a:rPr>
              <a:t>Cuando su bebé se despierta por la noche, el bebé está señalando una necesidad. Es posible que el bebé se despierte menos por la noche a medida que crezca.</a:t>
            </a:r>
          </a:p>
          <a:p>
            <a:pPr marL="0" indent="0" fontAlgn="base">
              <a:buNone/>
            </a:pPr>
            <a:endParaRPr lang="es-ES_tradnl" b="1">
              <a:solidFill>
                <a:srgbClr val="000000"/>
              </a:solidFill>
              <a:cs typeface="Calibri"/>
            </a:endParaRPr>
          </a:p>
          <a:p>
            <a:pPr marL="285750" lvl="0" indent="-285750">
              <a:lnSpc>
                <a:spcPct val="100000"/>
              </a:lnSpc>
              <a:spcBef>
                <a:spcPts val="0"/>
              </a:spcBef>
              <a:defRPr/>
            </a:pPr>
            <a:r>
              <a:rPr lang="es-ES_tradnl"/>
              <a:t>Es normal que su bebé se despierte con frecuencia por la noche.</a:t>
            </a:r>
          </a:p>
          <a:p>
            <a:pPr marL="285750" lvl="0" indent="-285750">
              <a:lnSpc>
                <a:spcPct val="100000"/>
              </a:lnSpc>
              <a:spcBef>
                <a:spcPts val="0"/>
              </a:spcBef>
              <a:defRPr/>
            </a:pPr>
            <a:endParaRPr lang="es-ES_tradnl"/>
          </a:p>
          <a:p>
            <a:pPr marL="285750" indent="-285750">
              <a:lnSpc>
                <a:spcPct val="100000"/>
              </a:lnSpc>
              <a:spcBef>
                <a:spcPts val="0"/>
              </a:spcBef>
              <a:defRPr/>
            </a:pPr>
            <a:r>
              <a:rPr lang="es-ES_tradnl"/>
              <a:t>Los bebés recién nacidos pasan más tiempo en sueño ligero, lo que también ayuda a proteger su salud.</a:t>
            </a:r>
            <a:endParaRPr lang="es-ES_tradnl" sz="2400" b="0" i="0">
              <a:solidFill>
                <a:srgbClr val="25408F"/>
              </a:solidFill>
              <a:effectLst/>
              <a:latin typeface="Fira Sans" panose="020B0503050000020004" pitchFamily="34" charset="0"/>
            </a:endParaRPr>
          </a:p>
        </p:txBody>
      </p:sp>
      <p:pic>
        <p:nvPicPr>
          <p:cNvPr id="11" name="Picture 10" descr="Dos personas acostadas en una cama junto a un bebé en una cuna.">
            <a:extLst>
              <a:ext uri="{FF2B5EF4-FFF2-40B4-BE49-F238E27FC236}">
                <a16:creationId xmlns:a16="http://schemas.microsoft.com/office/drawing/2014/main" id="{83DAB1F3-9D8C-4717-BCD6-A066292FC44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6698166" y="1774249"/>
            <a:ext cx="4929248" cy="3933607"/>
          </a:xfrm>
          <a:prstGeom prst="rect">
            <a:avLst/>
          </a:prstGeom>
          <a:ln>
            <a:noFill/>
          </a:ln>
          <a:effectLst>
            <a:outerShdw blurRad="292100" dist="139700" dir="2700000" algn="tl" rotWithShape="0">
              <a:srgbClr val="333333">
                <a:alpha val="65000"/>
              </a:srgbClr>
            </a:outerShdw>
          </a:effectLst>
        </p:spPr>
      </p:pic>
      <p:sp>
        <p:nvSpPr>
          <p:cNvPr id="3" name="Footer Placeholder 3">
            <a:extLst>
              <a:ext uri="{FF2B5EF4-FFF2-40B4-BE49-F238E27FC236}">
                <a16:creationId xmlns:a16="http://schemas.microsoft.com/office/drawing/2014/main" id="{56B2146E-9582-73C9-B4FA-F5252F9DFB2F}"/>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40580" y="445331"/>
            <a:ext cx="950839" cy="952016"/>
          </a:xfrm>
          <a:prstGeom prst="rect">
            <a:avLst/>
          </a:prstGeom>
        </p:spPr>
      </p:pic>
    </p:spTree>
    <p:extLst>
      <p:ext uri="{BB962C8B-B14F-4D97-AF65-F5344CB8AC3E}">
        <p14:creationId xmlns:p14="http://schemas.microsoft.com/office/powerpoint/2010/main" val="354673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120C-948D-4BAC-832D-D64FF17AB042}"/>
              </a:ext>
            </a:extLst>
          </p:cNvPr>
          <p:cNvSpPr>
            <a:spLocks noGrp="1"/>
          </p:cNvSpPr>
          <p:nvPr>
            <p:ph type="title"/>
          </p:nvPr>
        </p:nvSpPr>
        <p:spPr>
          <a:xfrm>
            <a:off x="838200" y="484521"/>
            <a:ext cx="10515600" cy="1325563"/>
          </a:xfrm>
        </p:spPr>
        <p:txBody>
          <a:bodyPr/>
          <a:lstStyle/>
          <a:p>
            <a:r>
              <a:rPr lang="es-ES_tradnl">
                <a:latin typeface="Fira Sans"/>
              </a:rPr>
              <a:t>Muertes de Bebés Relacionadas con el Sueño</a:t>
            </a:r>
            <a:endParaRPr lang="es-ES_tradnl" dirty="0"/>
          </a:p>
        </p:txBody>
      </p:sp>
      <p:sp>
        <p:nvSpPr>
          <p:cNvPr id="3" name="Text Placeholder 2">
            <a:extLst>
              <a:ext uri="{FF2B5EF4-FFF2-40B4-BE49-F238E27FC236}">
                <a16:creationId xmlns:a16="http://schemas.microsoft.com/office/drawing/2014/main" id="{794B2CCE-54E9-4A43-ACC6-72B7FD324DC1}"/>
              </a:ext>
            </a:extLst>
          </p:cNvPr>
          <p:cNvSpPr>
            <a:spLocks noGrp="1"/>
          </p:cNvSpPr>
          <p:nvPr>
            <p:ph type="body" sz="half" idx="4294967295"/>
          </p:nvPr>
        </p:nvSpPr>
        <p:spPr>
          <a:xfrm>
            <a:off x="838200" y="1825104"/>
            <a:ext cx="10576218" cy="3416434"/>
          </a:xfrm>
        </p:spPr>
        <p:txBody>
          <a:bodyPr vert="horz" lIns="0" tIns="0" rIns="0" bIns="0" rtlCol="0" anchor="t">
            <a:normAutofit fontScale="25000" lnSpcReduction="20000"/>
          </a:bodyPr>
          <a:lstStyle/>
          <a:p>
            <a:pPr>
              <a:lnSpc>
                <a:spcPct val="120000"/>
              </a:lnSpc>
              <a:spcBef>
                <a:spcPts val="600"/>
              </a:spcBef>
              <a:spcAft>
                <a:spcPts val="600"/>
              </a:spcAft>
            </a:pPr>
            <a:r>
              <a:rPr lang="es-ES_tradnl" sz="9600" dirty="0"/>
              <a:t>Cada año, aproximadamente 3,500 bebés mueren en los Estados Unidos debido a muertes relacionadas con el sueño. </a:t>
            </a:r>
          </a:p>
          <a:p>
            <a:pPr>
              <a:lnSpc>
                <a:spcPct val="120000"/>
              </a:lnSpc>
              <a:spcBef>
                <a:spcPts val="600"/>
              </a:spcBef>
              <a:spcAft>
                <a:spcPts val="600"/>
              </a:spcAft>
            </a:pPr>
            <a:r>
              <a:rPr lang="es-ES_tradnl" sz="9600" dirty="0">
                <a:solidFill>
                  <a:srgbClr val="1A1A1A"/>
                </a:solidFill>
                <a:latin typeface="Calibri"/>
                <a:ea typeface="Open Sans"/>
                <a:cs typeface="Open Sans"/>
              </a:rPr>
              <a:t>El síndrome de muerte súbita del bebé (SIDS, por sus siglas en inglés), causas desconocidas o inexplicadas, y la asfixia accidental y estrangulamiento en la cama fueron las segundas, terceras y cuartas causas más comunes de muerte infantil en general (AAP, 2022). </a:t>
            </a:r>
          </a:p>
          <a:p>
            <a:pPr>
              <a:lnSpc>
                <a:spcPct val="120000"/>
              </a:lnSpc>
              <a:spcBef>
                <a:spcPts val="600"/>
              </a:spcBef>
              <a:spcAft>
                <a:spcPts val="600"/>
              </a:spcAft>
            </a:pPr>
            <a:r>
              <a:rPr lang="es-ES_tradnl" sz="9600" i="0" dirty="0">
                <a:solidFill>
                  <a:srgbClr val="333333"/>
                </a:solidFill>
                <a:effectLst/>
                <a:latin typeface="Calibri"/>
                <a:ea typeface="Open Sans"/>
                <a:cs typeface="Open Sans"/>
              </a:rPr>
              <a:t>El 86% de las muertes relacionadas con el sueño ocurrieron en los primeros cinco meses de vida (NCFRP, 2021). </a:t>
            </a:r>
          </a:p>
          <a:p>
            <a:pPr>
              <a:lnSpc>
                <a:spcPct val="120000"/>
              </a:lnSpc>
              <a:spcBef>
                <a:spcPts val="600"/>
              </a:spcBef>
              <a:spcAft>
                <a:spcPts val="600"/>
              </a:spcAft>
            </a:pPr>
            <a:r>
              <a:rPr lang="es-ES_tradnl" sz="9600" dirty="0"/>
              <a:t>El SIDS es la cuarta causa más común de muerte para infantes menores de un año en Texas.</a:t>
            </a:r>
            <a:endParaRPr lang="es-ES_tradnl" sz="2400" b="1" dirty="0">
              <a:latin typeface="Calibri"/>
              <a:cs typeface="Segoe UI"/>
            </a:endParaRPr>
          </a:p>
          <a:p>
            <a:pPr marL="0" indent="0">
              <a:buNone/>
            </a:pPr>
            <a:endParaRPr lang="es-ES_tradnl" b="1" dirty="0">
              <a:latin typeface="Calibri"/>
              <a:cs typeface="Segoe UI"/>
            </a:endParaRPr>
          </a:p>
          <a:p>
            <a:pPr marL="342900" indent="-342900"/>
            <a:endParaRPr lang="es-ES_tradnl" dirty="0">
              <a:latin typeface="Calibri"/>
              <a:cs typeface="Segoe UI"/>
            </a:endParaRPr>
          </a:p>
        </p:txBody>
      </p:sp>
      <p:sp>
        <p:nvSpPr>
          <p:cNvPr id="5" name="Footer Placeholder 4">
            <a:extLst>
              <a:ext uri="{FF2B5EF4-FFF2-40B4-BE49-F238E27FC236}">
                <a16:creationId xmlns:a16="http://schemas.microsoft.com/office/drawing/2014/main" id="{BDAA5AE8-A21B-465E-AE1E-F9686B9F819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noProof="0" dirty="0">
                <a:ln>
                  <a:noFill/>
                </a:ln>
                <a:effectLst/>
                <a:uLnTx/>
                <a:uFillTx/>
                <a:latin typeface="Fira Sans Medium" panose="020B0603050000020004" pitchFamily="34" charset="0"/>
                <a:ea typeface="+mn-ea"/>
                <a:cs typeface="+mn-cs"/>
              </a:rPr>
              <a:t>Hablemos – </a:t>
            </a:r>
            <a:r>
              <a:rPr lang="es-ES_tradnl" i="1" spc="0" dirty="0">
                <a:latin typeface="Fira Sans Light" panose="020B0403050000020004" pitchFamily="34" charset="0"/>
              </a:rPr>
              <a:t>Sueño Infantil Seguro</a:t>
            </a:r>
            <a:endParaRPr kumimoji="0" lang="es-ES_tradnl" sz="1800" b="0" i="1" u="none" strike="noStrike" kern="1200" cap="none" spc="0" normalizeH="0" baseline="0" noProof="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0998382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F03210D5-0B8E-DA42-A945-54A8CD16D099}"/>
              </a:ext>
              <a:ext uri="{C183D7F6-B498-43B3-948B-1728B52AA6E4}">
                <adec:decorative xmlns:adec="http://schemas.microsoft.com/office/drawing/2017/decorative" val="1"/>
              </a:ext>
            </a:extLst>
          </p:cNvPr>
          <p:cNvCxnSpPr>
            <a:cxnSpLocks/>
          </p:cNvCxnSpPr>
          <p:nvPr/>
        </p:nvCxnSpPr>
        <p:spPr>
          <a:xfrm>
            <a:off x="0" y="1489486"/>
            <a:ext cx="7952126" cy="18584"/>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s-ES_tradnl"/>
              <a:t>Comportamiento del Bebé - Llanto</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40580" y="1742223"/>
            <a:ext cx="6081601" cy="4268662"/>
          </a:xfrm>
        </p:spPr>
        <p:txBody>
          <a:bodyPr vert="horz" lIns="91440" tIns="45720" rIns="91440" bIns="45720" rtlCol="0" anchor="t">
            <a:normAutofit lnSpcReduction="10000"/>
          </a:bodyPr>
          <a:lstStyle/>
          <a:p>
            <a:pPr marL="0" indent="0" fontAlgn="base">
              <a:buNone/>
            </a:pPr>
            <a:r>
              <a:rPr lang="es-ES_tradnl" b="1">
                <a:solidFill>
                  <a:srgbClr val="000000"/>
                </a:solidFill>
                <a:cs typeface="Calibri"/>
              </a:rPr>
              <a:t>El llanto es la forma en que su bebé dice: "¡Algo tiene que cambiar ahora!”</a:t>
            </a:r>
          </a:p>
          <a:p>
            <a:pPr fontAlgn="base"/>
            <a:r>
              <a:rPr lang="es-ES_tradnl" sz="2200">
                <a:solidFill>
                  <a:srgbClr val="000000"/>
                </a:solidFill>
                <a:cs typeface="Calibri"/>
              </a:rPr>
              <a:t>Las formas de calmar a su bebé pueden incluir:
Sostener a su bebé cerca o en contacto piel con piel.
Hablarle o cantarle suavemente a su bebé usando sonidos o palabras relajantes.
Mecer a su bebé suavemente con un movimiento hacia adelante y hacia atrás.
Masajear suavemente la espalda, los brazos y las piernas de su bebé.</a:t>
            </a:r>
          </a:p>
          <a:p>
            <a:pPr marL="0" indent="0" fontAlgn="base">
              <a:buNone/>
            </a:pPr>
            <a:r>
              <a:rPr lang="es-ES_tradnl" sz="2200">
                <a:solidFill>
                  <a:srgbClr val="000000"/>
                </a:solidFill>
                <a:cs typeface="Calibri"/>
              </a:rPr>
              <a:t>Llorar no siempre equivale a hambre.</a:t>
            </a:r>
          </a:p>
        </p:txBody>
      </p:sp>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0580" y="445919"/>
            <a:ext cx="950839" cy="950839"/>
          </a:xfrm>
          <a:prstGeom prst="rect">
            <a:avLst/>
          </a:prstGeom>
        </p:spPr>
      </p:pic>
      <p:sp>
        <p:nvSpPr>
          <p:cNvPr id="3" name="Footer Placeholder 3">
            <a:extLst>
              <a:ext uri="{FF2B5EF4-FFF2-40B4-BE49-F238E27FC236}">
                <a16:creationId xmlns:a16="http://schemas.microsoft.com/office/drawing/2014/main" id="{56B2146E-9582-73C9-B4FA-F5252F9DFB2F}"/>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a:ln>
                <a:noFill/>
              </a:ln>
              <a:effectLst/>
              <a:uLnTx/>
              <a:uFillTx/>
              <a:latin typeface="Fira Sans Medium" panose="020B0603050000020004" pitchFamily="34" charset="0"/>
              <a:ea typeface="+mn-ea"/>
              <a:cs typeface="+mn-cs"/>
            </a:endParaRPr>
          </a:p>
        </p:txBody>
      </p:sp>
      <p:pic>
        <p:nvPicPr>
          <p:cNvPr id="6" name="Picture 5" descr="Una persona sosteniendo un bebé que llora. ">
            <a:extLst>
              <a:ext uri="{FF2B5EF4-FFF2-40B4-BE49-F238E27FC236}">
                <a16:creationId xmlns:a16="http://schemas.microsoft.com/office/drawing/2014/main" id="{59EF6191-21EE-7048-C511-34B127D84EB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045389" y="1909750"/>
            <a:ext cx="4476416" cy="3933607"/>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37531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9343BDAB-EF82-7D44-9A98-AF7D3D614D30}"/>
              </a:ext>
              <a:ext uri="{C183D7F6-B498-43B3-948B-1728B52AA6E4}">
                <adec:decorative xmlns:adec="http://schemas.microsoft.com/office/drawing/2017/decorative" val="1"/>
              </a:ext>
            </a:extLst>
          </p:cNvPr>
          <p:cNvCxnSpPr>
            <a:cxnSpLocks/>
          </p:cNvCxnSpPr>
          <p:nvPr/>
        </p:nvCxnSpPr>
        <p:spPr>
          <a:xfrm>
            <a:off x="0" y="1535949"/>
            <a:ext cx="8927858" cy="2787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s-ES_tradnl"/>
              <a:t>Comportamiento del Bebé - Señales de Alimentación</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40580" y="1799104"/>
            <a:ext cx="6137906" cy="4268663"/>
          </a:xfrm>
        </p:spPr>
        <p:txBody>
          <a:bodyPr vert="horz" lIns="91440" tIns="45720" rIns="91440" bIns="45720" rtlCol="0" anchor="t">
            <a:noAutofit/>
          </a:bodyPr>
          <a:lstStyle/>
          <a:p>
            <a:pPr marL="0" indent="0" algn="l" rtl="0" fontAlgn="base">
              <a:buNone/>
            </a:pPr>
            <a:r>
              <a:rPr lang="es-ES_tradnl" sz="2000">
                <a:cs typeface="Calibri"/>
              </a:rPr>
              <a:t>Los bebés usan señales o indicaciones para hacer saber a los padres y cuidadores cuándo quieren comenzar o dejar de comer.​</a:t>
            </a:r>
          </a:p>
          <a:p>
            <a:pPr marL="0" indent="0" fontAlgn="base">
              <a:buNone/>
            </a:pPr>
            <a:r>
              <a:rPr lang="es-ES_tradnl" sz="2000">
                <a:cs typeface="Calibri"/>
              </a:rPr>
              <a:t>Cuando los bebés están listos para comer, pueden:</a:t>
            </a:r>
          </a:p>
          <a:p>
            <a:pPr lvl="1" fontAlgn="base"/>
            <a:r>
              <a:rPr lang="es-ES_tradnl" sz="2000">
                <a:solidFill>
                  <a:srgbClr val="000000"/>
                </a:solidFill>
              </a:rPr>
              <a:t>Llevar las manos o los puños a la boca.</a:t>
            </a:r>
          </a:p>
          <a:p>
            <a:pPr lvl="1" fontAlgn="base"/>
            <a:r>
              <a:rPr lang="es-ES_tradnl" sz="2000">
                <a:solidFill>
                  <a:srgbClr val="000000"/>
                </a:solidFill>
              </a:rPr>
              <a:t>Hacer movimientos de succión o ruidos suaves.</a:t>
            </a:r>
          </a:p>
          <a:p>
            <a:pPr lvl="1" fontAlgn="base"/>
            <a:r>
              <a:rPr lang="es-ES_tradnl" sz="2000">
                <a:solidFill>
                  <a:srgbClr val="000000"/>
                </a:solidFill>
              </a:rPr>
              <a:t>Chasquear los labios.</a:t>
            </a:r>
          </a:p>
          <a:p>
            <a:pPr lvl="1" fontAlgn="base"/>
            <a:r>
              <a:rPr lang="es-ES_tradnl" sz="2000">
                <a:solidFill>
                  <a:srgbClr val="000000"/>
                </a:solidFill>
              </a:rPr>
              <a:t>Acurrucarse contra usted o busca su pecho.</a:t>
            </a:r>
          </a:p>
          <a:p>
            <a:pPr marL="0" lvl="1" indent="0" fontAlgn="base">
              <a:spcBef>
                <a:spcPts val="1000"/>
              </a:spcBef>
              <a:buNone/>
            </a:pPr>
            <a:r>
              <a:rPr lang="es-ES_tradnl" sz="2000">
                <a:cs typeface="Calibri"/>
              </a:rPr>
              <a:t>Cuando los bebés están llenos y quieren dejar de comer, pueden:</a:t>
            </a:r>
          </a:p>
          <a:p>
            <a:pPr lvl="1" fontAlgn="base"/>
            <a:r>
              <a:rPr lang="es-ES_tradnl" sz="2000">
                <a:solidFill>
                  <a:srgbClr val="000000"/>
                </a:solidFill>
              </a:rPr>
              <a:t>Soltar o "caerse" del pecho o el biberón.</a:t>
            </a:r>
          </a:p>
          <a:p>
            <a:pPr lvl="1" fontAlgn="base"/>
            <a:r>
              <a:rPr lang="es-ES_tradnl" sz="2000">
                <a:solidFill>
                  <a:srgbClr val="000000"/>
                </a:solidFill>
              </a:rPr>
              <a:t>Alejarse del seno o del pezón.</a:t>
            </a:r>
          </a:p>
          <a:p>
            <a:pPr lvl="1" fontAlgn="base"/>
            <a:r>
              <a:rPr lang="es-ES_tradnl" sz="2000">
                <a:solidFill>
                  <a:srgbClr val="000000"/>
                </a:solidFill>
              </a:rPr>
              <a:t>Relajar su cuerpo y abrir sus manos.</a:t>
            </a:r>
            <a:endParaRPr lang="es-ES_tradnl" sz="2000" i="0">
              <a:solidFill>
                <a:srgbClr val="000000"/>
              </a:solidFill>
              <a:effectLst/>
            </a:endParaRPr>
          </a:p>
        </p:txBody>
      </p:sp>
      <p:sp>
        <p:nvSpPr>
          <p:cNvPr id="3" name="Footer Placeholder 3">
            <a:extLst>
              <a:ext uri="{FF2B5EF4-FFF2-40B4-BE49-F238E27FC236}">
                <a16:creationId xmlns:a16="http://schemas.microsoft.com/office/drawing/2014/main" id="{56B2146E-9582-73C9-B4FA-F5252F9DFB2F}"/>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11" name="Picture 10" descr="Una persona sosteniendo a un bebé con mano en boca.">
            <a:extLst>
              <a:ext uri="{FF2B5EF4-FFF2-40B4-BE49-F238E27FC236}">
                <a16:creationId xmlns:a16="http://schemas.microsoft.com/office/drawing/2014/main" id="{83DAB1F3-9D8C-4717-BCD6-A066292FC44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912681" y="1836275"/>
            <a:ext cx="4728931" cy="4268663"/>
          </a:xfrm>
          <a:prstGeom prst="rect">
            <a:avLst/>
          </a:prstGeom>
          <a:noFill/>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0580" y="445919"/>
            <a:ext cx="950839" cy="950839"/>
          </a:xfrm>
          <a:prstGeom prst="rect">
            <a:avLst/>
          </a:prstGeom>
        </p:spPr>
      </p:pic>
    </p:spTree>
    <p:extLst>
      <p:ext uri="{BB962C8B-B14F-4D97-AF65-F5344CB8AC3E}">
        <p14:creationId xmlns:p14="http://schemas.microsoft.com/office/powerpoint/2010/main" val="386737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71C19-8256-9893-464B-A8A5A04847D4}"/>
              </a:ext>
            </a:extLst>
          </p:cNvPr>
          <p:cNvSpPr>
            <a:spLocks noGrp="1"/>
          </p:cNvSpPr>
          <p:nvPr>
            <p:ph type="title"/>
          </p:nvPr>
        </p:nvSpPr>
        <p:spPr/>
        <p:txBody>
          <a:bodyPr>
            <a:normAutofit/>
          </a:bodyPr>
          <a:lstStyle/>
          <a:p>
            <a:r>
              <a:rPr lang="es-ES_tradnl" sz="4400"/>
              <a:t>Hablemos - Temas Especiales</a:t>
            </a:r>
          </a:p>
        </p:txBody>
      </p:sp>
      <p:pic>
        <p:nvPicPr>
          <p:cNvPr id="11" name="Picture 10" descr="Icono de entrenamiento del sueño.">
            <a:extLst>
              <a:ext uri="{FF2B5EF4-FFF2-40B4-BE49-F238E27FC236}">
                <a16:creationId xmlns:a16="http://schemas.microsoft.com/office/drawing/2014/main" id="{67CA81B3-18C7-4A66-6196-D05067756F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7087" y="2186635"/>
            <a:ext cx="1855713" cy="1855713"/>
          </a:xfrm>
          <a:prstGeom prst="rect">
            <a:avLst/>
          </a:prstGeom>
        </p:spPr>
      </p:pic>
      <p:sp>
        <p:nvSpPr>
          <p:cNvPr id="16" name="Footer Placeholder 3">
            <a:extLst>
              <a:ext uri="{FF2B5EF4-FFF2-40B4-BE49-F238E27FC236}">
                <a16:creationId xmlns:a16="http://schemas.microsoft.com/office/drawing/2014/main" id="{81887367-46AF-C3FB-2C93-03907285B9B0}"/>
              </a:ext>
            </a:extLst>
          </p:cNvPr>
          <p:cNvSpPr txBox="1">
            <a:spLocks/>
          </p:cNvSpPr>
          <p:nvPr/>
        </p:nvSpPr>
        <p:spPr>
          <a:xfrm>
            <a:off x="1597087" y="4253698"/>
            <a:ext cx="1855713" cy="569194"/>
          </a:xfrm>
          <a:prstGeom prst="rect">
            <a:avLst/>
          </a:prstGeom>
        </p:spPr>
        <p:txBody>
          <a:bodyPr vert="horz" lIns="0" tIns="0" rIns="0" bIns="0" rtlCol="0" anchor="ctr"/>
          <a:lstStyle>
            <a:defPPr>
              <a:defRPr lang="en-MX"/>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b="0" spc="0">
                <a:latin typeface="Fira Sans Medium"/>
              </a:rPr>
              <a:t>Entrenamiento del Sueño</a:t>
            </a:r>
            <a:endParaRPr lang="es-ES_tradnl" b="0" i="1" spc="0">
              <a:latin typeface="Fira Sans Light"/>
            </a:endParaRPr>
          </a:p>
        </p:txBody>
      </p:sp>
      <p:pic>
        <p:nvPicPr>
          <p:cNvPr id="13" name="Picture 12" descr="Icono de emergencias.">
            <a:extLst>
              <a:ext uri="{FF2B5EF4-FFF2-40B4-BE49-F238E27FC236}">
                <a16:creationId xmlns:a16="http://schemas.microsoft.com/office/drawing/2014/main" id="{CCC49CC0-487D-0244-F11A-3952065309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8143" y="2186635"/>
            <a:ext cx="1855713" cy="1855713"/>
          </a:xfrm>
          <a:prstGeom prst="rect">
            <a:avLst/>
          </a:prstGeom>
        </p:spPr>
      </p:pic>
      <p:sp>
        <p:nvSpPr>
          <p:cNvPr id="23" name="Footer Placeholder 3">
            <a:extLst>
              <a:ext uri="{FF2B5EF4-FFF2-40B4-BE49-F238E27FC236}">
                <a16:creationId xmlns:a16="http://schemas.microsoft.com/office/drawing/2014/main" id="{307C43F0-46E0-5211-EE67-C3B5440988A0}"/>
              </a:ext>
            </a:extLst>
          </p:cNvPr>
          <p:cNvSpPr txBox="1">
            <a:spLocks/>
          </p:cNvSpPr>
          <p:nvPr/>
        </p:nvSpPr>
        <p:spPr>
          <a:xfrm>
            <a:off x="5168143" y="4253698"/>
            <a:ext cx="1855713" cy="569194"/>
          </a:xfrm>
          <a:prstGeom prst="rect">
            <a:avLst/>
          </a:prstGeom>
        </p:spPr>
        <p:txBody>
          <a:bodyPr vert="horz" lIns="0" tIns="0" rIns="0" bIns="0" rtlCol="0" anchor="ctr"/>
          <a:lstStyle>
            <a:defPPr>
              <a:defRPr lang="en-MX"/>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b="0" spc="0">
                <a:latin typeface="Fira Sans Medium"/>
              </a:rPr>
              <a:t>Emergencias</a:t>
            </a:r>
            <a:endParaRPr lang="es-ES_tradnl" b="0" i="1" spc="0">
              <a:latin typeface="Fira Sans Light"/>
            </a:endParaRPr>
          </a:p>
        </p:txBody>
      </p:sp>
      <p:pic>
        <p:nvPicPr>
          <p:cNvPr id="15" name="Picture 14" descr="Icono de condiciones especiales de Salud. ">
            <a:extLst>
              <a:ext uri="{FF2B5EF4-FFF2-40B4-BE49-F238E27FC236}">
                <a16:creationId xmlns:a16="http://schemas.microsoft.com/office/drawing/2014/main" id="{1E40E0F7-C516-AEE6-3381-F959024710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39199" y="2186635"/>
            <a:ext cx="1855713" cy="1855713"/>
          </a:xfrm>
          <a:prstGeom prst="rect">
            <a:avLst/>
          </a:prstGeom>
        </p:spPr>
      </p:pic>
      <p:sp>
        <p:nvSpPr>
          <p:cNvPr id="24" name="Footer Placeholder 3">
            <a:extLst>
              <a:ext uri="{FF2B5EF4-FFF2-40B4-BE49-F238E27FC236}">
                <a16:creationId xmlns:a16="http://schemas.microsoft.com/office/drawing/2014/main" id="{13DBACD4-AF75-DA13-B66B-D186907F57A8}"/>
              </a:ext>
            </a:extLst>
          </p:cNvPr>
          <p:cNvSpPr txBox="1">
            <a:spLocks/>
          </p:cNvSpPr>
          <p:nvPr/>
        </p:nvSpPr>
        <p:spPr>
          <a:xfrm>
            <a:off x="8739199" y="4253698"/>
            <a:ext cx="1855713" cy="569194"/>
          </a:xfrm>
          <a:prstGeom prst="rect">
            <a:avLst/>
          </a:prstGeom>
        </p:spPr>
        <p:txBody>
          <a:bodyPr vert="horz" lIns="0" tIns="0" rIns="0" bIns="0" rtlCol="0" anchor="ctr"/>
          <a:lstStyle>
            <a:defPPr>
              <a:defRPr lang="en-MX"/>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b="0" spc="0">
                <a:latin typeface="Fira Sans Medium"/>
              </a:rPr>
              <a:t>Condiciones Especiales de Salud</a:t>
            </a:r>
            <a:endParaRPr lang="es-ES_tradnl" b="0" i="1" spc="0">
              <a:latin typeface="Fira Sans Light"/>
            </a:endParaRPr>
          </a:p>
        </p:txBody>
      </p:sp>
      <p:sp>
        <p:nvSpPr>
          <p:cNvPr id="3" name="Footer Placeholder 3">
            <a:extLst>
              <a:ext uri="{FF2B5EF4-FFF2-40B4-BE49-F238E27FC236}">
                <a16:creationId xmlns:a16="http://schemas.microsoft.com/office/drawing/2014/main" id="{9F878FC3-8D39-8F70-56AD-ECFEF93F1DDD}"/>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2260456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9072282" cy="1325563"/>
          </a:xfrm>
        </p:spPr>
        <p:txBody>
          <a:bodyPr/>
          <a:lstStyle/>
          <a:p>
            <a:r>
              <a:rPr lang="es-ES_tradnl"/>
              <a:t>¿Qué Desafíos Tengo?</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6612" y="2133776"/>
            <a:ext cx="9500921" cy="3258495"/>
          </a:xfrm>
        </p:spPr>
        <p:txBody>
          <a:bodyPr vert="horz" lIns="0" tIns="0" rIns="0" bIns="0" rtlCol="0" anchor="t">
            <a:normAutofit lnSpcReduction="10000"/>
          </a:bodyPr>
          <a:lstStyle/>
          <a:p>
            <a:pPr>
              <a:lnSpc>
                <a:spcPct val="150000"/>
              </a:lnSpc>
            </a:pPr>
            <a:r>
              <a:rPr lang="es-ES_tradnl" sz="2800">
                <a:latin typeface="Calibri" panose="020F0502020204030204" pitchFamily="34" charset="0"/>
                <a:cs typeface="Calibri" panose="020F0502020204030204" pitchFamily="34" charset="0"/>
              </a:rPr>
              <a:t>¿Cuál de las acciones que discutimos puede ser difícil para mí?</a:t>
            </a:r>
          </a:p>
          <a:p>
            <a:pPr>
              <a:lnSpc>
                <a:spcPct val="150000"/>
              </a:lnSpc>
            </a:pPr>
            <a:r>
              <a:rPr lang="es-ES_tradnl" sz="2800">
                <a:latin typeface="Calibri" panose="020F0502020204030204" pitchFamily="34" charset="0"/>
                <a:cs typeface="Calibri" panose="020F0502020204030204" pitchFamily="34" charset="0"/>
              </a:rPr>
              <a:t>¿Necesito más información sobre cómo mantener a mi bebé seguro mientras duerme?</a:t>
            </a:r>
          </a:p>
          <a:p>
            <a:pPr>
              <a:lnSpc>
                <a:spcPct val="150000"/>
              </a:lnSpc>
            </a:pPr>
            <a:r>
              <a:rPr lang="es-ES_tradnl" sz="2800">
                <a:latin typeface="Calibri" panose="020F0502020204030204" pitchFamily="34" charset="0"/>
                <a:cs typeface="Calibri" panose="020F0502020204030204" pitchFamily="34" charset="0"/>
              </a:rPr>
              <a:t>¿Todos los cuidadores de mi bebé entienden cómo mantener a mi bebé seguro mientras duerme?</a:t>
            </a:r>
            <a:endParaRPr lang="es-ES_tradnl" sz="3200">
              <a:effectLst/>
              <a:latin typeface="Calibri" panose="020F0502020204030204" pitchFamily="34" charset="0"/>
              <a:cs typeface="Calibri" panose="020F0502020204030204" pitchFamily="34" charset="0"/>
            </a:endParaRPr>
          </a:p>
        </p:txBody>
      </p:sp>
      <p:sp>
        <p:nvSpPr>
          <p:cNvPr id="2" name="Footer Placeholder 4">
            <a:extLst>
              <a:ext uri="{FF2B5EF4-FFF2-40B4-BE49-F238E27FC236}">
                <a16:creationId xmlns:a16="http://schemas.microsoft.com/office/drawing/2014/main" id="{5C912327-0F69-3853-BAAD-681C215D595F}"/>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3664142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C08F8-6AC8-43B4-BD4D-ED70D4E71BDB}"/>
              </a:ext>
            </a:extLst>
          </p:cNvPr>
          <p:cNvSpPr>
            <a:spLocks noGrp="1"/>
          </p:cNvSpPr>
          <p:nvPr>
            <p:ph type="title"/>
          </p:nvPr>
        </p:nvSpPr>
        <p:spPr/>
        <p:txBody>
          <a:bodyPr>
            <a:noAutofit/>
          </a:bodyPr>
          <a:lstStyle/>
          <a:p>
            <a:r>
              <a:rPr lang="es-ES_tradnl" sz="5400" i="1"/>
              <a:t>¿Cómo Puedo Planificar un Sueño Seguro para los Bebés?</a:t>
            </a:r>
            <a:endParaRPr lang="es-ES_tradnl" sz="5400"/>
          </a:p>
        </p:txBody>
      </p:sp>
      <p:sp>
        <p:nvSpPr>
          <p:cNvPr id="2" name="Footer Placeholder 4">
            <a:extLst>
              <a:ext uri="{FF2B5EF4-FFF2-40B4-BE49-F238E27FC236}">
                <a16:creationId xmlns:a16="http://schemas.microsoft.com/office/drawing/2014/main" id="{EAEBB663-E2BB-7C69-AD3A-54AF94F3EEA6}"/>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7" name="Picture Placeholder 6" descr="Un bebé acostado en una cuna.&#10;">
            <a:extLst>
              <a:ext uri="{FF2B5EF4-FFF2-40B4-BE49-F238E27FC236}">
                <a16:creationId xmlns:a16="http://schemas.microsoft.com/office/drawing/2014/main" id="{54E7C44D-47CC-719A-7BB1-726E5C5919BE}"/>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a:stretch/>
        </p:blipFill>
        <p:spPr>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9460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903D40D5-16ED-4E37-BF65-1B515DD99B0A}"/>
              </a:ext>
              <a:ext uri="{C183D7F6-B498-43B3-948B-1728B52AA6E4}">
                <adec:decorative xmlns:adec="http://schemas.microsoft.com/office/drawing/2017/decorative" val="1"/>
              </a:ext>
            </a:extLst>
          </p:cNvPr>
          <p:cNvCxnSpPr>
            <a:cxnSpLocks/>
          </p:cNvCxnSpPr>
          <p:nvPr/>
        </p:nvCxnSpPr>
        <p:spPr>
          <a:xfrm>
            <a:off x="0" y="1728372"/>
            <a:ext cx="5727032"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114799" cy="1325563"/>
          </a:xfrm>
        </p:spPr>
        <p:txBody>
          <a:bodyPr>
            <a:normAutofit/>
          </a:bodyPr>
          <a:lstStyle/>
          <a:p>
            <a:r>
              <a:rPr lang="es-ES_tradnl"/>
              <a:t>Crear un Plan de Sueño seguro</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0" y="2102379"/>
            <a:ext cx="4888831" cy="4074584"/>
          </a:xfrm>
        </p:spPr>
        <p:txBody>
          <a:bodyPr>
            <a:normAutofit/>
          </a:bodyPr>
          <a:lstStyle/>
          <a:p>
            <a:pPr>
              <a:lnSpc>
                <a:spcPct val="100000"/>
              </a:lnSpc>
            </a:pPr>
            <a:r>
              <a:rPr lang="es-ES_tradnl" sz="2200"/>
              <a:t>¿Dónde dormirá mi bebé en casa?</a:t>
            </a:r>
          </a:p>
          <a:p>
            <a:pPr>
              <a:lnSpc>
                <a:spcPct val="100000"/>
              </a:lnSpc>
            </a:pPr>
            <a:r>
              <a:rPr lang="es-ES_tradnl" sz="2200"/>
              <a:t>¿Dónde dormirá mi bebé cuando se quede con otros cuidadores (abuelos, tías, tíos, niñeras, etc.)?</a:t>
            </a:r>
          </a:p>
          <a:p>
            <a:pPr>
              <a:lnSpc>
                <a:spcPct val="100000"/>
              </a:lnSpc>
            </a:pPr>
            <a:r>
              <a:rPr lang="es-ES_tradnl" sz="2200"/>
              <a:t>¿Dónde alimentaré a mi bebé por la noche?</a:t>
            </a:r>
          </a:p>
          <a:p>
            <a:pPr>
              <a:lnSpc>
                <a:spcPct val="100000"/>
              </a:lnSpc>
            </a:pPr>
            <a:r>
              <a:rPr lang="es-ES_tradnl" sz="2200"/>
              <a:t>¿Cómo manejaré la alimentación de mi bebé por la noche cuando tengo sueño?</a:t>
            </a:r>
          </a:p>
          <a:p>
            <a:pPr>
              <a:lnSpc>
                <a:spcPct val="100000"/>
              </a:lnSpc>
            </a:pPr>
            <a:r>
              <a:rPr lang="es-ES_tradnl" sz="2200"/>
              <a:t>¿Qué haré si me quedo dormida mientras alimento a mi bebé?</a:t>
            </a:r>
          </a:p>
        </p:txBody>
      </p:sp>
      <p:sp>
        <p:nvSpPr>
          <p:cNvPr id="6" name="Footer Placeholder 4">
            <a:extLst>
              <a:ext uri="{FF2B5EF4-FFF2-40B4-BE49-F238E27FC236}">
                <a16:creationId xmlns:a16="http://schemas.microsoft.com/office/drawing/2014/main" id="{09411C7B-71C3-F4A6-546B-4AD4ACB5A365}"/>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2" name="Picture 1" descr="Imagen del folleto &quot;Hablemos - Plan para Padres y Cuidadores&quot;.">
            <a:extLst>
              <a:ext uri="{FF2B5EF4-FFF2-40B4-BE49-F238E27FC236}">
                <a16:creationId xmlns:a16="http://schemas.microsoft.com/office/drawing/2014/main" id="{B0E9AC79-3102-57C2-8FBC-459949002C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4406" y="1195552"/>
            <a:ext cx="5798446" cy="4500759"/>
          </a:xfrm>
          <a:prstGeom prst="rect">
            <a:avLst/>
          </a:prstGeom>
        </p:spPr>
      </p:pic>
    </p:spTree>
    <p:extLst>
      <p:ext uri="{BB962C8B-B14F-4D97-AF65-F5344CB8AC3E}">
        <p14:creationId xmlns:p14="http://schemas.microsoft.com/office/powerpoint/2010/main" val="27699495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09A7-229F-4005-A13C-DAE0750C1D79}"/>
              </a:ext>
            </a:extLst>
          </p:cNvPr>
          <p:cNvSpPr>
            <a:spLocks noGrp="1"/>
          </p:cNvSpPr>
          <p:nvPr>
            <p:ph type="title"/>
          </p:nvPr>
        </p:nvSpPr>
        <p:spPr>
          <a:xfrm>
            <a:off x="751114" y="301223"/>
            <a:ext cx="10515600" cy="1325563"/>
          </a:xfrm>
        </p:spPr>
        <p:txBody>
          <a:bodyPr/>
          <a:lstStyle/>
          <a:p>
            <a:r>
              <a:rPr lang="es-ES_tradnl"/>
              <a:t>¿Cuándo Puede Ser Útil un Plan?</a:t>
            </a:r>
          </a:p>
        </p:txBody>
      </p:sp>
      <p:sp>
        <p:nvSpPr>
          <p:cNvPr id="3" name="Content Placeholder 2">
            <a:extLst>
              <a:ext uri="{FF2B5EF4-FFF2-40B4-BE49-F238E27FC236}">
                <a16:creationId xmlns:a16="http://schemas.microsoft.com/office/drawing/2014/main" id="{F8D51D72-7307-43AD-89FD-46A027BA84BC}"/>
              </a:ext>
            </a:extLst>
          </p:cNvPr>
          <p:cNvSpPr>
            <a:spLocks noGrp="1"/>
          </p:cNvSpPr>
          <p:nvPr>
            <p:ph idx="1"/>
          </p:nvPr>
        </p:nvSpPr>
        <p:spPr>
          <a:xfrm>
            <a:off x="838200" y="1494630"/>
            <a:ext cx="4491182" cy="4647551"/>
          </a:xfrm>
        </p:spPr>
        <p:txBody>
          <a:bodyPr vert="horz" lIns="0" tIns="0" rIns="0" bIns="0" rtlCol="0" anchor="t">
            <a:normAutofit fontScale="92500"/>
          </a:bodyPr>
          <a:lstStyle/>
          <a:p>
            <a:pPr marL="0" indent="0" fontAlgn="base">
              <a:buNone/>
            </a:pPr>
            <a:r>
              <a:rPr lang="es-ES_tradnl"/>
              <a:t>Planifique lo conocido o desconocido para mantener a su bebé seguro:</a:t>
            </a:r>
          </a:p>
          <a:p>
            <a:pPr lvl="1" fontAlgn="base">
              <a:lnSpc>
                <a:spcPct val="100000"/>
              </a:lnSpc>
            </a:pPr>
            <a:r>
              <a:rPr lang="es-ES_tradnl"/>
              <a:t>Durante viajes.</a:t>
            </a:r>
          </a:p>
          <a:p>
            <a:pPr lvl="1" fontAlgn="base">
              <a:lnSpc>
                <a:spcPct val="100000"/>
              </a:lnSpc>
            </a:pPr>
            <a:r>
              <a:rPr lang="es-ES_tradnl"/>
              <a:t>Cuando tiene que salir de su casa (como durante una emergencia o un desastre natural).</a:t>
            </a:r>
          </a:p>
          <a:p>
            <a:pPr lvl="1" fontAlgn="base">
              <a:lnSpc>
                <a:spcPct val="100000"/>
              </a:lnSpc>
            </a:pPr>
            <a:r>
              <a:rPr lang="es-ES_tradnl"/>
              <a:t>Cuando alguien que no sea usted cuidará a su bebé, como un miembro de la familia o un proveedor de cuidado infantil.</a:t>
            </a:r>
          </a:p>
          <a:p>
            <a:pPr lvl="1" fontAlgn="base">
              <a:lnSpc>
                <a:spcPct val="100000"/>
              </a:lnSpc>
            </a:pPr>
            <a:r>
              <a:rPr lang="es-ES_tradnl">
                <a:cs typeface="Calibri"/>
              </a:rPr>
              <a:t>Si sale de su casa rápidamente, como en una emergencia.</a:t>
            </a:r>
          </a:p>
        </p:txBody>
      </p:sp>
      <p:sp>
        <p:nvSpPr>
          <p:cNvPr id="5" name="Footer Placeholder 4">
            <a:extLst>
              <a:ext uri="{FF2B5EF4-FFF2-40B4-BE49-F238E27FC236}">
                <a16:creationId xmlns:a16="http://schemas.microsoft.com/office/drawing/2014/main" id="{52CB3C89-0C6E-E27A-8435-1E3D76B57EFB}"/>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6" name="Picture 5" descr="Dos personas sosteniendo a un bebé mientras leen.">
            <a:extLst>
              <a:ext uri="{FF2B5EF4-FFF2-40B4-BE49-F238E27FC236}">
                <a16:creationId xmlns:a16="http://schemas.microsoft.com/office/drawing/2014/main" id="{AE622FEA-1274-185C-E3AE-412BF0039C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3692" y="1494630"/>
            <a:ext cx="6199574" cy="41330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01346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C08F8-6AC8-43B4-BD4D-ED70D4E71BDB}"/>
              </a:ext>
            </a:extLst>
          </p:cNvPr>
          <p:cNvSpPr>
            <a:spLocks noGrp="1"/>
          </p:cNvSpPr>
          <p:nvPr>
            <p:ph type="title"/>
          </p:nvPr>
        </p:nvSpPr>
        <p:spPr/>
        <p:txBody>
          <a:bodyPr>
            <a:noAutofit/>
          </a:bodyPr>
          <a:lstStyle/>
          <a:p>
            <a:r>
              <a:rPr lang="es-ES_tradnl" sz="4400" i="1"/>
              <a:t>¿Quién Puede Ayudarme?</a:t>
            </a:r>
            <a:endParaRPr lang="es-ES_tradnl" sz="4400"/>
          </a:p>
        </p:txBody>
      </p:sp>
      <p:sp>
        <p:nvSpPr>
          <p:cNvPr id="6" name="Text Placeholder 5">
            <a:extLst>
              <a:ext uri="{FF2B5EF4-FFF2-40B4-BE49-F238E27FC236}">
                <a16:creationId xmlns:a16="http://schemas.microsoft.com/office/drawing/2014/main" id="{0FDAFDD7-2ADD-404D-9574-682B07508B91}"/>
              </a:ext>
            </a:extLst>
          </p:cNvPr>
          <p:cNvSpPr>
            <a:spLocks noGrp="1"/>
          </p:cNvSpPr>
          <p:nvPr>
            <p:ph type="body" idx="1"/>
          </p:nvPr>
        </p:nvSpPr>
        <p:spPr/>
        <p:txBody>
          <a:bodyPr/>
          <a:lstStyle/>
          <a:p>
            <a:r>
              <a:rPr lang="es-ES_tradnl" sz="3200" b="1"/>
              <a:t>Plan para un Sueño Seguro</a:t>
            </a:r>
            <a:endParaRPr lang="es-ES_tradnl"/>
          </a:p>
        </p:txBody>
      </p:sp>
      <p:sp>
        <p:nvSpPr>
          <p:cNvPr id="2" name="Footer Placeholder 4">
            <a:extLst>
              <a:ext uri="{FF2B5EF4-FFF2-40B4-BE49-F238E27FC236}">
                <a16:creationId xmlns:a16="http://schemas.microsoft.com/office/drawing/2014/main" id="{54533C93-9F22-B3AA-DFD2-EAE723C34B6A}"/>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10" name="Picture Placeholder 9" descr="Una persona amamantando a un bebé y otra persona atendiéndolos.">
            <a:extLst>
              <a:ext uri="{FF2B5EF4-FFF2-40B4-BE49-F238E27FC236}">
                <a16:creationId xmlns:a16="http://schemas.microsoft.com/office/drawing/2014/main" id="{B36058E3-C0BE-C502-9461-7CF4B72CD4A4}"/>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20227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A74CCFD7-1A49-4F29-BC66-CD4C298D64F5}"/>
              </a:ext>
              <a:ext uri="{C183D7F6-B498-43B3-948B-1728B52AA6E4}">
                <adec:decorative xmlns:adec="http://schemas.microsoft.com/office/drawing/2017/decorative" val="1"/>
              </a:ext>
            </a:extLst>
          </p:cNvPr>
          <p:cNvCxnSpPr>
            <a:cxnSpLocks/>
          </p:cNvCxnSpPr>
          <p:nvPr/>
        </p:nvCxnSpPr>
        <p:spPr>
          <a:xfrm flipV="1">
            <a:off x="0" y="1627094"/>
            <a:ext cx="5446059" cy="7149"/>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607859" cy="1325563"/>
          </a:xfrm>
        </p:spPr>
        <p:txBody>
          <a:bodyPr>
            <a:normAutofit/>
          </a:bodyPr>
          <a:lstStyle/>
          <a:p>
            <a:r>
              <a:rPr lang="es-ES_tradnl"/>
              <a:t>Círculo de Apoyo</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1" y="2075749"/>
            <a:ext cx="5024717" cy="4101213"/>
          </a:xfrm>
        </p:spPr>
        <p:txBody>
          <a:bodyPr>
            <a:normAutofit/>
          </a:bodyPr>
          <a:lstStyle/>
          <a:p>
            <a:r>
              <a:rPr lang="es-ES_tradnl" sz="2800" dirty="0"/>
              <a:t>Antes del nacimiento de su bebé</a:t>
            </a:r>
          </a:p>
          <a:p>
            <a:r>
              <a:rPr lang="es-ES_tradnl" sz="2800" dirty="0"/>
              <a:t>Alrededor del nacimiento de su bebé</a:t>
            </a:r>
          </a:p>
          <a:p>
            <a:r>
              <a:rPr lang="es-ES_tradnl" sz="2800" dirty="0"/>
              <a:t>Después del nacimiento de su bebé</a:t>
            </a:r>
          </a:p>
          <a:p>
            <a:r>
              <a:rPr lang="es-ES_tradnl" sz="2800" dirty="0"/>
              <a:t>Más allá del nacimiento de su bebé</a:t>
            </a:r>
          </a:p>
        </p:txBody>
      </p:sp>
      <p:sp>
        <p:nvSpPr>
          <p:cNvPr id="10" name="Footer Placeholder 4">
            <a:extLst>
              <a:ext uri="{FF2B5EF4-FFF2-40B4-BE49-F238E27FC236}">
                <a16:creationId xmlns:a16="http://schemas.microsoft.com/office/drawing/2014/main" id="{CA8D955E-5D53-7471-C2B5-CBB247F169B0}"/>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7" name="Picture 6" descr="Imagen del folleto &quot;Hablemos - Círculo de Apoyo&quot;.">
            <a:extLst>
              <a:ext uri="{FF2B5EF4-FFF2-40B4-BE49-F238E27FC236}">
                <a16:creationId xmlns:a16="http://schemas.microsoft.com/office/drawing/2014/main" id="{F50A6A75-032A-C5A4-6D28-B40E98FF6B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9820" y="609511"/>
            <a:ext cx="4125596" cy="5312042"/>
          </a:xfrm>
          <a:prstGeom prst="rect">
            <a:avLst/>
          </a:prstGeom>
        </p:spPr>
      </p:pic>
    </p:spTree>
    <p:extLst>
      <p:ext uri="{BB962C8B-B14F-4D97-AF65-F5344CB8AC3E}">
        <p14:creationId xmlns:p14="http://schemas.microsoft.com/office/powerpoint/2010/main" val="42546612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p:txBody>
          <a:bodyPr>
            <a:normAutofit/>
          </a:bodyPr>
          <a:lstStyle/>
          <a:p>
            <a:r>
              <a:rPr lang="es-ES_tradnl"/>
              <a:t>Recursos Comunitarios</a:t>
            </a:r>
          </a:p>
        </p:txBody>
      </p:sp>
      <p:pic>
        <p:nvPicPr>
          <p:cNvPr id="2" name="Picture 1" descr="Imagen del folleto &quot;Hablemos - Recursos Comunitarios&quot;">
            <a:extLst>
              <a:ext uri="{FF2B5EF4-FFF2-40B4-BE49-F238E27FC236}">
                <a16:creationId xmlns:a16="http://schemas.microsoft.com/office/drawing/2014/main" id="{F64EFEB5-D89D-43E8-1C9A-8C2C9AD2E2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8313" y="1419734"/>
            <a:ext cx="3605129" cy="4648167"/>
          </a:xfrm>
          <a:prstGeom prst="rect">
            <a:avLst/>
          </a:prstGeom>
        </p:spPr>
      </p:pic>
      <p:sp>
        <p:nvSpPr>
          <p:cNvPr id="9" name="Footer Placeholder 4">
            <a:extLst>
              <a:ext uri="{FF2B5EF4-FFF2-40B4-BE49-F238E27FC236}">
                <a16:creationId xmlns:a16="http://schemas.microsoft.com/office/drawing/2014/main" id="{88DCBB19-074F-B4DD-3401-8CCCB09578A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pic>
        <p:nvPicPr>
          <p:cNvPr id="5" name="Picture 4" descr="Imagen del folleto &quot;Lista de Verificación Para Un Ambiente de Sueño Seguro&quot;">
            <a:extLst>
              <a:ext uri="{FF2B5EF4-FFF2-40B4-BE49-F238E27FC236}">
                <a16:creationId xmlns:a16="http://schemas.microsoft.com/office/drawing/2014/main" id="{91D8E9F0-CB10-014B-C525-691DA8C3B4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90072" y="1419734"/>
            <a:ext cx="3565360" cy="4631786"/>
          </a:xfrm>
          <a:prstGeom prst="rect">
            <a:avLst/>
          </a:prstGeom>
        </p:spPr>
      </p:pic>
    </p:spTree>
    <p:extLst>
      <p:ext uri="{BB962C8B-B14F-4D97-AF65-F5344CB8AC3E}">
        <p14:creationId xmlns:p14="http://schemas.microsoft.com/office/powerpoint/2010/main" val="577369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120C-948D-4BAC-832D-D64FF17AB042}"/>
              </a:ext>
            </a:extLst>
          </p:cNvPr>
          <p:cNvSpPr>
            <a:spLocks noGrp="1"/>
          </p:cNvSpPr>
          <p:nvPr>
            <p:ph type="title"/>
          </p:nvPr>
        </p:nvSpPr>
        <p:spPr/>
        <p:txBody>
          <a:bodyPr/>
          <a:lstStyle/>
          <a:p>
            <a:r>
              <a:rPr lang="es-ES_tradnl"/>
              <a:t>Revisemos</a:t>
            </a:r>
            <a:endParaRPr lang="es-ES_tradnl" dirty="0"/>
          </a:p>
        </p:txBody>
      </p:sp>
      <p:sp>
        <p:nvSpPr>
          <p:cNvPr id="3" name="Text Placeholder 2">
            <a:extLst>
              <a:ext uri="{FF2B5EF4-FFF2-40B4-BE49-F238E27FC236}">
                <a16:creationId xmlns:a16="http://schemas.microsoft.com/office/drawing/2014/main" id="{794B2CCE-54E9-4A43-ACC6-72B7FD324DC1}"/>
              </a:ext>
            </a:extLst>
          </p:cNvPr>
          <p:cNvSpPr>
            <a:spLocks noGrp="1"/>
          </p:cNvSpPr>
          <p:nvPr>
            <p:ph type="body" sz="half" idx="2"/>
          </p:nvPr>
        </p:nvSpPr>
        <p:spPr>
          <a:xfrm>
            <a:off x="839788" y="2057400"/>
            <a:ext cx="4331379" cy="3811588"/>
          </a:xfrm>
        </p:spPr>
        <p:txBody>
          <a:bodyPr vert="horz" lIns="0" tIns="0" rIns="0" bIns="0" rtlCol="0" anchor="t">
            <a:normAutofit/>
          </a:bodyPr>
          <a:lstStyle/>
          <a:p>
            <a:pPr marL="342900" indent="-342900">
              <a:buFont typeface="Arial" panose="020B0604020202020204" pitchFamily="34" charset="0"/>
              <a:buChar char="•"/>
            </a:pPr>
            <a:r>
              <a:rPr lang="es-ES_tradnl" sz="3000"/>
              <a:t>Definiciones</a:t>
            </a:r>
            <a:endParaRPr lang="es-ES_tradnl" sz="3000">
              <a:cs typeface="Calibri"/>
            </a:endParaRPr>
          </a:p>
          <a:p>
            <a:pPr marL="342900" indent="-342900">
              <a:buFont typeface="Arial" panose="020B0604020202020204" pitchFamily="34" charset="0"/>
              <a:buChar char="•"/>
            </a:pPr>
            <a:r>
              <a:rPr lang="es-ES_tradnl" sz="3000">
                <a:cs typeface="Calibri"/>
              </a:rPr>
              <a:t>¿Qué es Normal?</a:t>
            </a:r>
          </a:p>
          <a:p>
            <a:pPr marL="342900" indent="-342900">
              <a:buFont typeface="Arial" panose="020B0604020202020204" pitchFamily="34" charset="0"/>
              <a:buChar char="•"/>
            </a:pPr>
            <a:r>
              <a:rPr lang="es-ES_tradnl" sz="3000">
                <a:cs typeface="Calibri"/>
              </a:rPr>
              <a:t>Juego de Mitos y Realidades</a:t>
            </a:r>
            <a:endParaRPr lang="es-ES_tradnl" sz="3000" dirty="0">
              <a:cs typeface="Calibri"/>
            </a:endParaRPr>
          </a:p>
        </p:txBody>
      </p:sp>
      <p:pic>
        <p:nvPicPr>
          <p:cNvPr id="6" name="Picture Placeholder 5" descr="Dos personas de pie consolando a un bebé en su cuna.">
            <a:extLst>
              <a:ext uri="{FF2B5EF4-FFF2-40B4-BE49-F238E27FC236}">
                <a16:creationId xmlns:a16="http://schemas.microsoft.com/office/drawing/2014/main" id="{42106F28-95FE-0C82-0F28-90FABAE5AC6D}"/>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a:xfrm>
            <a:off x="5600047" y="955022"/>
            <a:ext cx="6172200" cy="4873625"/>
          </a:xfrm>
          <a:prstGeom prst="rect">
            <a:avLst/>
          </a:prstGeom>
          <a:ln>
            <a:noFill/>
          </a:ln>
          <a:effectLst>
            <a:outerShdw blurRad="292100" dist="139700" dir="2700000" algn="tl" rotWithShape="0">
              <a:srgbClr val="333333">
                <a:alpha val="65000"/>
              </a:srgbClr>
            </a:outerShdw>
          </a:effectLst>
        </p:spPr>
      </p:pic>
      <p:sp>
        <p:nvSpPr>
          <p:cNvPr id="5" name="Footer Placeholder 4" descr="Dos personas">
            <a:extLst>
              <a:ext uri="{FF2B5EF4-FFF2-40B4-BE49-F238E27FC236}">
                <a16:creationId xmlns:a16="http://schemas.microsoft.com/office/drawing/2014/main" id="{BDAA5AE8-A21B-465E-AE1E-F9686B9F819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noProof="0" dirty="0">
                <a:ln>
                  <a:noFill/>
                </a:ln>
                <a:effectLst/>
                <a:uLnTx/>
                <a:uFillTx/>
                <a:latin typeface="Fira Sans Medium" panose="020B0603050000020004" pitchFamily="34" charset="0"/>
                <a:ea typeface="+mn-ea"/>
                <a:cs typeface="+mn-cs"/>
              </a:rPr>
              <a:t>Hable</a:t>
            </a:r>
            <a:r>
              <a:rPr lang="es-ES_tradnl" spc="0" dirty="0" err="1">
                <a:latin typeface="Fira Sans Medium" panose="020B0603050000020004" pitchFamily="34" charset="0"/>
              </a:rPr>
              <a:t>mos</a:t>
            </a:r>
            <a:r>
              <a:rPr lang="es-ES_tradnl" spc="0" dirty="0">
                <a:latin typeface="Fira Sans Medium" panose="020B0603050000020004" pitchFamily="34" charset="0"/>
              </a:rPr>
              <a:t> </a:t>
            </a:r>
            <a:r>
              <a:rPr kumimoji="0" lang="es-ES_tradnl" sz="1800" u="none" strike="noStrike" kern="1200" cap="none" spc="0" normalizeH="0" baseline="0" noProof="0" dirty="0">
                <a:ln>
                  <a:noFill/>
                </a:ln>
                <a:effectLst/>
                <a:uLnTx/>
                <a:uFillTx/>
                <a:latin typeface="Fira Sans Medium" panose="020B0603050000020004" pitchFamily="34" charset="0"/>
                <a:ea typeface="+mn-ea"/>
                <a:cs typeface="+mn-cs"/>
              </a:rPr>
              <a:t>– </a:t>
            </a:r>
            <a:r>
              <a:rPr kumimoji="0" lang="es-ES_tradnl" sz="1800" b="1" i="1" u="none" strike="noStrike" kern="1200" cap="none" spc="0" normalizeH="0" baseline="0" noProof="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noProof="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42390622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6E846F-DC79-4720-80E7-C70AC372E4F7}"/>
              </a:ext>
            </a:extLst>
          </p:cNvPr>
          <p:cNvSpPr>
            <a:spLocks noGrp="1"/>
          </p:cNvSpPr>
          <p:nvPr>
            <p:ph type="title"/>
          </p:nvPr>
        </p:nvSpPr>
        <p:spPr/>
        <p:txBody>
          <a:bodyPr/>
          <a:lstStyle/>
          <a:p>
            <a:r>
              <a:rPr lang="es-ES_tradnl"/>
              <a:t>Sueño Infantil Seguro</a:t>
            </a:r>
          </a:p>
        </p:txBody>
      </p:sp>
      <p:sp>
        <p:nvSpPr>
          <p:cNvPr id="7" name="TextBox 6">
            <a:extLst>
              <a:ext uri="{FF2B5EF4-FFF2-40B4-BE49-F238E27FC236}">
                <a16:creationId xmlns:a16="http://schemas.microsoft.com/office/drawing/2014/main" id="{8CBD1BAA-A911-43DC-ADDF-E29E7A76C951}"/>
              </a:ext>
            </a:extLst>
          </p:cNvPr>
          <p:cNvSpPr txBox="1"/>
          <p:nvPr/>
        </p:nvSpPr>
        <p:spPr>
          <a:xfrm>
            <a:off x="838200" y="1690688"/>
            <a:ext cx="10632141" cy="1384995"/>
          </a:xfrm>
          <a:prstGeom prst="rect">
            <a:avLst/>
          </a:prstGeom>
          <a:noFill/>
        </p:spPr>
        <p:txBody>
          <a:bodyPr wrap="square" rtlCol="0">
            <a:spAutoFit/>
          </a:bodyPr>
          <a:lstStyle/>
          <a:p>
            <a:pPr fontAlgn="base"/>
            <a:r>
              <a:rPr lang="es-ES_tradnl" sz="2800" b="1">
                <a:solidFill>
                  <a:srgbClr val="00A19B"/>
                </a:solidFill>
                <a:effectLst/>
                <a:latin typeface="PT Sans" panose="020B0604020202020204" pitchFamily="34" charset="0"/>
              </a:rPr>
              <a:t>Todas las Personas Cuidadoras Pueden Planear un Sueño Infantil Seguro.</a:t>
            </a:r>
            <a:endParaRPr lang="es-ES_tradnl" sz="2800" b="1">
              <a:solidFill>
                <a:srgbClr val="444444"/>
              </a:solidFill>
              <a:effectLst/>
              <a:latin typeface="PT Sans" panose="020B0604020202020204" pitchFamily="34" charset="0"/>
            </a:endParaRPr>
          </a:p>
          <a:p>
            <a:pPr fontAlgn="base"/>
            <a:r>
              <a:rPr lang="es-ES_tradnl" sz="2800" b="1">
                <a:solidFill>
                  <a:srgbClr val="4C9BD3"/>
                </a:solidFill>
                <a:effectLst/>
                <a:latin typeface="PT Sans" panose="020B0604020202020204" pitchFamily="34" charset="0"/>
              </a:rPr>
              <a:t>Cada Noche.</a:t>
            </a:r>
            <a:r>
              <a:rPr lang="es-ES_tradnl" sz="2800" b="0">
                <a:solidFill>
                  <a:srgbClr val="00A19B"/>
                </a:solidFill>
                <a:effectLst/>
                <a:latin typeface="PT Sans" panose="020B0604020202020204" pitchFamily="34" charset="0"/>
              </a:rPr>
              <a:t> </a:t>
            </a:r>
            <a:r>
              <a:rPr lang="es-ES_tradnl" sz="2800" b="1">
                <a:solidFill>
                  <a:srgbClr val="007CB8"/>
                </a:solidFill>
                <a:effectLst/>
                <a:latin typeface="PT Sans" panose="020B0604020202020204" pitchFamily="34" charset="0"/>
              </a:rPr>
              <a:t>Cada Siesta.</a:t>
            </a:r>
            <a:r>
              <a:rPr lang="es-ES_tradnl" sz="2800" b="0">
                <a:solidFill>
                  <a:srgbClr val="00A19B"/>
                </a:solidFill>
                <a:effectLst/>
                <a:latin typeface="PT Sans" panose="020B0604020202020204" pitchFamily="34" charset="0"/>
              </a:rPr>
              <a:t> </a:t>
            </a:r>
            <a:r>
              <a:rPr lang="es-ES_tradnl" sz="2800" b="1">
                <a:solidFill>
                  <a:srgbClr val="002C8B"/>
                </a:solidFill>
                <a:latin typeface="PT Sans" panose="020B0604020202020204" pitchFamily="34" charset="0"/>
              </a:rPr>
              <a:t>Cada alimentación. </a:t>
            </a:r>
            <a:r>
              <a:rPr lang="es-ES_tradnl" sz="2800" b="1">
                <a:solidFill>
                  <a:srgbClr val="00A19B"/>
                </a:solidFill>
                <a:latin typeface="PT Sans" panose="020B0604020202020204" pitchFamily="34" charset="0"/>
              </a:rPr>
              <a:t>Cada vez.</a:t>
            </a:r>
            <a:endParaRPr lang="es-ES_tradnl" sz="2800" b="0">
              <a:solidFill>
                <a:srgbClr val="00A19B"/>
              </a:solidFill>
              <a:effectLst/>
              <a:latin typeface="PT Sans" panose="020B0604020202020204" pitchFamily="34" charset="0"/>
            </a:endParaRPr>
          </a:p>
        </p:txBody>
      </p:sp>
      <p:sp>
        <p:nvSpPr>
          <p:cNvPr id="5" name="Content Placeholder 4">
            <a:extLst>
              <a:ext uri="{FF2B5EF4-FFF2-40B4-BE49-F238E27FC236}">
                <a16:creationId xmlns:a16="http://schemas.microsoft.com/office/drawing/2014/main" id="{2E0EF234-0BC1-4A4E-B40E-3BD066549CD7}"/>
              </a:ext>
            </a:extLst>
          </p:cNvPr>
          <p:cNvSpPr>
            <a:spLocks noGrp="1"/>
          </p:cNvSpPr>
          <p:nvPr>
            <p:ph idx="1"/>
          </p:nvPr>
        </p:nvSpPr>
        <p:spPr>
          <a:xfrm>
            <a:off x="838200" y="3227294"/>
            <a:ext cx="10515600" cy="2781620"/>
          </a:xfrm>
        </p:spPr>
        <p:txBody>
          <a:bodyPr>
            <a:normAutofit/>
          </a:bodyPr>
          <a:lstStyle/>
          <a:p>
            <a:pPr marL="0" indent="0">
              <a:buNone/>
            </a:pPr>
            <a:r>
              <a:rPr lang="es-ES_tradnl" b="1" dirty="0"/>
              <a:t>Sitio web de DSHS Sueño Infantil Seguro:</a:t>
            </a:r>
          </a:p>
          <a:p>
            <a:pPr marL="0" indent="0">
              <a:buNone/>
            </a:pPr>
            <a:r>
              <a:rPr lang="es-ES_tradnl" dirty="0">
                <a:hlinkClick r:id="rId3"/>
              </a:rPr>
              <a:t>dshs.Texas.gov/SafeInfantSleep</a:t>
            </a:r>
            <a:endParaRPr lang="es-ES_tradnl" dirty="0"/>
          </a:p>
          <a:p>
            <a:pPr marL="0" indent="0">
              <a:buNone/>
            </a:pPr>
            <a:r>
              <a:rPr lang="es-ES_tradnl" dirty="0">
                <a:hlinkClick r:id="rId4"/>
              </a:rPr>
              <a:t>dshs.texas.gov/SuenoInfantilSeguro</a:t>
            </a:r>
            <a:r>
              <a:rPr lang="es-ES_tradnl" dirty="0"/>
              <a:t> </a:t>
            </a:r>
          </a:p>
          <a:p>
            <a:pPr marL="0" indent="0">
              <a:buNone/>
            </a:pPr>
            <a:endParaRPr lang="es-ES_tradnl" dirty="0"/>
          </a:p>
          <a:p>
            <a:pPr marL="0" indent="0">
              <a:buNone/>
            </a:pPr>
            <a:r>
              <a:rPr lang="es-ES_tradnl" dirty="0"/>
              <a:t>Si tiene preguntas, envíenos un correo electrónico a: </a:t>
            </a:r>
            <a:r>
              <a:rPr lang="es-ES_tradnl" dirty="0">
                <a:hlinkClick r:id="rId5"/>
              </a:rPr>
              <a:t>InfantHealth@dshs.Texas.gov</a:t>
            </a:r>
            <a:r>
              <a:rPr lang="es-ES_tradnl" dirty="0"/>
              <a:t> </a:t>
            </a:r>
          </a:p>
          <a:p>
            <a:endParaRPr lang="es-ES_tradnl" dirty="0"/>
          </a:p>
        </p:txBody>
      </p:sp>
      <p:sp>
        <p:nvSpPr>
          <p:cNvPr id="2" name="Footer Placeholder 4">
            <a:extLst>
              <a:ext uri="{FF2B5EF4-FFF2-40B4-BE49-F238E27FC236}">
                <a16:creationId xmlns:a16="http://schemas.microsoft.com/office/drawing/2014/main" id="{1B23BE54-838C-1040-8268-60FCC80653CF}"/>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6763047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691CFB-D4DB-4E34-9EB0-F9D976EF6FCF}"/>
              </a:ext>
            </a:extLst>
          </p:cNvPr>
          <p:cNvSpPr>
            <a:spLocks noGrp="1"/>
          </p:cNvSpPr>
          <p:nvPr>
            <p:ph type="title"/>
          </p:nvPr>
        </p:nvSpPr>
        <p:spPr/>
        <p:txBody>
          <a:bodyPr/>
          <a:lstStyle/>
          <a:p>
            <a:pPr algn="ctr"/>
            <a:r>
              <a:rPr lang="es-ES_tradnl" dirty="0"/>
              <a:t>Referencias</a:t>
            </a:r>
          </a:p>
        </p:txBody>
      </p:sp>
      <p:sp>
        <p:nvSpPr>
          <p:cNvPr id="4" name="Footer Placeholder 3">
            <a:extLst>
              <a:ext uri="{FF2B5EF4-FFF2-40B4-BE49-F238E27FC236}">
                <a16:creationId xmlns:a16="http://schemas.microsoft.com/office/drawing/2014/main" id="{913B2BCE-A4A1-47AA-AB08-2A1AD49E0B9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a:ln>
                <a:noFill/>
              </a:ln>
              <a:effectLst/>
              <a:uLnTx/>
              <a:uFillTx/>
              <a:latin typeface="Fira Sans Medium" panose="020B0603050000020004" pitchFamily="34" charset="0"/>
              <a:ea typeface="+mn-ea"/>
              <a:cs typeface="+mn-cs"/>
            </a:endParaRPr>
          </a:p>
        </p:txBody>
      </p:sp>
      <p:sp>
        <p:nvSpPr>
          <p:cNvPr id="2" name="Content Placeholder 1">
            <a:extLst>
              <a:ext uri="{FF2B5EF4-FFF2-40B4-BE49-F238E27FC236}">
                <a16:creationId xmlns:a16="http://schemas.microsoft.com/office/drawing/2014/main" id="{45CA7F64-764D-4168-B8F0-0EAB985FE0F0}"/>
              </a:ext>
              <a:ext uri="{C183D7F6-B498-43B3-948B-1728B52AA6E4}">
                <adec:decorative xmlns:adec="http://schemas.microsoft.com/office/drawing/2017/decorative" val="1"/>
              </a:ext>
            </a:extLst>
          </p:cNvPr>
          <p:cNvSpPr>
            <a:spLocks noGrp="1"/>
          </p:cNvSpPr>
          <p:nvPr>
            <p:ph idx="1"/>
          </p:nvPr>
        </p:nvSpPr>
        <p:spPr>
          <a:xfrm>
            <a:off x="838200" y="1690689"/>
            <a:ext cx="10515600" cy="3656012"/>
          </a:xfrm>
        </p:spPr>
        <p:txBody>
          <a:bodyPr vert="horz" lIns="0" tIns="0" rIns="0" bIns="0" rtlCol="0" anchor="t">
            <a:normAutofit lnSpcReduction="10000"/>
          </a:bodyPr>
          <a:lstStyle/>
          <a:p>
            <a:pPr marL="0" indent="0">
              <a:buNone/>
            </a:pPr>
            <a:r>
              <a:rPr lang="es-ES_tradnl" sz="2800" i="1" dirty="0"/>
              <a:t>Imágenes cortesía de:</a:t>
            </a:r>
          </a:p>
          <a:p>
            <a:pPr lvl="1"/>
            <a:r>
              <a:rPr lang="en-US" b="0" i="1" dirty="0">
                <a:effectLst/>
              </a:rPr>
              <a:t>DSHS Maternal Child Health Unit Safe Infant Sleep campaign;</a:t>
            </a:r>
            <a:endParaRPr lang="en-US" b="0" i="1" dirty="0">
              <a:effectLst/>
              <a:cs typeface="Calibri"/>
            </a:endParaRPr>
          </a:p>
          <a:p>
            <a:pPr lvl="1"/>
            <a:r>
              <a:rPr lang="en-US" i="1" dirty="0"/>
              <a:t>iStock photo purchased for unlimited use by DSHS Tobacco Prevention and Control; </a:t>
            </a:r>
          </a:p>
          <a:p>
            <a:pPr lvl="1"/>
            <a:r>
              <a:rPr lang="en-US" b="0" i="1" dirty="0">
                <a:effectLst/>
              </a:rPr>
              <a:t>Safe to Sleep® campaign, for educational purposes only; </a:t>
            </a:r>
            <a:r>
              <a:rPr lang="en-US" i="1" dirty="0">
                <a:effectLst/>
              </a:rPr>
              <a:t>Eunice Kennedy Shriver National Institute of Child Health and Human Development, </a:t>
            </a:r>
            <a:r>
              <a:rPr lang="en-US" b="0" i="1" u="none" strike="noStrike" dirty="0">
                <a:effectLst/>
                <a:hlinkClick r:id="rId3" tooltip="https://safetosleep.nichd.nih.gov/">
                  <a:extLst>
                    <a:ext uri="{A12FA001-AC4F-418D-AE19-62706E023703}">
                      <ahyp:hlinkClr xmlns:ahyp="http://schemas.microsoft.com/office/drawing/2018/hyperlinkcolor" val="tx"/>
                    </a:ext>
                  </a:extLst>
                </a:hlinkClick>
              </a:rPr>
              <a:t>http://www.nichd.nih.gov/sids</a:t>
            </a:r>
            <a:r>
              <a:rPr lang="en-US" b="0" i="1" u="none" strike="noStrike" dirty="0">
                <a:effectLst/>
              </a:rPr>
              <a:t>;</a:t>
            </a:r>
            <a:endParaRPr lang="en-US" b="0" i="1" u="none" strike="noStrike" dirty="0">
              <a:effectLst/>
              <a:cs typeface="Calibri"/>
            </a:endParaRPr>
          </a:p>
          <a:p>
            <a:pPr lvl="1"/>
            <a:r>
              <a:rPr lang="en-US" i="1" dirty="0"/>
              <a:t>United States Breastfeeding Committee; y</a:t>
            </a:r>
            <a:endParaRPr lang="en-US" i="1" dirty="0">
              <a:cs typeface="Calibri"/>
            </a:endParaRPr>
          </a:p>
          <a:p>
            <a:pPr marL="457200" lvl="1" indent="0">
              <a:buNone/>
            </a:pPr>
            <a:endParaRPr lang="es-ES_tradnl" i="1" dirty="0"/>
          </a:p>
          <a:p>
            <a:pPr marL="0" lvl="1" indent="0">
              <a:buNone/>
            </a:pPr>
            <a:r>
              <a:rPr lang="es-ES_tradnl" i="1" dirty="0"/>
              <a:t>Enlace al kit de herramientas Hablemos de Sueño Infantil Seguro</a:t>
            </a:r>
            <a:endParaRPr lang="es-ES_tradnl" dirty="0"/>
          </a:p>
        </p:txBody>
      </p:sp>
    </p:spTree>
    <p:extLst>
      <p:ext uri="{BB962C8B-B14F-4D97-AF65-F5344CB8AC3E}">
        <p14:creationId xmlns:p14="http://schemas.microsoft.com/office/powerpoint/2010/main" val="3986751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9ADC50-EA70-44FB-8EE8-273BFD70808B}"/>
              </a:ext>
            </a:extLst>
          </p:cNvPr>
          <p:cNvSpPr>
            <a:spLocks noGrp="1"/>
          </p:cNvSpPr>
          <p:nvPr>
            <p:ph type="title"/>
          </p:nvPr>
        </p:nvSpPr>
        <p:spPr/>
        <p:txBody>
          <a:bodyPr/>
          <a:lstStyle/>
          <a:p>
            <a:r>
              <a:rPr lang="es-ES_tradnl">
                <a:latin typeface="Fira Sans"/>
              </a:rPr>
              <a:t>Definiciones Para Recordar</a:t>
            </a:r>
          </a:p>
        </p:txBody>
      </p:sp>
      <p:graphicFrame>
        <p:nvGraphicFramePr>
          <p:cNvPr id="8" name="Table 8">
            <a:extLst>
              <a:ext uri="{FF2B5EF4-FFF2-40B4-BE49-F238E27FC236}">
                <a16:creationId xmlns:a16="http://schemas.microsoft.com/office/drawing/2014/main" id="{FBEA6F50-9046-468B-94A1-57B68671D1B2}"/>
              </a:ext>
            </a:extLst>
          </p:cNvPr>
          <p:cNvGraphicFramePr>
            <a:graphicFrameLocks noGrp="1"/>
          </p:cNvGraphicFramePr>
          <p:nvPr>
            <p:ph idx="1"/>
            <p:extLst>
              <p:ext uri="{D42A27DB-BD31-4B8C-83A1-F6EECF244321}">
                <p14:modId xmlns:p14="http://schemas.microsoft.com/office/powerpoint/2010/main" val="3086357730"/>
              </p:ext>
            </p:extLst>
          </p:nvPr>
        </p:nvGraphicFramePr>
        <p:xfrm>
          <a:off x="838200" y="1463039"/>
          <a:ext cx="10515600" cy="4146818"/>
        </p:xfrm>
        <a:graphic>
          <a:graphicData uri="http://schemas.openxmlformats.org/drawingml/2006/table">
            <a:tbl>
              <a:tblPr firstRow="1" bandRow="1">
                <a:tableStyleId>{0660B408-B3CF-4A94-85FC-2B1E0A45F4A2}</a:tableStyleId>
              </a:tblPr>
              <a:tblGrid>
                <a:gridCol w="2651807">
                  <a:extLst>
                    <a:ext uri="{9D8B030D-6E8A-4147-A177-3AD203B41FA5}">
                      <a16:colId xmlns:a16="http://schemas.microsoft.com/office/drawing/2014/main" val="1096169143"/>
                    </a:ext>
                  </a:extLst>
                </a:gridCol>
                <a:gridCol w="7863793">
                  <a:extLst>
                    <a:ext uri="{9D8B030D-6E8A-4147-A177-3AD203B41FA5}">
                      <a16:colId xmlns:a16="http://schemas.microsoft.com/office/drawing/2014/main" val="164568471"/>
                    </a:ext>
                  </a:extLst>
                </a:gridCol>
              </a:tblGrid>
              <a:tr h="1552943">
                <a:tc>
                  <a:txBody>
                    <a:bodyPr/>
                    <a:lstStyle/>
                    <a:p>
                      <a:r>
                        <a:rPr lang="es-ES_tradnl" sz="2800" b="1" noProof="0" dirty="0"/>
                        <a:t>Compartir</a:t>
                      </a:r>
                      <a:r>
                        <a:rPr lang="es-ES_tradnl" sz="2800" b="1" dirty="0"/>
                        <a:t> Habitación</a:t>
                      </a:r>
                      <a:endParaRPr lang="es-ES_tradnl" b="1" dirty="0"/>
                    </a:p>
                  </a:txBody>
                  <a:tcP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200" b="1" dirty="0"/>
                        <a:t>Cuando su bebé duerme en su habitación o en la misma habitación que otros cuidadores adultos en una superficie de sueño separada (cuna, moisés o tapete de juegos). Compartir habitación puede reducir el riesgo de SIDS en su bebé y apoyar la lactancia materna.</a:t>
                      </a:r>
                    </a:p>
                  </a:txBody>
                  <a:tcPr anchor="ctr">
                    <a:solidFill>
                      <a:schemeClr val="tx1"/>
                    </a:solidFill>
                  </a:tcPr>
                </a:tc>
                <a:extLst>
                  <a:ext uri="{0D108BD9-81ED-4DB2-BD59-A6C34878D82A}">
                    <a16:rowId xmlns:a16="http://schemas.microsoft.com/office/drawing/2014/main" val="3403157363"/>
                  </a:ext>
                </a:extLst>
              </a:tr>
              <a:tr h="1189489">
                <a:tc>
                  <a:txBody>
                    <a:bodyPr/>
                    <a:lstStyle/>
                    <a:p>
                      <a:r>
                        <a:rPr lang="es-ES_tradnl" sz="2800" b="1" dirty="0"/>
                        <a:t>Compartir Cama</a:t>
                      </a:r>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200" b="1" dirty="0"/>
                        <a:t>Cuando su bebé comparte una superficie para dormir (cama de adulto, sofá, sillón reclinable u otra superficie utilizada para dormir) con un padre, otro niño y/o otro cuidador adulto.</a:t>
                      </a:r>
                    </a:p>
                  </a:txBody>
                  <a:tcPr anchor="ctr">
                    <a:solidFill>
                      <a:schemeClr val="accent5">
                        <a:lumMod val="40000"/>
                        <a:lumOff val="60000"/>
                      </a:schemeClr>
                    </a:solidFill>
                  </a:tcPr>
                </a:tc>
                <a:extLst>
                  <a:ext uri="{0D108BD9-81ED-4DB2-BD59-A6C34878D82A}">
                    <a16:rowId xmlns:a16="http://schemas.microsoft.com/office/drawing/2014/main" val="1675716018"/>
                  </a:ext>
                </a:extLst>
              </a:tr>
              <a:tr h="1189489">
                <a:tc>
                  <a:txBody>
                    <a:bodyPr/>
                    <a:lstStyle/>
                    <a:p>
                      <a:r>
                        <a:rPr lang="es-ES_tradnl" sz="2800" b="1"/>
                        <a:t>Tiempo Boca Abajo</a:t>
                      </a:r>
                      <a:endParaRPr lang="es-ES_tradnl" sz="2800" b="1" dirty="0"/>
                    </a:p>
                  </a:txBody>
                  <a:tcPr>
                    <a:solidFill>
                      <a:schemeClr val="accent5">
                        <a:lumMod val="20000"/>
                        <a:lumOff val="80000"/>
                      </a:schemeClr>
                    </a:solidFill>
                  </a:tcPr>
                </a:tc>
                <a:tc>
                  <a:txBody>
                    <a:bodyPr/>
                    <a:lstStyle/>
                    <a:p>
                      <a:r>
                        <a:rPr lang="es-ES_tradnl" sz="2200" b="1" dirty="0"/>
                        <a:t>Colocar a su bebé boca abajo en el suelo mientras el bebé está despierto. Un bebé nunca debe dejarse solo, especialmente durante el tiempo boca abajo.</a:t>
                      </a:r>
                    </a:p>
                  </a:txBody>
                  <a:tcPr anchor="ctr">
                    <a:solidFill>
                      <a:schemeClr val="accent5">
                        <a:lumMod val="20000"/>
                        <a:lumOff val="80000"/>
                      </a:schemeClr>
                    </a:solidFill>
                  </a:tcPr>
                </a:tc>
                <a:extLst>
                  <a:ext uri="{0D108BD9-81ED-4DB2-BD59-A6C34878D82A}">
                    <a16:rowId xmlns:a16="http://schemas.microsoft.com/office/drawing/2014/main" val="3573891277"/>
                  </a:ext>
                </a:extLst>
              </a:tr>
            </a:tbl>
          </a:graphicData>
        </a:graphic>
      </p:graphicFrame>
      <p:sp>
        <p:nvSpPr>
          <p:cNvPr id="2" name="Footer Placeholder 4" descr="Dos personas">
            <a:extLst>
              <a:ext uri="{FF2B5EF4-FFF2-40B4-BE49-F238E27FC236}">
                <a16:creationId xmlns:a16="http://schemas.microsoft.com/office/drawing/2014/main" id="{C0196983-90D6-7FBE-74D0-CE9569F9AD7E}"/>
              </a:ext>
            </a:extLst>
          </p:cNvPr>
          <p:cNvSpPr txBox="1">
            <a:spLocks/>
          </p:cNvSpPr>
          <p:nvPr/>
        </p:nvSpPr>
        <p:spPr>
          <a:xfrm>
            <a:off x="838200" y="6356350"/>
            <a:ext cx="4114800" cy="365125"/>
          </a:xfrm>
          <a:prstGeom prst="rect">
            <a:avLst/>
          </a:prstGeom>
        </p:spPr>
        <p:txBody>
          <a:bodyPr vert="horz" lIns="0" tIns="0" rIns="0" bIns="0" rtlCol="0" anchor="ctr"/>
          <a:lstStyle>
            <a:defPPr>
              <a:defRPr lang="en-MX"/>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_tradnl" spc="0">
                <a:latin typeface="Fira Sans Medium" panose="020B0603050000020004" pitchFamily="34" charset="0"/>
              </a:rPr>
              <a:t>Hablemos – </a:t>
            </a:r>
            <a:r>
              <a:rPr lang="es-ES_tradnl" i="1" spc="0">
                <a:latin typeface="Fira Sans Light" panose="020B0403050000020004" pitchFamily="34" charset="0"/>
              </a:rPr>
              <a:t>Sueño Infantil Seguro</a:t>
            </a:r>
            <a:endParaRPr lang="es-ES_tradnl" b="0" i="1" spc="0">
              <a:latin typeface="Fira Sans Medium" panose="020B0603050000020004" pitchFamily="34" charset="0"/>
            </a:endParaRPr>
          </a:p>
        </p:txBody>
      </p:sp>
    </p:spTree>
    <p:extLst>
      <p:ext uri="{BB962C8B-B14F-4D97-AF65-F5344CB8AC3E}">
        <p14:creationId xmlns:p14="http://schemas.microsoft.com/office/powerpoint/2010/main" val="1649603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414D66-BD9B-4DC5-A4FB-935CC25326C6}"/>
              </a:ext>
            </a:extLst>
          </p:cNvPr>
          <p:cNvSpPr>
            <a:spLocks noGrp="1"/>
          </p:cNvSpPr>
          <p:nvPr>
            <p:ph type="title"/>
          </p:nvPr>
        </p:nvSpPr>
        <p:spPr/>
        <p:txBody>
          <a:bodyPr anchor="ctr">
            <a:normAutofit/>
          </a:bodyPr>
          <a:lstStyle/>
          <a:p>
            <a:r>
              <a:rPr lang="es-ES_tradnl" dirty="0"/>
              <a:t>¡Hora del Examen!</a:t>
            </a:r>
          </a:p>
        </p:txBody>
      </p:sp>
      <p:graphicFrame>
        <p:nvGraphicFramePr>
          <p:cNvPr id="16" name="Text Placeholder 6" descr="Graphic organizer with quiz time items: &#10;- Myth vs. fact quiz questions&#10;- Check your knowledge&#10;- Find out what we don't know. &#10;">
            <a:extLst>
              <a:ext uri="{FF2B5EF4-FFF2-40B4-BE49-F238E27FC236}">
                <a16:creationId xmlns:a16="http://schemas.microsoft.com/office/drawing/2014/main" id="{77A6D71C-78E8-29C7-7F43-90F5B9622779}"/>
              </a:ext>
            </a:extLst>
          </p:cNvPr>
          <p:cNvGraphicFramePr/>
          <p:nvPr>
            <p:extLst>
              <p:ext uri="{D42A27DB-BD31-4B8C-83A1-F6EECF244321}">
                <p14:modId xmlns:p14="http://schemas.microsoft.com/office/powerpoint/2010/main" val="3239740189"/>
              </p:ext>
            </p:extLst>
          </p:nvPr>
        </p:nvGraphicFramePr>
        <p:xfrm>
          <a:off x="838200" y="1690688"/>
          <a:ext cx="9767047" cy="3606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AEC899D8-284A-1D41-3B89-1803A1493831}"/>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329725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994F0C9E-B6F7-4FB5-876D-2E86DE46D0AA}"/>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Title 4">
            <a:extLst>
              <a:ext uri="{FF2B5EF4-FFF2-40B4-BE49-F238E27FC236}">
                <a16:creationId xmlns:a16="http://schemas.microsoft.com/office/drawing/2014/main" id="{E3A0F417-F67F-4F82-90B4-65198D9584A6}"/>
              </a:ext>
            </a:extLst>
          </p:cNvPr>
          <p:cNvSpPr>
            <a:spLocks noGrp="1"/>
          </p:cNvSpPr>
          <p:nvPr>
            <p:ph type="title"/>
          </p:nvPr>
        </p:nvSpPr>
        <p:spPr>
          <a:xfrm>
            <a:off x="621792" y="2412274"/>
            <a:ext cx="3602736" cy="1306286"/>
          </a:xfrm>
        </p:spPr>
        <p:txBody>
          <a:bodyPr anchor="t">
            <a:normAutofit/>
          </a:bodyPr>
          <a:lstStyle/>
          <a:p>
            <a:r>
              <a:rPr lang="es-ES_tradnl" sz="3600" u="sng" dirty="0">
                <a:hlinkClick r:id="rId3" action="ppaction://hlinksldjump">
                  <a:extLst>
                    <a:ext uri="{A12FA001-AC4F-418D-AE19-62706E023703}">
                      <ahyp:hlinkClr xmlns:ahyp="http://schemas.microsoft.com/office/drawing/2018/hyperlinkcolor" val="tx"/>
                    </a:ext>
                  </a:extLst>
                </a:hlinkClick>
              </a:rPr>
              <a:t>M</a:t>
            </a:r>
            <a:r>
              <a:rPr lang="es-ES_tradnl" sz="3600" u="sng" dirty="0"/>
              <a:t>ito</a:t>
            </a:r>
            <a:r>
              <a:rPr lang="es-ES_tradnl" sz="3600" dirty="0"/>
              <a:t> o </a:t>
            </a:r>
            <a:r>
              <a:rPr lang="es-ES_tradnl" sz="3600" u="sng" dirty="0">
                <a:hlinkClick r:id="rId4" action="ppaction://hlinksldjump">
                  <a:extLst>
                    <a:ext uri="{A12FA001-AC4F-418D-AE19-62706E023703}">
                      <ahyp:hlinkClr xmlns:ahyp="http://schemas.microsoft.com/office/drawing/2018/hyperlinkcolor" val="tx"/>
                    </a:ext>
                  </a:extLst>
                </a:hlinkClick>
              </a:rPr>
              <a:t>Realidad</a:t>
            </a:r>
            <a:endParaRPr lang="es-ES_tradnl" sz="3600" u="sng" dirty="0"/>
          </a:p>
        </p:txBody>
      </p:sp>
      <p:sp>
        <p:nvSpPr>
          <p:cNvPr id="3" name="TextBox 2">
            <a:extLst>
              <a:ext uri="{FF2B5EF4-FFF2-40B4-BE49-F238E27FC236}">
                <a16:creationId xmlns:a16="http://schemas.microsoft.com/office/drawing/2014/main" id="{4535C3D0-8DD3-4160-BE08-F65A79FA36CE}"/>
              </a:ext>
            </a:extLst>
          </p:cNvPr>
          <p:cNvSpPr txBox="1"/>
          <p:nvPr/>
        </p:nvSpPr>
        <p:spPr>
          <a:xfrm>
            <a:off x="621792" y="537328"/>
            <a:ext cx="7909088" cy="646331"/>
          </a:xfrm>
          <a:prstGeom prst="rect">
            <a:avLst/>
          </a:prstGeom>
          <a:noFill/>
        </p:spPr>
        <p:txBody>
          <a:bodyPr wrap="square" rtlCol="0">
            <a:spAutoFit/>
          </a:bodyPr>
          <a:lstStyle/>
          <a:p>
            <a:r>
              <a:rPr lang="es-ES_tradnl" sz="3600" b="1">
                <a:latin typeface="Fira Sans" panose="020B0503050000020004" pitchFamily="34" charset="0"/>
              </a:rPr>
              <a:t>Pregunta 1</a:t>
            </a:r>
          </a:p>
        </p:txBody>
      </p:sp>
      <p:sp>
        <p:nvSpPr>
          <p:cNvPr id="2" name="Footer Placeholder 4">
            <a:extLst>
              <a:ext uri="{FF2B5EF4-FFF2-40B4-BE49-F238E27FC236}">
                <a16:creationId xmlns:a16="http://schemas.microsoft.com/office/drawing/2014/main" id="{D6E55FAF-5C6F-4D24-1D5B-4CF103F6608C}"/>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u="none" strike="noStrike" kern="1200" cap="none" spc="0" normalizeH="0" baseline="0" dirty="0">
                <a:ln>
                  <a:noFill/>
                </a:ln>
                <a:effectLst/>
                <a:uLnTx/>
                <a:uFillTx/>
                <a:latin typeface="Fira Sans Medium" panose="020B0603050000020004" pitchFamily="34" charset="0"/>
                <a:ea typeface="+mn-ea"/>
                <a:cs typeface="+mn-cs"/>
              </a:rPr>
              <a:t>Hablemos – </a:t>
            </a:r>
            <a:r>
              <a:rPr kumimoji="0" lang="es-ES_tradnl" sz="1800" b="1" i="1" u="none" strike="noStrike" kern="1200" cap="none" spc="0" normalizeH="0" baseline="0" dirty="0">
                <a:ln>
                  <a:noFill/>
                </a:ln>
                <a:effectLst/>
                <a:uLnTx/>
                <a:uFillTx/>
                <a:latin typeface="Fira Sans Light" panose="020B0403050000020004" pitchFamily="34" charset="0"/>
                <a:ea typeface="+mn-ea"/>
                <a:cs typeface="+mn-cs"/>
              </a:rPr>
              <a:t>Sueño Infantil Seguro</a:t>
            </a:r>
            <a:endParaRPr kumimoji="0" lang="es-ES_tradnl" sz="1800" b="0" i="1" u="none" strike="noStrike" kern="1200" cap="none" spc="0" normalizeH="0" baseline="0" dirty="0">
              <a:ln>
                <a:noFill/>
              </a:ln>
              <a:effectLst/>
              <a:uLnTx/>
              <a:uFillTx/>
              <a:latin typeface="Fira Sans Medium" panose="020B0603050000020004" pitchFamily="34" charset="0"/>
              <a:ea typeface="+mn-ea"/>
              <a:cs typeface="+mn-cs"/>
            </a:endParaRPr>
          </a:p>
        </p:txBody>
      </p:sp>
      <p:sp>
        <p:nvSpPr>
          <p:cNvPr id="6" name="Content Placeholder 5">
            <a:extLst>
              <a:ext uri="{FF2B5EF4-FFF2-40B4-BE49-F238E27FC236}">
                <a16:creationId xmlns:a16="http://schemas.microsoft.com/office/drawing/2014/main" id="{54932E0A-FB6D-4788-BA68-C542F18B1BC6}"/>
              </a:ext>
            </a:extLst>
          </p:cNvPr>
          <p:cNvSpPr>
            <a:spLocks noGrp="1"/>
          </p:cNvSpPr>
          <p:nvPr>
            <p:ph idx="1"/>
          </p:nvPr>
        </p:nvSpPr>
        <p:spPr>
          <a:xfrm>
            <a:off x="5434149" y="2412274"/>
            <a:ext cx="5916603" cy="3513037"/>
          </a:xfrm>
        </p:spPr>
        <p:txBody>
          <a:bodyPr anchor="t">
            <a:normAutofit/>
          </a:bodyPr>
          <a:lstStyle/>
          <a:p>
            <a:pPr marL="0" indent="0">
              <a:lnSpc>
                <a:spcPct val="150000"/>
              </a:lnSpc>
              <a:buNone/>
            </a:pPr>
            <a:r>
              <a:rPr lang="es-ES_tradnl" sz="3200" b="0" i="0">
                <a:solidFill>
                  <a:srgbClr val="000000"/>
                </a:solidFill>
                <a:effectLst/>
                <a:latin typeface="Calibri"/>
                <a:cs typeface="Calibri"/>
              </a:rPr>
              <a:t>Si su bebé es colocado boca arriba para dormir en lugar de boca abajo, será más probable que se ahogue.</a:t>
            </a:r>
            <a:endParaRPr lang="es-ES_tradnl" sz="3200">
              <a:latin typeface="Calibri"/>
              <a:cs typeface="Calibri"/>
            </a:endParaRPr>
          </a:p>
        </p:txBody>
      </p:sp>
    </p:spTree>
    <p:extLst>
      <p:ext uri="{BB962C8B-B14F-4D97-AF65-F5344CB8AC3E}">
        <p14:creationId xmlns:p14="http://schemas.microsoft.com/office/powerpoint/2010/main" val="3809400085"/>
      </p:ext>
    </p:extLst>
  </p:cSld>
  <p:clrMapOvr>
    <a:masterClrMapping/>
  </p:clrMapOvr>
</p:sld>
</file>

<file path=ppt/theme/theme1.xml><?xml version="1.0" encoding="utf-8"?>
<a:theme xmlns:a="http://schemas.openxmlformats.org/drawingml/2006/main" name="Office Theme">
  <a:themeElements>
    <a:clrScheme name="Custom 2">
      <a:dk1>
        <a:srgbClr val="00308B"/>
      </a:dk1>
      <a:lt1>
        <a:srgbClr val="FFFFFF"/>
      </a:lt1>
      <a:dk2>
        <a:srgbClr val="008E8B"/>
      </a:dk2>
      <a:lt2>
        <a:srgbClr val="A3E5DC"/>
      </a:lt2>
      <a:accent1>
        <a:srgbClr val="39CFC2"/>
      </a:accent1>
      <a:accent2>
        <a:srgbClr val="57AAE8"/>
      </a:accent2>
      <a:accent3>
        <a:srgbClr val="FFAD00"/>
      </a:accent3>
      <a:accent4>
        <a:srgbClr val="FEE8E3"/>
      </a:accent4>
      <a:accent5>
        <a:srgbClr val="4176B2"/>
      </a:accent5>
      <a:accent6>
        <a:srgbClr val="05A29A"/>
      </a:accent6>
      <a:hlink>
        <a:srgbClr val="5695D4"/>
      </a:hlink>
      <a:folHlink>
        <a:srgbClr val="206D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24897016-A16E-8E48-A370-1CD3E66652BC}" vid="{9050A8DB-051E-A142-AF82-52259CC206B9}"/>
    </a:ext>
  </a:extLst>
</a:theme>
</file>

<file path=ppt/theme/theme2.xml><?xml version="1.0" encoding="utf-8"?>
<a:theme xmlns:a="http://schemas.openxmlformats.org/drawingml/2006/main" name="DSHS Slide Layout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AFDF2EBF-DC16-4258-9B11-8246FF8EEFC8}"/>
    </a:ext>
  </a:extLst>
</a:theme>
</file>

<file path=ppt/theme/theme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51C67D5B880C4EA56AF2DA25B52E9F" ma:contentTypeVersion="14" ma:contentTypeDescription="Create a new document." ma:contentTypeScope="" ma:versionID="3f63177adb67e72e1a5d073c410dc9e3">
  <xsd:schema xmlns:xsd="http://www.w3.org/2001/XMLSchema" xmlns:xs="http://www.w3.org/2001/XMLSchema" xmlns:p="http://schemas.microsoft.com/office/2006/metadata/properties" xmlns:ns2="697b5633-c6d3-4fd0-85bc-c57fd8b3eb46" xmlns:ns3="3d6094a0-a459-4b78-9763-5b6e174eeb52" xmlns:ns4="d853a810-d2a2-4c28-9ad9-9100c9a22e04" targetNamespace="http://schemas.microsoft.com/office/2006/metadata/properties" ma:root="true" ma:fieldsID="6cf7fdae6e81fb88f697a307daab582e" ns2:_="" ns3:_="" ns4:_="">
    <xsd:import namespace="697b5633-c6d3-4fd0-85bc-c57fd8b3eb46"/>
    <xsd:import namespace="3d6094a0-a459-4b78-9763-5b6e174eeb52"/>
    <xsd:import namespace="d853a810-d2a2-4c28-9ad9-9100c9a22e0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7b5633-c6d3-4fd0-85bc-c57fd8b3e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c590b57-b2b8-4f92-a7a2-a2c14f8ff43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6094a0-a459-4b78-9763-5b6e174eeb5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53a810-d2a2-4c28-9ad9-9100c9a22e0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2d1f42a-5674-4295-968d-12f9d571ae97}" ma:internalName="TaxCatchAll" ma:showField="CatchAllData" ma:web="3d6094a0-a459-4b78-9763-5b6e174ee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853a810-d2a2-4c28-9ad9-9100c9a22e04" xsi:nil="true"/>
    <lcf76f155ced4ddcb4097134ff3c332f xmlns="697b5633-c6d3-4fd0-85bc-c57fd8b3eb46">
      <Terms xmlns="http://schemas.microsoft.com/office/infopath/2007/PartnerControls"/>
    </lcf76f155ced4ddcb4097134ff3c332f>
    <MediaLengthInSeconds xmlns="697b5633-c6d3-4fd0-85bc-c57fd8b3eb46" xsi:nil="true"/>
    <SharedWithUsers xmlns="3d6094a0-a459-4b78-9763-5b6e174eeb52">
      <UserInfo>
        <DisplayName/>
        <AccountId xsi:nil="true"/>
        <AccountType/>
      </UserInfo>
    </SharedWithUsers>
  </documentManagement>
</p:properties>
</file>

<file path=customXml/itemProps1.xml><?xml version="1.0" encoding="utf-8"?>
<ds:datastoreItem xmlns:ds="http://schemas.openxmlformats.org/officeDocument/2006/customXml" ds:itemID="{031EF733-2E5C-44A0-B448-FF1F4B9EEA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7b5633-c6d3-4fd0-85bc-c57fd8b3eb46"/>
    <ds:schemaRef ds:uri="3d6094a0-a459-4b78-9763-5b6e174eeb52"/>
    <ds:schemaRef ds:uri="d853a810-d2a2-4c28-9ad9-9100c9a22e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D057AB-0E7F-4307-92ED-9116A44A441E}">
  <ds:schemaRefs>
    <ds:schemaRef ds:uri="http://schemas.microsoft.com/sharepoint/v3/contenttype/forms"/>
  </ds:schemaRefs>
</ds:datastoreItem>
</file>

<file path=customXml/itemProps3.xml><?xml version="1.0" encoding="utf-8"?>
<ds:datastoreItem xmlns:ds="http://schemas.openxmlformats.org/officeDocument/2006/customXml" ds:itemID="{82CFF432-9E49-44CD-BFD9-F0242A2371B2}">
  <ds:schemaRefs>
    <ds:schemaRef ds:uri="3d6094a0-a459-4b78-9763-5b6e174eeb52"/>
    <ds:schemaRef ds:uri="697b5633-c6d3-4fd0-85bc-c57fd8b3eb46"/>
    <ds:schemaRef ds:uri="d853a810-d2a2-4c28-9ad9-9100c9a22e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HHS001000700007-SISPowerPointTemplate 03102023</Template>
  <TotalTime>16053</TotalTime>
  <Words>10205</Words>
  <Application>Microsoft Office PowerPoint</Application>
  <PresentationFormat>Widescreen</PresentationFormat>
  <Paragraphs>724</Paragraphs>
  <Slides>61</Slides>
  <Notes>53</Notes>
  <HiddenSlides>9</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61</vt:i4>
      </vt:variant>
    </vt:vector>
  </HeadingPairs>
  <TitlesOfParts>
    <vt:vector size="79" baseType="lpstr">
      <vt:lpstr>AdvOT37ee2077.I</vt:lpstr>
      <vt:lpstr>AdvOTf011d512</vt:lpstr>
      <vt:lpstr>-apple-system</vt:lpstr>
      <vt:lpstr>Arial</vt:lpstr>
      <vt:lpstr>Calibri</vt:lpstr>
      <vt:lpstr>Fira Sans</vt:lpstr>
      <vt:lpstr>Fira Sans Light</vt:lpstr>
      <vt:lpstr>Fira Sans Medium</vt:lpstr>
      <vt:lpstr>Fira Sans SemiBold</vt:lpstr>
      <vt:lpstr>Lucida Sans</vt:lpstr>
      <vt:lpstr>Open Sans</vt:lpstr>
      <vt:lpstr>PT Sans</vt:lpstr>
      <vt:lpstr>Segoe UI</vt:lpstr>
      <vt:lpstr>Segoe UI Web (West European)</vt:lpstr>
      <vt:lpstr>Söhne</vt:lpstr>
      <vt:lpstr>Source Sans Pro</vt:lpstr>
      <vt:lpstr>Office Theme</vt:lpstr>
      <vt:lpstr>DSHS Slide Layout 3</vt:lpstr>
      <vt:lpstr>Hablemos - Sueño Infantil Seguro</vt:lpstr>
      <vt:lpstr>Introducciones</vt:lpstr>
      <vt:lpstr>Objetivos de la Clase</vt:lpstr>
      <vt:lpstr>¿Qué Sabemos Sobre el Sueño Infantil Seguro? </vt:lpstr>
      <vt:lpstr>Muertes de Bebés Relacionadas con el Sueño</vt:lpstr>
      <vt:lpstr>Revisemos</vt:lpstr>
      <vt:lpstr>Definiciones Para Recordar</vt:lpstr>
      <vt:lpstr>¡Hora del Examen!</vt:lpstr>
      <vt:lpstr>Mito o Realidad</vt:lpstr>
      <vt:lpstr>Mito</vt:lpstr>
      <vt:lpstr>Pregunta 2</vt:lpstr>
      <vt:lpstr>Realidad</vt:lpstr>
      <vt:lpstr>Pregunta 3</vt:lpstr>
      <vt:lpstr>Mito </vt:lpstr>
      <vt:lpstr>Pregunta 4</vt:lpstr>
      <vt:lpstr>Realidad </vt:lpstr>
      <vt:lpstr>Pregunta 5</vt:lpstr>
      <vt:lpstr>Mito  </vt:lpstr>
      <vt:lpstr>Pregunta 6</vt:lpstr>
      <vt:lpstr>Realidad  </vt:lpstr>
      <vt:lpstr>Pregunta 7</vt:lpstr>
      <vt:lpstr>Mito   </vt:lpstr>
      <vt:lpstr>Question 8</vt:lpstr>
      <vt:lpstr>Mito    </vt:lpstr>
      <vt:lpstr>Pregunta 9</vt:lpstr>
      <vt:lpstr>Mito     </vt:lpstr>
      <vt:lpstr>Pregunta 1</vt:lpstr>
      <vt:lpstr>Pregunta 2 </vt:lpstr>
      <vt:lpstr>Pregunta 3  </vt:lpstr>
      <vt:lpstr>Pregunta 4  </vt:lpstr>
      <vt:lpstr>Pregunta 5  </vt:lpstr>
      <vt:lpstr>Pregunta 6 </vt:lpstr>
      <vt:lpstr>Pregunta 7 </vt:lpstr>
      <vt:lpstr>Pregunta 8</vt:lpstr>
      <vt:lpstr>Pregunta  9</vt:lpstr>
      <vt:lpstr>¿Qué Puedo Hacer para Ayudar a Mantener a mi Bebé Seguro Mientras Duerme?</vt:lpstr>
      <vt:lpstr>Boca Arriba para Cada Sueño</vt:lpstr>
      <vt:lpstr>Mantenga Segura la Cuna de Su Bebé</vt:lpstr>
      <vt:lpstr>Alimente a Su Bebé con Leche Materna</vt:lpstr>
      <vt:lpstr>Comparta su Habitación con su Bebé</vt:lpstr>
      <vt:lpstr>Amamantar y Dormir</vt:lpstr>
      <vt:lpstr>Evite que Su Bebé se Caliente Demasiado</vt:lpstr>
      <vt:lpstr>Manténgase Libre de Humo y Vapor Durante el Embarazo y Después del Parto</vt:lpstr>
      <vt:lpstr>¿Qué Más Puedo Hacer para Mantener a Mi Bebé Seguro Mientras Duerme?</vt:lpstr>
      <vt:lpstr>Otras Recomendaciones</vt:lpstr>
      <vt:lpstr>¿Qué Tiene que Ver el Tiempo Boca Abajo con el Sueño Seguro de los Bebés?</vt:lpstr>
      <vt:lpstr>¿Cuál es el Comportamiento Normal de  un Bebé?</vt:lpstr>
      <vt:lpstr>¿Cómo es el Sueño “Normal” de los Bebés?</vt:lpstr>
      <vt:lpstr>Comportamiento del Bebé - Dormir</vt:lpstr>
      <vt:lpstr>Comportamiento del Bebé - Llanto</vt:lpstr>
      <vt:lpstr>Comportamiento del Bebé - Señales de Alimentación</vt:lpstr>
      <vt:lpstr>Hablemos - Temas Especiales</vt:lpstr>
      <vt:lpstr>¿Qué Desafíos Tengo?</vt:lpstr>
      <vt:lpstr>¿Cómo Puedo Planificar un Sueño Seguro para los Bebés?</vt:lpstr>
      <vt:lpstr>Crear un Plan de Sueño seguro</vt:lpstr>
      <vt:lpstr>¿Cuándo Puede Ser Útil un Plan?</vt:lpstr>
      <vt:lpstr>¿Quién Puede Ayudarme?</vt:lpstr>
      <vt:lpstr>Círculo de Apoyo</vt:lpstr>
      <vt:lpstr>Recursos Comunitarios</vt:lpstr>
      <vt:lpstr>Sueño Infantil Seguro</vt:lpstr>
      <vt:lpstr>Referencias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Texas Mothers and Babies’ Perinatal and Infant Health Public  Awareness, Education, and Communication Campaign  Safe Infant Sleep PowerPoint Template</dc:title>
  <dc:creator>DSHS</dc:creator>
  <cp:lastModifiedBy>Zamora,Esteban  (DSHS)</cp:lastModifiedBy>
  <cp:revision>161</cp:revision>
  <dcterms:created xsi:type="dcterms:W3CDTF">2023-03-13T19:54:20Z</dcterms:created>
  <dcterms:modified xsi:type="dcterms:W3CDTF">2024-03-26T18:23:54Z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0x0101005F51C67D5B880C4EA56AF2DA25B52E9F</vt:lpwstr>
  </property>
  <property fmtid="{D5CDD505-2E9C-101B-9397-08002B2CF9AE}" pid="3" name="MediaServiceImageTags">
    <vt:lpwstr/>
  </property>
  <property fmtid="{D5CDD505-2E9C-101B-9397-08002B2CF9AE}" pid="4" name="Order">
    <vt:lpwstr>9909400.00000000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