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 id="2147483717" r:id="rId4"/>
    <p:sldMasterId id="2147483743" r:id="rId5"/>
    <p:sldMasterId id="2147483748" r:id="rId6"/>
    <p:sldMasterId id="2147483759" r:id="rId7"/>
    <p:sldMasterId id="2147483775" r:id="rId8"/>
    <p:sldMasterId id="2147483789" r:id="rId9"/>
  </p:sldMasterIdLst>
  <p:notesMasterIdLst>
    <p:notesMasterId r:id="rId41"/>
  </p:notesMasterIdLst>
  <p:sldIdLst>
    <p:sldId id="2141411327" r:id="rId10"/>
    <p:sldId id="2141412263" r:id="rId11"/>
    <p:sldId id="2145706038" r:id="rId12"/>
    <p:sldId id="2141413626" r:id="rId13"/>
    <p:sldId id="2141412948" r:id="rId14"/>
    <p:sldId id="2141413627" r:id="rId15"/>
    <p:sldId id="2141413628" r:id="rId16"/>
    <p:sldId id="2141411606" r:id="rId17"/>
    <p:sldId id="2141413625" r:id="rId18"/>
    <p:sldId id="2141413524" r:id="rId19"/>
    <p:sldId id="2141413523" r:id="rId20"/>
    <p:sldId id="2141413616" r:id="rId21"/>
    <p:sldId id="2145706037" r:id="rId22"/>
    <p:sldId id="2145707045" r:id="rId23"/>
    <p:sldId id="2145706949" r:id="rId24"/>
    <p:sldId id="2145707061" r:id="rId25"/>
    <p:sldId id="2145706987" r:id="rId26"/>
    <p:sldId id="2145707074" r:id="rId27"/>
    <p:sldId id="296" r:id="rId28"/>
    <p:sldId id="2145706917" r:id="rId29"/>
    <p:sldId id="2145706877" r:id="rId30"/>
    <p:sldId id="2145707002" r:id="rId31"/>
    <p:sldId id="2145706930" r:id="rId32"/>
    <p:sldId id="2145706944" r:id="rId33"/>
    <p:sldId id="2145707063" r:id="rId34"/>
    <p:sldId id="2145707018" r:id="rId35"/>
    <p:sldId id="306" r:id="rId36"/>
    <p:sldId id="2145706879" r:id="rId37"/>
    <p:sldId id="2145706993" r:id="rId38"/>
    <p:sldId id="2145706994" r:id="rId39"/>
    <p:sldId id="122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A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35" autoAdjust="0"/>
    <p:restoredTop sz="89282" autoAdjust="0"/>
  </p:normalViewPr>
  <p:slideViewPr>
    <p:cSldViewPr snapToGrid="0">
      <p:cViewPr varScale="1">
        <p:scale>
          <a:sx n="98" d="100"/>
          <a:sy n="98" d="100"/>
        </p:scale>
        <p:origin x="684" y="90"/>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Monkeypox</a:t>
            </a:r>
            <a:r>
              <a:rPr lang="en-US" baseline="0">
                <a:solidFill>
                  <a:schemeClr val="bg1"/>
                </a:solidFill>
              </a:rPr>
              <a:t> Cases by Notified Date, Texas 2022</a:t>
            </a:r>
            <a:endParaRPr lang="en-US">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'Reported Date'!$B$1</c:f>
              <c:strCache>
                <c:ptCount val="1"/>
                <c:pt idx="0">
                  <c:v>Count</c:v>
                </c:pt>
              </c:strCache>
            </c:strRef>
          </c:tx>
          <c:spPr>
            <a:solidFill>
              <a:srgbClr val="00B050"/>
            </a:solidFill>
            <a:ln>
              <a:noFill/>
            </a:ln>
            <a:effectLst/>
          </c:spPr>
          <c:invertIfNegative val="0"/>
          <c:cat>
            <c:numRef>
              <c:f>'Reported Date'!$A$2:$A$90</c:f>
              <c:numCache>
                <c:formatCode>m/d/yyyy</c:formatCode>
                <c:ptCount val="89"/>
                <c:pt idx="0">
                  <c:v>44714</c:v>
                </c:pt>
                <c:pt idx="1">
                  <c:v>44715</c:v>
                </c:pt>
                <c:pt idx="2">
                  <c:v>44716</c:v>
                </c:pt>
                <c:pt idx="3">
                  <c:v>44717</c:v>
                </c:pt>
                <c:pt idx="4">
                  <c:v>44718</c:v>
                </c:pt>
                <c:pt idx="5">
                  <c:v>44719</c:v>
                </c:pt>
                <c:pt idx="6">
                  <c:v>44720</c:v>
                </c:pt>
                <c:pt idx="7">
                  <c:v>44721</c:v>
                </c:pt>
                <c:pt idx="8">
                  <c:v>44722</c:v>
                </c:pt>
                <c:pt idx="9">
                  <c:v>44723</c:v>
                </c:pt>
                <c:pt idx="10">
                  <c:v>44724</c:v>
                </c:pt>
                <c:pt idx="11">
                  <c:v>44725</c:v>
                </c:pt>
                <c:pt idx="12">
                  <c:v>44726</c:v>
                </c:pt>
                <c:pt idx="13">
                  <c:v>44727</c:v>
                </c:pt>
                <c:pt idx="14">
                  <c:v>44728</c:v>
                </c:pt>
                <c:pt idx="15">
                  <c:v>44729</c:v>
                </c:pt>
                <c:pt idx="16">
                  <c:v>44730</c:v>
                </c:pt>
                <c:pt idx="17">
                  <c:v>44731</c:v>
                </c:pt>
                <c:pt idx="18">
                  <c:v>44732</c:v>
                </c:pt>
                <c:pt idx="19">
                  <c:v>44733</c:v>
                </c:pt>
                <c:pt idx="20">
                  <c:v>44734</c:v>
                </c:pt>
                <c:pt idx="21">
                  <c:v>44735</c:v>
                </c:pt>
                <c:pt idx="22">
                  <c:v>44736</c:v>
                </c:pt>
                <c:pt idx="23">
                  <c:v>44737</c:v>
                </c:pt>
                <c:pt idx="24">
                  <c:v>44738</c:v>
                </c:pt>
                <c:pt idx="25">
                  <c:v>44739</c:v>
                </c:pt>
                <c:pt idx="26">
                  <c:v>44740</c:v>
                </c:pt>
                <c:pt idx="27">
                  <c:v>44741</c:v>
                </c:pt>
                <c:pt idx="28">
                  <c:v>44742</c:v>
                </c:pt>
                <c:pt idx="29">
                  <c:v>44743</c:v>
                </c:pt>
                <c:pt idx="30">
                  <c:v>44744</c:v>
                </c:pt>
                <c:pt idx="31">
                  <c:v>44745</c:v>
                </c:pt>
                <c:pt idx="32">
                  <c:v>44746</c:v>
                </c:pt>
                <c:pt idx="33">
                  <c:v>44747</c:v>
                </c:pt>
                <c:pt idx="34">
                  <c:v>44748</c:v>
                </c:pt>
                <c:pt idx="35">
                  <c:v>44749</c:v>
                </c:pt>
                <c:pt idx="36">
                  <c:v>44750</c:v>
                </c:pt>
                <c:pt idx="37">
                  <c:v>44751</c:v>
                </c:pt>
                <c:pt idx="38">
                  <c:v>44752</c:v>
                </c:pt>
                <c:pt idx="39">
                  <c:v>44753</c:v>
                </c:pt>
                <c:pt idx="40">
                  <c:v>44754</c:v>
                </c:pt>
                <c:pt idx="41">
                  <c:v>44755</c:v>
                </c:pt>
                <c:pt idx="42">
                  <c:v>44756</c:v>
                </c:pt>
                <c:pt idx="43">
                  <c:v>44757</c:v>
                </c:pt>
                <c:pt idx="44">
                  <c:v>44758</c:v>
                </c:pt>
                <c:pt idx="45">
                  <c:v>44759</c:v>
                </c:pt>
                <c:pt idx="46">
                  <c:v>44760</c:v>
                </c:pt>
                <c:pt idx="47">
                  <c:v>44761</c:v>
                </c:pt>
                <c:pt idx="48">
                  <c:v>44762</c:v>
                </c:pt>
                <c:pt idx="49">
                  <c:v>44763</c:v>
                </c:pt>
                <c:pt idx="50">
                  <c:v>44764</c:v>
                </c:pt>
                <c:pt idx="51">
                  <c:v>44765</c:v>
                </c:pt>
                <c:pt idx="52">
                  <c:v>44766</c:v>
                </c:pt>
                <c:pt idx="53">
                  <c:v>44767</c:v>
                </c:pt>
                <c:pt idx="54">
                  <c:v>44768</c:v>
                </c:pt>
                <c:pt idx="55">
                  <c:v>44769</c:v>
                </c:pt>
                <c:pt idx="56">
                  <c:v>44770</c:v>
                </c:pt>
                <c:pt idx="57">
                  <c:v>44771</c:v>
                </c:pt>
                <c:pt idx="58">
                  <c:v>44772</c:v>
                </c:pt>
                <c:pt idx="59">
                  <c:v>44773</c:v>
                </c:pt>
                <c:pt idx="60">
                  <c:v>44774</c:v>
                </c:pt>
                <c:pt idx="61">
                  <c:v>44775</c:v>
                </c:pt>
                <c:pt idx="62">
                  <c:v>44776</c:v>
                </c:pt>
                <c:pt idx="63">
                  <c:v>44777</c:v>
                </c:pt>
                <c:pt idx="64">
                  <c:v>44778</c:v>
                </c:pt>
                <c:pt idx="65">
                  <c:v>44779</c:v>
                </c:pt>
                <c:pt idx="66">
                  <c:v>44780</c:v>
                </c:pt>
                <c:pt idx="67">
                  <c:v>44781</c:v>
                </c:pt>
                <c:pt idx="68">
                  <c:v>44782</c:v>
                </c:pt>
                <c:pt idx="69">
                  <c:v>44783</c:v>
                </c:pt>
                <c:pt idx="70">
                  <c:v>44784</c:v>
                </c:pt>
                <c:pt idx="71">
                  <c:v>44785</c:v>
                </c:pt>
                <c:pt idx="72">
                  <c:v>44786</c:v>
                </c:pt>
                <c:pt idx="73">
                  <c:v>44787</c:v>
                </c:pt>
                <c:pt idx="74">
                  <c:v>44788</c:v>
                </c:pt>
                <c:pt idx="75">
                  <c:v>44789</c:v>
                </c:pt>
                <c:pt idx="76">
                  <c:v>44790</c:v>
                </c:pt>
                <c:pt idx="77">
                  <c:v>44791</c:v>
                </c:pt>
                <c:pt idx="78">
                  <c:v>44792</c:v>
                </c:pt>
                <c:pt idx="79">
                  <c:v>44793</c:v>
                </c:pt>
                <c:pt idx="80">
                  <c:v>44794</c:v>
                </c:pt>
                <c:pt idx="81">
                  <c:v>44795</c:v>
                </c:pt>
                <c:pt idx="82">
                  <c:v>44796</c:v>
                </c:pt>
                <c:pt idx="83">
                  <c:v>44797</c:v>
                </c:pt>
                <c:pt idx="84">
                  <c:v>44798</c:v>
                </c:pt>
                <c:pt idx="85">
                  <c:v>44799</c:v>
                </c:pt>
                <c:pt idx="86">
                  <c:v>44800</c:v>
                </c:pt>
                <c:pt idx="87">
                  <c:v>44801</c:v>
                </c:pt>
                <c:pt idx="88">
                  <c:v>44802</c:v>
                </c:pt>
              </c:numCache>
            </c:numRef>
          </c:cat>
          <c:val>
            <c:numRef>
              <c:f>'Reported Date'!$B$2:$B$90</c:f>
              <c:numCache>
                <c:formatCode>General</c:formatCode>
                <c:ptCount val="89"/>
                <c:pt idx="0">
                  <c:v>0</c:v>
                </c:pt>
                <c:pt idx="1">
                  <c:v>1</c:v>
                </c:pt>
                <c:pt idx="2">
                  <c:v>0</c:v>
                </c:pt>
                <c:pt idx="3">
                  <c:v>0</c:v>
                </c:pt>
                <c:pt idx="4">
                  <c:v>0</c:v>
                </c:pt>
                <c:pt idx="5">
                  <c:v>0</c:v>
                </c:pt>
                <c:pt idx="6">
                  <c:v>0</c:v>
                </c:pt>
                <c:pt idx="7">
                  <c:v>0</c:v>
                </c:pt>
                <c:pt idx="8">
                  <c:v>0</c:v>
                </c:pt>
                <c:pt idx="9">
                  <c:v>0</c:v>
                </c:pt>
                <c:pt idx="10">
                  <c:v>0</c:v>
                </c:pt>
                <c:pt idx="11">
                  <c:v>0</c:v>
                </c:pt>
                <c:pt idx="12">
                  <c:v>1</c:v>
                </c:pt>
                <c:pt idx="13">
                  <c:v>0</c:v>
                </c:pt>
                <c:pt idx="14">
                  <c:v>0</c:v>
                </c:pt>
                <c:pt idx="15">
                  <c:v>1</c:v>
                </c:pt>
                <c:pt idx="16">
                  <c:v>0</c:v>
                </c:pt>
                <c:pt idx="17">
                  <c:v>0</c:v>
                </c:pt>
                <c:pt idx="18">
                  <c:v>1</c:v>
                </c:pt>
                <c:pt idx="19">
                  <c:v>2</c:v>
                </c:pt>
                <c:pt idx="20">
                  <c:v>1</c:v>
                </c:pt>
                <c:pt idx="21">
                  <c:v>0</c:v>
                </c:pt>
                <c:pt idx="22">
                  <c:v>0</c:v>
                </c:pt>
                <c:pt idx="23">
                  <c:v>0</c:v>
                </c:pt>
                <c:pt idx="24">
                  <c:v>0</c:v>
                </c:pt>
                <c:pt idx="25">
                  <c:v>4</c:v>
                </c:pt>
                <c:pt idx="26">
                  <c:v>5</c:v>
                </c:pt>
                <c:pt idx="27">
                  <c:v>3</c:v>
                </c:pt>
                <c:pt idx="28">
                  <c:v>2</c:v>
                </c:pt>
                <c:pt idx="29">
                  <c:v>1</c:v>
                </c:pt>
                <c:pt idx="30">
                  <c:v>0</c:v>
                </c:pt>
                <c:pt idx="31">
                  <c:v>0</c:v>
                </c:pt>
                <c:pt idx="32">
                  <c:v>1</c:v>
                </c:pt>
                <c:pt idx="33">
                  <c:v>2</c:v>
                </c:pt>
                <c:pt idx="34">
                  <c:v>2</c:v>
                </c:pt>
                <c:pt idx="35">
                  <c:v>5</c:v>
                </c:pt>
                <c:pt idx="36">
                  <c:v>8</c:v>
                </c:pt>
                <c:pt idx="37">
                  <c:v>2</c:v>
                </c:pt>
                <c:pt idx="38">
                  <c:v>5</c:v>
                </c:pt>
                <c:pt idx="39">
                  <c:v>8</c:v>
                </c:pt>
                <c:pt idx="40">
                  <c:v>23</c:v>
                </c:pt>
                <c:pt idx="41">
                  <c:v>11</c:v>
                </c:pt>
                <c:pt idx="42">
                  <c:v>19</c:v>
                </c:pt>
                <c:pt idx="43">
                  <c:v>13</c:v>
                </c:pt>
                <c:pt idx="44">
                  <c:v>9</c:v>
                </c:pt>
                <c:pt idx="45">
                  <c:v>4</c:v>
                </c:pt>
                <c:pt idx="46">
                  <c:v>14</c:v>
                </c:pt>
                <c:pt idx="47">
                  <c:v>27</c:v>
                </c:pt>
                <c:pt idx="48">
                  <c:v>22</c:v>
                </c:pt>
                <c:pt idx="49">
                  <c:v>12</c:v>
                </c:pt>
                <c:pt idx="50">
                  <c:v>30</c:v>
                </c:pt>
                <c:pt idx="51">
                  <c:v>6</c:v>
                </c:pt>
                <c:pt idx="52">
                  <c:v>1</c:v>
                </c:pt>
                <c:pt idx="53">
                  <c:v>23</c:v>
                </c:pt>
                <c:pt idx="54">
                  <c:v>42</c:v>
                </c:pt>
                <c:pt idx="55">
                  <c:v>43</c:v>
                </c:pt>
                <c:pt idx="56">
                  <c:v>33</c:v>
                </c:pt>
                <c:pt idx="57">
                  <c:v>51</c:v>
                </c:pt>
                <c:pt idx="58">
                  <c:v>8</c:v>
                </c:pt>
                <c:pt idx="59">
                  <c:v>22</c:v>
                </c:pt>
                <c:pt idx="60">
                  <c:v>13</c:v>
                </c:pt>
                <c:pt idx="61">
                  <c:v>36</c:v>
                </c:pt>
                <c:pt idx="62">
                  <c:v>34</c:v>
                </c:pt>
                <c:pt idx="63">
                  <c:v>27</c:v>
                </c:pt>
                <c:pt idx="64">
                  <c:v>65</c:v>
                </c:pt>
                <c:pt idx="65">
                  <c:v>49</c:v>
                </c:pt>
                <c:pt idx="66">
                  <c:v>16</c:v>
                </c:pt>
                <c:pt idx="67">
                  <c:v>42</c:v>
                </c:pt>
                <c:pt idx="68">
                  <c:v>12</c:v>
                </c:pt>
                <c:pt idx="69">
                  <c:v>29</c:v>
                </c:pt>
                <c:pt idx="70">
                  <c:v>35</c:v>
                </c:pt>
                <c:pt idx="71">
                  <c:v>83</c:v>
                </c:pt>
                <c:pt idx="72">
                  <c:v>43</c:v>
                </c:pt>
                <c:pt idx="73">
                  <c:v>29</c:v>
                </c:pt>
                <c:pt idx="74">
                  <c:v>67</c:v>
                </c:pt>
                <c:pt idx="75">
                  <c:v>7</c:v>
                </c:pt>
                <c:pt idx="76">
                  <c:v>64</c:v>
                </c:pt>
                <c:pt idx="77">
                  <c:v>52</c:v>
                </c:pt>
                <c:pt idx="78">
                  <c:v>50</c:v>
                </c:pt>
                <c:pt idx="79">
                  <c:v>40</c:v>
                </c:pt>
                <c:pt idx="80">
                  <c:v>17</c:v>
                </c:pt>
                <c:pt idx="81">
                  <c:v>32</c:v>
                </c:pt>
                <c:pt idx="82">
                  <c:v>60</c:v>
                </c:pt>
                <c:pt idx="83">
                  <c:v>57</c:v>
                </c:pt>
                <c:pt idx="84">
                  <c:v>39</c:v>
                </c:pt>
                <c:pt idx="85">
                  <c:v>55</c:v>
                </c:pt>
                <c:pt idx="86">
                  <c:v>35</c:v>
                </c:pt>
                <c:pt idx="87">
                  <c:v>33</c:v>
                </c:pt>
                <c:pt idx="88">
                  <c:v>8</c:v>
                </c:pt>
              </c:numCache>
            </c:numRef>
          </c:val>
          <c:extLst>
            <c:ext xmlns:c16="http://schemas.microsoft.com/office/drawing/2014/chart" uri="{C3380CC4-5D6E-409C-BE32-E72D297353CC}">
              <c16:uniqueId val="{00000000-545E-472A-89EE-3A7B698A485F}"/>
            </c:ext>
          </c:extLst>
        </c:ser>
        <c:dLbls>
          <c:showLegendKey val="0"/>
          <c:showVal val="0"/>
          <c:showCatName val="0"/>
          <c:showSerName val="0"/>
          <c:showPercent val="0"/>
          <c:showBubbleSize val="0"/>
        </c:dLbls>
        <c:gapWidth val="219"/>
        <c:overlap val="-27"/>
        <c:axId val="2014523503"/>
        <c:axId val="2014523087"/>
      </c:barChart>
      <c:dateAx>
        <c:axId val="2014523503"/>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14523087"/>
        <c:crosses val="autoZero"/>
        <c:auto val="1"/>
        <c:lblOffset val="100"/>
        <c:baseTimeUnit val="days"/>
        <c:majorUnit val="7"/>
        <c:majorTimeUnit val="days"/>
      </c:dateAx>
      <c:valAx>
        <c:axId val="20145230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sz="1600" b="1">
                    <a:solidFill>
                      <a:schemeClr val="bg1"/>
                    </a:solidFill>
                  </a:rPr>
                  <a:t>Case</a:t>
                </a:r>
                <a:r>
                  <a:rPr lang="en-US" sz="1600">
                    <a:solidFill>
                      <a:schemeClr val="bg1"/>
                    </a:solidFill>
                  </a:rPr>
                  <a:t>s</a:t>
                </a:r>
              </a:p>
            </c:rich>
          </c:tx>
          <c:layout>
            <c:manualLayout>
              <c:xMode val="edge"/>
              <c:yMode val="edge"/>
              <c:x val="1.2158054711246201E-2"/>
              <c:y val="0.4200792929562453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014523503"/>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629AE-60D1-4553-9CA6-A451C1879E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266BAC0-DA55-4667-9EDA-E6733F2499B9}">
      <dgm:prSet phldrT="[Text]"/>
      <dgm:spPr/>
      <dgm:t>
        <a:bodyPr/>
        <a:lstStyle/>
        <a:p>
          <a:endParaRPr lang="en-US"/>
        </a:p>
      </dgm:t>
    </dgm:pt>
    <dgm:pt modelId="{B60C4AA4-D026-49F9-BFD2-6CDCF6D96220}" type="parTrans" cxnId="{CB9836E4-2235-4009-8E46-4101C48AB07F}">
      <dgm:prSet/>
      <dgm:spPr/>
      <dgm:t>
        <a:bodyPr/>
        <a:lstStyle/>
        <a:p>
          <a:endParaRPr lang="en-US"/>
        </a:p>
      </dgm:t>
    </dgm:pt>
    <dgm:pt modelId="{22F28C41-17B2-4EFD-9124-754810527BA5}" type="sibTrans" cxnId="{CB9836E4-2235-4009-8E46-4101C48AB07F}">
      <dgm:prSet/>
      <dgm:spPr/>
      <dgm:t>
        <a:bodyPr/>
        <a:lstStyle/>
        <a:p>
          <a:endParaRPr lang="en-US"/>
        </a:p>
      </dgm:t>
    </dgm:pt>
    <dgm:pt modelId="{C5E2D250-E009-4C29-A8C6-7F5E34303817}">
      <dgm:prSet phldrT="[Text]" custT="1"/>
      <dgm:spPr/>
      <dgm:t>
        <a:bodyPr anchor="ctr"/>
        <a:lstStyle/>
        <a:p>
          <a:pPr algn="ctr">
            <a:spcAft>
              <a:spcPts val="0"/>
            </a:spcAft>
          </a:pPr>
          <a:r>
            <a:rPr lang="en-US" sz="1600" b="1" dirty="0"/>
            <a:t>CDC (ACIP) Recommendations</a:t>
          </a:r>
        </a:p>
      </dgm:t>
    </dgm:pt>
    <dgm:pt modelId="{A8D68D0A-23BF-41B5-B44B-E6DE88DFAFFC}" type="parTrans" cxnId="{E63ED7C7-A2AC-474E-888B-B3F78C2678F6}">
      <dgm:prSet/>
      <dgm:spPr/>
      <dgm:t>
        <a:bodyPr/>
        <a:lstStyle/>
        <a:p>
          <a:endParaRPr lang="en-US"/>
        </a:p>
      </dgm:t>
    </dgm:pt>
    <dgm:pt modelId="{C211256C-12D3-4D76-B6E5-FB8835DE6C78}" type="sibTrans" cxnId="{E63ED7C7-A2AC-474E-888B-B3F78C2678F6}">
      <dgm:prSet/>
      <dgm:spPr/>
      <dgm:t>
        <a:bodyPr/>
        <a:lstStyle/>
        <a:p>
          <a:endParaRPr lang="en-US"/>
        </a:p>
      </dgm:t>
    </dgm:pt>
    <dgm:pt modelId="{0231124F-5427-4958-A763-6BD98DC696B7}">
      <dgm:prSet phldrT="[Text]"/>
      <dgm:spPr/>
      <dgm:t>
        <a:bodyPr/>
        <a:lstStyle/>
        <a:p>
          <a:endParaRPr lang="en-US"/>
        </a:p>
      </dgm:t>
    </dgm:pt>
    <dgm:pt modelId="{2516BCEA-ED08-4D20-BA14-80EDECC2D462}" type="parTrans" cxnId="{2CFD92EB-525F-46E9-B0F4-57698BE9CAA0}">
      <dgm:prSet/>
      <dgm:spPr/>
      <dgm:t>
        <a:bodyPr/>
        <a:lstStyle/>
        <a:p>
          <a:endParaRPr lang="en-US"/>
        </a:p>
      </dgm:t>
    </dgm:pt>
    <dgm:pt modelId="{46A1C781-EC09-4661-A838-9AD720596F98}" type="sibTrans" cxnId="{2CFD92EB-525F-46E9-B0F4-57698BE9CAA0}">
      <dgm:prSet/>
      <dgm:spPr/>
      <dgm:t>
        <a:bodyPr/>
        <a:lstStyle/>
        <a:p>
          <a:endParaRPr lang="en-US"/>
        </a:p>
      </dgm:t>
    </dgm:pt>
    <dgm:pt modelId="{8F0ED993-F8B2-4579-81AD-24BA1DD98362}">
      <dgm:prSet phldrT="[Text]" custT="1"/>
      <dgm:spPr/>
      <dgm:t>
        <a:bodyPr anchor="ctr"/>
        <a:lstStyle/>
        <a:p>
          <a:pPr algn="ctr"/>
          <a:r>
            <a:rPr lang="en-US" sz="1600" b="1" dirty="0"/>
            <a:t>CDC Director’s Sign-Off  </a:t>
          </a:r>
        </a:p>
      </dgm:t>
    </dgm:pt>
    <dgm:pt modelId="{7A3AB981-DA45-4B0A-ACA4-7450AA47ACAA}" type="parTrans" cxnId="{3C96FCAC-B073-4247-96C7-49EB399ECB2C}">
      <dgm:prSet/>
      <dgm:spPr/>
      <dgm:t>
        <a:bodyPr/>
        <a:lstStyle/>
        <a:p>
          <a:endParaRPr lang="en-US"/>
        </a:p>
      </dgm:t>
    </dgm:pt>
    <dgm:pt modelId="{88CE5C7D-30AB-479F-9722-3A458423B234}" type="sibTrans" cxnId="{3C96FCAC-B073-4247-96C7-49EB399ECB2C}">
      <dgm:prSet/>
      <dgm:spPr/>
      <dgm:t>
        <a:bodyPr/>
        <a:lstStyle/>
        <a:p>
          <a:endParaRPr lang="en-US"/>
        </a:p>
      </dgm:t>
    </dgm:pt>
    <dgm:pt modelId="{2CEBBC22-622F-420E-B8B3-ECF9834F9F36}">
      <dgm:prSet phldrT="[Text]"/>
      <dgm:spPr>
        <a:solidFill>
          <a:srgbClr val="00B050"/>
        </a:solidFill>
      </dgm:spPr>
      <dgm:t>
        <a:bodyPr/>
        <a:lstStyle/>
        <a:p>
          <a:endParaRPr lang="en-US"/>
        </a:p>
      </dgm:t>
    </dgm:pt>
    <dgm:pt modelId="{7FFDC034-B143-480B-B094-7B0F54D5AE69}" type="parTrans" cxnId="{7BD0A699-F673-48AB-AE5A-E6F6A2363553}">
      <dgm:prSet/>
      <dgm:spPr/>
      <dgm:t>
        <a:bodyPr/>
        <a:lstStyle/>
        <a:p>
          <a:endParaRPr lang="en-US"/>
        </a:p>
      </dgm:t>
    </dgm:pt>
    <dgm:pt modelId="{29409813-2ED3-4D2F-BB26-3883577CC794}" type="sibTrans" cxnId="{7BD0A699-F673-48AB-AE5A-E6F6A2363553}">
      <dgm:prSet/>
      <dgm:spPr/>
      <dgm:t>
        <a:bodyPr/>
        <a:lstStyle/>
        <a:p>
          <a:endParaRPr lang="en-US"/>
        </a:p>
      </dgm:t>
    </dgm:pt>
    <dgm:pt modelId="{3B75F056-2631-4FA1-BFA6-EFC938E59FB9}">
      <dgm:prSet phldrT="[Text]" custT="1"/>
      <dgm:spPr/>
      <dgm:t>
        <a:bodyPr anchor="ctr"/>
        <a:lstStyle/>
        <a:p>
          <a:pPr algn="ctr"/>
          <a:r>
            <a:rPr lang="en-US" sz="1600" b="1" dirty="0"/>
            <a:t>Begin Vaccination </a:t>
          </a:r>
        </a:p>
      </dgm:t>
    </dgm:pt>
    <dgm:pt modelId="{AF5205F9-6BB5-47A7-B20B-C7BB377EFF0D}" type="parTrans" cxnId="{EEE32D20-11EA-4800-8BF1-7B4D94931119}">
      <dgm:prSet/>
      <dgm:spPr/>
      <dgm:t>
        <a:bodyPr/>
        <a:lstStyle/>
        <a:p>
          <a:endParaRPr lang="en-US"/>
        </a:p>
      </dgm:t>
    </dgm:pt>
    <dgm:pt modelId="{077357A5-9967-41E3-A961-8E0B624B53EB}" type="sibTrans" cxnId="{EEE32D20-11EA-4800-8BF1-7B4D94931119}">
      <dgm:prSet/>
      <dgm:spPr/>
      <dgm:t>
        <a:bodyPr/>
        <a:lstStyle/>
        <a:p>
          <a:endParaRPr lang="en-US"/>
        </a:p>
      </dgm:t>
    </dgm:pt>
    <dgm:pt modelId="{833C0E64-7029-4739-9624-EE683CA91938}" type="pres">
      <dgm:prSet presAssocID="{6F5629AE-60D1-4553-9CA6-A451C1879E52}" presName="Name0" presStyleCnt="0">
        <dgm:presLayoutVars>
          <dgm:dir/>
          <dgm:animLvl val="lvl"/>
          <dgm:resizeHandles val="exact"/>
        </dgm:presLayoutVars>
      </dgm:prSet>
      <dgm:spPr/>
    </dgm:pt>
    <dgm:pt modelId="{05051A69-785E-42B8-BFF6-E7A8D0D62712}" type="pres">
      <dgm:prSet presAssocID="{5266BAC0-DA55-4667-9EDA-E6733F2499B9}" presName="compositeNode" presStyleCnt="0">
        <dgm:presLayoutVars>
          <dgm:bulletEnabled val="1"/>
        </dgm:presLayoutVars>
      </dgm:prSet>
      <dgm:spPr/>
    </dgm:pt>
    <dgm:pt modelId="{C7FABD51-42E6-4006-82B7-746DAAF9C640}" type="pres">
      <dgm:prSet presAssocID="{5266BAC0-DA55-4667-9EDA-E6733F2499B9}" presName="bgRect" presStyleLbl="node1" presStyleIdx="0" presStyleCnt="3" custScaleX="122673" custLinFactNeighborX="-1832" custLinFactNeighborY="1550"/>
      <dgm:spPr/>
    </dgm:pt>
    <dgm:pt modelId="{7F021D4F-083A-49A4-9347-C42987A33450}" type="pres">
      <dgm:prSet presAssocID="{5266BAC0-DA55-4667-9EDA-E6733F2499B9}" presName="parentNode" presStyleLbl="node1" presStyleIdx="0" presStyleCnt="3">
        <dgm:presLayoutVars>
          <dgm:chMax val="0"/>
          <dgm:bulletEnabled val="1"/>
        </dgm:presLayoutVars>
      </dgm:prSet>
      <dgm:spPr/>
    </dgm:pt>
    <dgm:pt modelId="{CA0C03F0-5DC0-418C-BD85-D7935DF64552}" type="pres">
      <dgm:prSet presAssocID="{5266BAC0-DA55-4667-9EDA-E6733F2499B9}" presName="childNode" presStyleLbl="node1" presStyleIdx="0" presStyleCnt="3">
        <dgm:presLayoutVars>
          <dgm:bulletEnabled val="1"/>
        </dgm:presLayoutVars>
      </dgm:prSet>
      <dgm:spPr/>
    </dgm:pt>
    <dgm:pt modelId="{BE896D62-9618-421C-A0AC-3B33A72C4765}" type="pres">
      <dgm:prSet presAssocID="{22F28C41-17B2-4EFD-9124-754810527BA5}" presName="hSp" presStyleCnt="0"/>
      <dgm:spPr/>
    </dgm:pt>
    <dgm:pt modelId="{58E5B789-AE00-4F31-B4F6-7E5943EF704D}" type="pres">
      <dgm:prSet presAssocID="{22F28C41-17B2-4EFD-9124-754810527BA5}" presName="vProcSp" presStyleCnt="0"/>
      <dgm:spPr/>
    </dgm:pt>
    <dgm:pt modelId="{F0DDF8D7-FAB5-409F-9065-AFDFAF3FC2F3}" type="pres">
      <dgm:prSet presAssocID="{22F28C41-17B2-4EFD-9124-754810527BA5}" presName="vSp1" presStyleCnt="0"/>
      <dgm:spPr/>
    </dgm:pt>
    <dgm:pt modelId="{5A8804C2-B233-4B4B-B5E8-2228BE02A53C}" type="pres">
      <dgm:prSet presAssocID="{22F28C41-17B2-4EFD-9124-754810527BA5}" presName="simulatedConn" presStyleLbl="solidFgAcc1" presStyleIdx="0" presStyleCnt="2"/>
      <dgm:spPr/>
    </dgm:pt>
    <dgm:pt modelId="{3C37C630-1731-41AE-A452-D3C8513617C1}" type="pres">
      <dgm:prSet presAssocID="{22F28C41-17B2-4EFD-9124-754810527BA5}" presName="vSp2" presStyleCnt="0"/>
      <dgm:spPr/>
    </dgm:pt>
    <dgm:pt modelId="{7D7BAD2F-81C7-4153-8EA3-1BABDB0D7CAA}" type="pres">
      <dgm:prSet presAssocID="{22F28C41-17B2-4EFD-9124-754810527BA5}" presName="sibTrans" presStyleCnt="0"/>
      <dgm:spPr/>
    </dgm:pt>
    <dgm:pt modelId="{46F4281C-C7EF-4F8E-95F1-8A5CB580831B}" type="pres">
      <dgm:prSet presAssocID="{0231124F-5427-4958-A763-6BD98DC696B7}" presName="compositeNode" presStyleCnt="0">
        <dgm:presLayoutVars>
          <dgm:bulletEnabled val="1"/>
        </dgm:presLayoutVars>
      </dgm:prSet>
      <dgm:spPr/>
    </dgm:pt>
    <dgm:pt modelId="{D106D4EE-3DC5-4D01-972A-57F466D73DD3}" type="pres">
      <dgm:prSet presAssocID="{0231124F-5427-4958-A763-6BD98DC696B7}" presName="bgRect" presStyleLbl="node1" presStyleIdx="1" presStyleCnt="3" custScaleX="101007" custLinFactNeighborX="-2044" custLinFactNeighborY="-169"/>
      <dgm:spPr/>
    </dgm:pt>
    <dgm:pt modelId="{199514B5-FCEA-4139-9611-F4C399DC4730}" type="pres">
      <dgm:prSet presAssocID="{0231124F-5427-4958-A763-6BD98DC696B7}" presName="parentNode" presStyleLbl="node1" presStyleIdx="1" presStyleCnt="3">
        <dgm:presLayoutVars>
          <dgm:chMax val="0"/>
          <dgm:bulletEnabled val="1"/>
        </dgm:presLayoutVars>
      </dgm:prSet>
      <dgm:spPr/>
    </dgm:pt>
    <dgm:pt modelId="{806A0A20-F92A-449E-9A13-E85FDDD2CB75}" type="pres">
      <dgm:prSet presAssocID="{0231124F-5427-4958-A763-6BD98DC696B7}" presName="childNode" presStyleLbl="node1" presStyleIdx="1" presStyleCnt="3">
        <dgm:presLayoutVars>
          <dgm:bulletEnabled val="1"/>
        </dgm:presLayoutVars>
      </dgm:prSet>
      <dgm:spPr/>
    </dgm:pt>
    <dgm:pt modelId="{A233A27D-DCBD-4799-84EE-AC0126C37FB8}" type="pres">
      <dgm:prSet presAssocID="{46A1C781-EC09-4661-A838-9AD720596F98}" presName="hSp" presStyleCnt="0"/>
      <dgm:spPr/>
    </dgm:pt>
    <dgm:pt modelId="{7341E864-0FC1-45C2-A166-38D1E181AB7B}" type="pres">
      <dgm:prSet presAssocID="{46A1C781-EC09-4661-A838-9AD720596F98}" presName="vProcSp" presStyleCnt="0"/>
      <dgm:spPr/>
    </dgm:pt>
    <dgm:pt modelId="{71BEC148-D757-4A82-A106-406D51CB2436}" type="pres">
      <dgm:prSet presAssocID="{46A1C781-EC09-4661-A838-9AD720596F98}" presName="vSp1" presStyleCnt="0"/>
      <dgm:spPr/>
    </dgm:pt>
    <dgm:pt modelId="{70803468-E8EA-48D8-BAF1-F9E7877EC888}" type="pres">
      <dgm:prSet presAssocID="{46A1C781-EC09-4661-A838-9AD720596F98}" presName="simulatedConn" presStyleLbl="solidFgAcc1" presStyleIdx="1" presStyleCnt="2"/>
      <dgm:spPr/>
    </dgm:pt>
    <dgm:pt modelId="{F1BBD407-23C7-43DF-B4DC-A761939322C8}" type="pres">
      <dgm:prSet presAssocID="{46A1C781-EC09-4661-A838-9AD720596F98}" presName="vSp2" presStyleCnt="0"/>
      <dgm:spPr/>
    </dgm:pt>
    <dgm:pt modelId="{C2C9DE2C-F68B-4209-83F3-6E2B6D18C716}" type="pres">
      <dgm:prSet presAssocID="{46A1C781-EC09-4661-A838-9AD720596F98}" presName="sibTrans" presStyleCnt="0"/>
      <dgm:spPr/>
    </dgm:pt>
    <dgm:pt modelId="{C5EC5217-7EE0-4F3B-974A-0C9A98FAC394}" type="pres">
      <dgm:prSet presAssocID="{2CEBBC22-622F-420E-B8B3-ECF9834F9F36}" presName="compositeNode" presStyleCnt="0">
        <dgm:presLayoutVars>
          <dgm:bulletEnabled val="1"/>
        </dgm:presLayoutVars>
      </dgm:prSet>
      <dgm:spPr/>
    </dgm:pt>
    <dgm:pt modelId="{1ADAF981-872D-4D91-9D61-918EF3435963}" type="pres">
      <dgm:prSet presAssocID="{2CEBBC22-622F-420E-B8B3-ECF9834F9F36}" presName="bgRect" presStyleLbl="node1" presStyleIdx="2" presStyleCnt="3" custScaleX="99392" custScaleY="97782" custLinFactNeighborX="-2224" custLinFactNeighborY="265"/>
      <dgm:spPr/>
    </dgm:pt>
    <dgm:pt modelId="{6DF99E77-95F4-44B5-B087-670BBDC834E8}" type="pres">
      <dgm:prSet presAssocID="{2CEBBC22-622F-420E-B8B3-ECF9834F9F36}" presName="parentNode" presStyleLbl="node1" presStyleIdx="2" presStyleCnt="3">
        <dgm:presLayoutVars>
          <dgm:chMax val="0"/>
          <dgm:bulletEnabled val="1"/>
        </dgm:presLayoutVars>
      </dgm:prSet>
      <dgm:spPr/>
    </dgm:pt>
    <dgm:pt modelId="{7BDE107A-6573-4A36-8AE6-DEE55C2611E1}" type="pres">
      <dgm:prSet presAssocID="{2CEBBC22-622F-420E-B8B3-ECF9834F9F36}" presName="childNode" presStyleLbl="node1" presStyleIdx="2" presStyleCnt="3">
        <dgm:presLayoutVars>
          <dgm:bulletEnabled val="1"/>
        </dgm:presLayoutVars>
      </dgm:prSet>
      <dgm:spPr/>
    </dgm:pt>
  </dgm:ptLst>
  <dgm:cxnLst>
    <dgm:cxn modelId="{2C071813-F8A3-4B40-9386-77CC7FE634ED}" type="presOf" srcId="{0231124F-5427-4958-A763-6BD98DC696B7}" destId="{D106D4EE-3DC5-4D01-972A-57F466D73DD3}" srcOrd="0" destOrd="0" presId="urn:microsoft.com/office/officeart/2005/8/layout/hProcess7"/>
    <dgm:cxn modelId="{EEE32D20-11EA-4800-8BF1-7B4D94931119}" srcId="{2CEBBC22-622F-420E-B8B3-ECF9834F9F36}" destId="{3B75F056-2631-4FA1-BFA6-EFC938E59FB9}" srcOrd="0" destOrd="0" parTransId="{AF5205F9-6BB5-47A7-B20B-C7BB377EFF0D}" sibTransId="{077357A5-9967-41E3-A961-8E0B624B53EB}"/>
    <dgm:cxn modelId="{D77EFE3D-3C37-4430-AA06-2F0F3B06E874}" type="presOf" srcId="{5266BAC0-DA55-4667-9EDA-E6733F2499B9}" destId="{C7FABD51-42E6-4006-82B7-746DAAF9C640}" srcOrd="0" destOrd="0" presId="urn:microsoft.com/office/officeart/2005/8/layout/hProcess7"/>
    <dgm:cxn modelId="{3279A769-F07B-4CBC-B820-3AA6A5AC969A}" type="presOf" srcId="{5266BAC0-DA55-4667-9EDA-E6733F2499B9}" destId="{7F021D4F-083A-49A4-9347-C42987A33450}" srcOrd="1" destOrd="0" presId="urn:microsoft.com/office/officeart/2005/8/layout/hProcess7"/>
    <dgm:cxn modelId="{6B8F7E5A-AB95-450E-9022-4D1F1A6F7407}" type="presOf" srcId="{3B75F056-2631-4FA1-BFA6-EFC938E59FB9}" destId="{7BDE107A-6573-4A36-8AE6-DEE55C2611E1}" srcOrd="0" destOrd="0" presId="urn:microsoft.com/office/officeart/2005/8/layout/hProcess7"/>
    <dgm:cxn modelId="{D1F1EE85-73E8-466A-8A8D-8D14EFC00401}" type="presOf" srcId="{0231124F-5427-4958-A763-6BD98DC696B7}" destId="{199514B5-FCEA-4139-9611-F4C399DC4730}" srcOrd="1" destOrd="0" presId="urn:microsoft.com/office/officeart/2005/8/layout/hProcess7"/>
    <dgm:cxn modelId="{7BD0A699-F673-48AB-AE5A-E6F6A2363553}" srcId="{6F5629AE-60D1-4553-9CA6-A451C1879E52}" destId="{2CEBBC22-622F-420E-B8B3-ECF9834F9F36}" srcOrd="2" destOrd="0" parTransId="{7FFDC034-B143-480B-B094-7B0F54D5AE69}" sibTransId="{29409813-2ED3-4D2F-BB26-3883577CC794}"/>
    <dgm:cxn modelId="{3C96FCAC-B073-4247-96C7-49EB399ECB2C}" srcId="{0231124F-5427-4958-A763-6BD98DC696B7}" destId="{8F0ED993-F8B2-4579-81AD-24BA1DD98362}" srcOrd="0" destOrd="0" parTransId="{7A3AB981-DA45-4B0A-ACA4-7450AA47ACAA}" sibTransId="{88CE5C7D-30AB-479F-9722-3A458423B234}"/>
    <dgm:cxn modelId="{1BC432AE-1D56-499D-A6CB-653B53DD5A61}" type="presOf" srcId="{2CEBBC22-622F-420E-B8B3-ECF9834F9F36}" destId="{6DF99E77-95F4-44B5-B087-670BBDC834E8}" srcOrd="1" destOrd="0" presId="urn:microsoft.com/office/officeart/2005/8/layout/hProcess7"/>
    <dgm:cxn modelId="{0AF2AABC-371B-48E4-B1EC-05E5F464164C}" type="presOf" srcId="{2CEBBC22-622F-420E-B8B3-ECF9834F9F36}" destId="{1ADAF981-872D-4D91-9D61-918EF3435963}" srcOrd="0" destOrd="0" presId="urn:microsoft.com/office/officeart/2005/8/layout/hProcess7"/>
    <dgm:cxn modelId="{CDAD83C6-6178-4EB9-8BFB-368F9B26FE26}" type="presOf" srcId="{8F0ED993-F8B2-4579-81AD-24BA1DD98362}" destId="{806A0A20-F92A-449E-9A13-E85FDDD2CB75}" srcOrd="0" destOrd="0" presId="urn:microsoft.com/office/officeart/2005/8/layout/hProcess7"/>
    <dgm:cxn modelId="{E63ED7C7-A2AC-474E-888B-B3F78C2678F6}" srcId="{5266BAC0-DA55-4667-9EDA-E6733F2499B9}" destId="{C5E2D250-E009-4C29-A8C6-7F5E34303817}" srcOrd="0" destOrd="0" parTransId="{A8D68D0A-23BF-41B5-B44B-E6DE88DFAFFC}" sibTransId="{C211256C-12D3-4D76-B6E5-FB8835DE6C78}"/>
    <dgm:cxn modelId="{CB9836E4-2235-4009-8E46-4101C48AB07F}" srcId="{6F5629AE-60D1-4553-9CA6-A451C1879E52}" destId="{5266BAC0-DA55-4667-9EDA-E6733F2499B9}" srcOrd="0" destOrd="0" parTransId="{B60C4AA4-D026-49F9-BFD2-6CDCF6D96220}" sibTransId="{22F28C41-17B2-4EFD-9124-754810527BA5}"/>
    <dgm:cxn modelId="{496453E5-9FE1-4FE1-A5D9-4D7BC070C67A}" type="presOf" srcId="{C5E2D250-E009-4C29-A8C6-7F5E34303817}" destId="{CA0C03F0-5DC0-418C-BD85-D7935DF64552}" srcOrd="0" destOrd="0" presId="urn:microsoft.com/office/officeart/2005/8/layout/hProcess7"/>
    <dgm:cxn modelId="{BD7C0BEA-77C0-4405-9050-C34E2B70A06B}" type="presOf" srcId="{6F5629AE-60D1-4553-9CA6-A451C1879E52}" destId="{833C0E64-7029-4739-9624-EE683CA91938}" srcOrd="0" destOrd="0" presId="urn:microsoft.com/office/officeart/2005/8/layout/hProcess7"/>
    <dgm:cxn modelId="{2CFD92EB-525F-46E9-B0F4-57698BE9CAA0}" srcId="{6F5629AE-60D1-4553-9CA6-A451C1879E52}" destId="{0231124F-5427-4958-A763-6BD98DC696B7}" srcOrd="1" destOrd="0" parTransId="{2516BCEA-ED08-4D20-BA14-80EDECC2D462}" sibTransId="{46A1C781-EC09-4661-A838-9AD720596F98}"/>
    <dgm:cxn modelId="{5A81084E-534D-48F5-8088-51DC15753B38}" type="presParOf" srcId="{833C0E64-7029-4739-9624-EE683CA91938}" destId="{05051A69-785E-42B8-BFF6-E7A8D0D62712}" srcOrd="0" destOrd="0" presId="urn:microsoft.com/office/officeart/2005/8/layout/hProcess7"/>
    <dgm:cxn modelId="{BF35992C-B5DD-4B77-B6FD-0AA805D90D72}" type="presParOf" srcId="{05051A69-785E-42B8-BFF6-E7A8D0D62712}" destId="{C7FABD51-42E6-4006-82B7-746DAAF9C640}" srcOrd="0" destOrd="0" presId="urn:microsoft.com/office/officeart/2005/8/layout/hProcess7"/>
    <dgm:cxn modelId="{39AA2C53-AEE8-404E-89B1-FA75798C3F1F}" type="presParOf" srcId="{05051A69-785E-42B8-BFF6-E7A8D0D62712}" destId="{7F021D4F-083A-49A4-9347-C42987A33450}" srcOrd="1" destOrd="0" presId="urn:microsoft.com/office/officeart/2005/8/layout/hProcess7"/>
    <dgm:cxn modelId="{D8FAFC1C-F99C-4D3F-BAC1-7AE7ED9ADCD7}" type="presParOf" srcId="{05051A69-785E-42B8-BFF6-E7A8D0D62712}" destId="{CA0C03F0-5DC0-418C-BD85-D7935DF64552}" srcOrd="2" destOrd="0" presId="urn:microsoft.com/office/officeart/2005/8/layout/hProcess7"/>
    <dgm:cxn modelId="{D0AEB2C0-F0D2-444E-B263-FB3AFA9C45FF}" type="presParOf" srcId="{833C0E64-7029-4739-9624-EE683CA91938}" destId="{BE896D62-9618-421C-A0AC-3B33A72C4765}" srcOrd="1" destOrd="0" presId="urn:microsoft.com/office/officeart/2005/8/layout/hProcess7"/>
    <dgm:cxn modelId="{A1605683-BB9D-4E9E-BE6E-76C1E1BD9F35}" type="presParOf" srcId="{833C0E64-7029-4739-9624-EE683CA91938}" destId="{58E5B789-AE00-4F31-B4F6-7E5943EF704D}" srcOrd="2" destOrd="0" presId="urn:microsoft.com/office/officeart/2005/8/layout/hProcess7"/>
    <dgm:cxn modelId="{0EE3C785-3D21-4119-BE8A-52F3BF0FF907}" type="presParOf" srcId="{58E5B789-AE00-4F31-B4F6-7E5943EF704D}" destId="{F0DDF8D7-FAB5-409F-9065-AFDFAF3FC2F3}" srcOrd="0" destOrd="0" presId="urn:microsoft.com/office/officeart/2005/8/layout/hProcess7"/>
    <dgm:cxn modelId="{A87563BB-2AA2-4144-9651-CE71FCD277C9}" type="presParOf" srcId="{58E5B789-AE00-4F31-B4F6-7E5943EF704D}" destId="{5A8804C2-B233-4B4B-B5E8-2228BE02A53C}" srcOrd="1" destOrd="0" presId="urn:microsoft.com/office/officeart/2005/8/layout/hProcess7"/>
    <dgm:cxn modelId="{00026B99-C5FB-4C64-A9E3-B34E2FAF4E18}" type="presParOf" srcId="{58E5B789-AE00-4F31-B4F6-7E5943EF704D}" destId="{3C37C630-1731-41AE-A452-D3C8513617C1}" srcOrd="2" destOrd="0" presId="urn:microsoft.com/office/officeart/2005/8/layout/hProcess7"/>
    <dgm:cxn modelId="{38E43806-0111-4A19-AB26-EB8EF84DD49E}" type="presParOf" srcId="{833C0E64-7029-4739-9624-EE683CA91938}" destId="{7D7BAD2F-81C7-4153-8EA3-1BABDB0D7CAA}" srcOrd="3" destOrd="0" presId="urn:microsoft.com/office/officeart/2005/8/layout/hProcess7"/>
    <dgm:cxn modelId="{2CA0CAD8-D1CA-4D1F-B63A-1E7118B97AA1}" type="presParOf" srcId="{833C0E64-7029-4739-9624-EE683CA91938}" destId="{46F4281C-C7EF-4F8E-95F1-8A5CB580831B}" srcOrd="4" destOrd="0" presId="urn:microsoft.com/office/officeart/2005/8/layout/hProcess7"/>
    <dgm:cxn modelId="{72B5A506-01E3-4EFD-89ED-E0C02D53BCD5}" type="presParOf" srcId="{46F4281C-C7EF-4F8E-95F1-8A5CB580831B}" destId="{D106D4EE-3DC5-4D01-972A-57F466D73DD3}" srcOrd="0" destOrd="0" presId="urn:microsoft.com/office/officeart/2005/8/layout/hProcess7"/>
    <dgm:cxn modelId="{8D7B739C-0351-4898-A031-F28BA1A17205}" type="presParOf" srcId="{46F4281C-C7EF-4F8E-95F1-8A5CB580831B}" destId="{199514B5-FCEA-4139-9611-F4C399DC4730}" srcOrd="1" destOrd="0" presId="urn:microsoft.com/office/officeart/2005/8/layout/hProcess7"/>
    <dgm:cxn modelId="{D8D1BBC5-8B9A-421F-85DA-1AD180778EB5}" type="presParOf" srcId="{46F4281C-C7EF-4F8E-95F1-8A5CB580831B}" destId="{806A0A20-F92A-449E-9A13-E85FDDD2CB75}" srcOrd="2" destOrd="0" presId="urn:microsoft.com/office/officeart/2005/8/layout/hProcess7"/>
    <dgm:cxn modelId="{3102B253-3A46-48FF-9775-8609E9FA050F}" type="presParOf" srcId="{833C0E64-7029-4739-9624-EE683CA91938}" destId="{A233A27D-DCBD-4799-84EE-AC0126C37FB8}" srcOrd="5" destOrd="0" presId="urn:microsoft.com/office/officeart/2005/8/layout/hProcess7"/>
    <dgm:cxn modelId="{C3E03602-98D6-4089-AB0A-F6C8BD5A1DF3}" type="presParOf" srcId="{833C0E64-7029-4739-9624-EE683CA91938}" destId="{7341E864-0FC1-45C2-A166-38D1E181AB7B}" srcOrd="6" destOrd="0" presId="urn:microsoft.com/office/officeart/2005/8/layout/hProcess7"/>
    <dgm:cxn modelId="{1B0D7427-2CF1-4D17-9C3E-B597E73A4F5F}" type="presParOf" srcId="{7341E864-0FC1-45C2-A166-38D1E181AB7B}" destId="{71BEC148-D757-4A82-A106-406D51CB2436}" srcOrd="0" destOrd="0" presId="urn:microsoft.com/office/officeart/2005/8/layout/hProcess7"/>
    <dgm:cxn modelId="{1FE992F4-EB39-495A-A4C7-D3ABB1FFD424}" type="presParOf" srcId="{7341E864-0FC1-45C2-A166-38D1E181AB7B}" destId="{70803468-E8EA-48D8-BAF1-F9E7877EC888}" srcOrd="1" destOrd="0" presId="urn:microsoft.com/office/officeart/2005/8/layout/hProcess7"/>
    <dgm:cxn modelId="{0566C347-465F-4AEB-B6B1-C8C6DC385EF6}" type="presParOf" srcId="{7341E864-0FC1-45C2-A166-38D1E181AB7B}" destId="{F1BBD407-23C7-43DF-B4DC-A761939322C8}" srcOrd="2" destOrd="0" presId="urn:microsoft.com/office/officeart/2005/8/layout/hProcess7"/>
    <dgm:cxn modelId="{2CBEF777-E043-413A-AF92-CC8A4E9C96DB}" type="presParOf" srcId="{833C0E64-7029-4739-9624-EE683CA91938}" destId="{C2C9DE2C-F68B-4209-83F3-6E2B6D18C716}" srcOrd="7" destOrd="0" presId="urn:microsoft.com/office/officeart/2005/8/layout/hProcess7"/>
    <dgm:cxn modelId="{CA486D4F-FFCD-4CEA-A91B-37D0167CDF11}" type="presParOf" srcId="{833C0E64-7029-4739-9624-EE683CA91938}" destId="{C5EC5217-7EE0-4F3B-974A-0C9A98FAC394}" srcOrd="8" destOrd="0" presId="urn:microsoft.com/office/officeart/2005/8/layout/hProcess7"/>
    <dgm:cxn modelId="{EF0B055A-7ADC-4256-8D41-782569154475}" type="presParOf" srcId="{C5EC5217-7EE0-4F3B-974A-0C9A98FAC394}" destId="{1ADAF981-872D-4D91-9D61-918EF3435963}" srcOrd="0" destOrd="0" presId="urn:microsoft.com/office/officeart/2005/8/layout/hProcess7"/>
    <dgm:cxn modelId="{3D77C46B-0557-4316-A9D1-F90DA637B332}" type="presParOf" srcId="{C5EC5217-7EE0-4F3B-974A-0C9A98FAC394}" destId="{6DF99E77-95F4-44B5-B087-670BBDC834E8}" srcOrd="1" destOrd="0" presId="urn:microsoft.com/office/officeart/2005/8/layout/hProcess7"/>
    <dgm:cxn modelId="{8460074C-50E9-4069-81F9-FC6F2A1D20C7}" type="presParOf" srcId="{C5EC5217-7EE0-4F3B-974A-0C9A98FAC394}" destId="{7BDE107A-6573-4A36-8AE6-DEE55C2611E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5629AE-60D1-4553-9CA6-A451C1879E5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266BAC0-DA55-4667-9EDA-E6733F2499B9}">
      <dgm:prSet phldrT="[Text]"/>
      <dgm:spPr/>
      <dgm:t>
        <a:bodyPr/>
        <a:lstStyle/>
        <a:p>
          <a:endParaRPr lang="en-US"/>
        </a:p>
      </dgm:t>
    </dgm:pt>
    <dgm:pt modelId="{B60C4AA4-D026-49F9-BFD2-6CDCF6D96220}" type="parTrans" cxnId="{CB9836E4-2235-4009-8E46-4101C48AB07F}">
      <dgm:prSet/>
      <dgm:spPr/>
      <dgm:t>
        <a:bodyPr/>
        <a:lstStyle/>
        <a:p>
          <a:endParaRPr lang="en-US"/>
        </a:p>
      </dgm:t>
    </dgm:pt>
    <dgm:pt modelId="{22F28C41-17B2-4EFD-9124-754810527BA5}" type="sibTrans" cxnId="{CB9836E4-2235-4009-8E46-4101C48AB07F}">
      <dgm:prSet/>
      <dgm:spPr/>
      <dgm:t>
        <a:bodyPr/>
        <a:lstStyle/>
        <a:p>
          <a:endParaRPr lang="en-US"/>
        </a:p>
      </dgm:t>
    </dgm:pt>
    <dgm:pt modelId="{C5E2D250-E009-4C29-A8C6-7F5E34303817}">
      <dgm:prSet phldrT="[Text]" custT="1"/>
      <dgm:spPr/>
      <dgm:t>
        <a:bodyPr anchor="ctr"/>
        <a:lstStyle/>
        <a:p>
          <a:pPr algn="ctr">
            <a:spcAft>
              <a:spcPts val="0"/>
            </a:spcAft>
          </a:pPr>
          <a:r>
            <a:rPr kumimoji="0" lang="en-US" sz="1600" b="1" i="0" u="none" strike="noStrike" cap="none" spc="0" normalizeH="0" baseline="0" noProof="0" dirty="0">
              <a:ln>
                <a:noFill/>
              </a:ln>
              <a:solidFill>
                <a:prstClr val="white"/>
              </a:solidFill>
              <a:effectLst/>
              <a:uLnTx/>
              <a:uFillTx/>
              <a:latin typeface="Calibri" panose="020F0502020204030204"/>
              <a:ea typeface="+mn-ea"/>
              <a:cs typeface="+mn-cs"/>
            </a:rPr>
            <a:t>FDA Advisory</a:t>
          </a:r>
          <a:endParaRPr lang="en-US" sz="1600" b="1" dirty="0"/>
        </a:p>
      </dgm:t>
    </dgm:pt>
    <dgm:pt modelId="{A8D68D0A-23BF-41B5-B44B-E6DE88DFAFFC}" type="parTrans" cxnId="{E63ED7C7-A2AC-474E-888B-B3F78C2678F6}">
      <dgm:prSet/>
      <dgm:spPr/>
      <dgm:t>
        <a:bodyPr/>
        <a:lstStyle/>
        <a:p>
          <a:endParaRPr lang="en-US"/>
        </a:p>
      </dgm:t>
    </dgm:pt>
    <dgm:pt modelId="{C211256C-12D3-4D76-B6E5-FB8835DE6C78}" type="sibTrans" cxnId="{E63ED7C7-A2AC-474E-888B-B3F78C2678F6}">
      <dgm:prSet/>
      <dgm:spPr/>
      <dgm:t>
        <a:bodyPr/>
        <a:lstStyle/>
        <a:p>
          <a:endParaRPr lang="en-US"/>
        </a:p>
      </dgm:t>
    </dgm:pt>
    <dgm:pt modelId="{0231124F-5427-4958-A763-6BD98DC696B7}">
      <dgm:prSet phldrT="[Text]"/>
      <dgm:spPr/>
      <dgm:t>
        <a:bodyPr/>
        <a:lstStyle/>
        <a:p>
          <a:endParaRPr lang="en-US"/>
        </a:p>
      </dgm:t>
    </dgm:pt>
    <dgm:pt modelId="{2516BCEA-ED08-4D20-BA14-80EDECC2D462}" type="parTrans" cxnId="{2CFD92EB-525F-46E9-B0F4-57698BE9CAA0}">
      <dgm:prSet/>
      <dgm:spPr/>
      <dgm:t>
        <a:bodyPr/>
        <a:lstStyle/>
        <a:p>
          <a:endParaRPr lang="en-US"/>
        </a:p>
      </dgm:t>
    </dgm:pt>
    <dgm:pt modelId="{46A1C781-EC09-4661-A838-9AD720596F98}" type="sibTrans" cxnId="{2CFD92EB-525F-46E9-B0F4-57698BE9CAA0}">
      <dgm:prSet/>
      <dgm:spPr/>
      <dgm:t>
        <a:bodyPr/>
        <a:lstStyle/>
        <a:p>
          <a:endParaRPr lang="en-US"/>
        </a:p>
      </dgm:t>
    </dgm:pt>
    <dgm:pt modelId="{8F0ED993-F8B2-4579-81AD-24BA1DD98362}">
      <dgm:prSet phldrT="[Text]" custT="1"/>
      <dgm:spPr/>
      <dgm:t>
        <a:bodyPr/>
        <a:lstStyle/>
        <a:p>
          <a:pPr algn="ctr"/>
          <a:r>
            <a:rPr kumimoji="0" lang="en-US" sz="1600" b="1" i="0" u="none" strike="noStrike" cap="none" spc="0" normalizeH="0" baseline="0" noProof="0" dirty="0">
              <a:ln>
                <a:noFill/>
              </a:ln>
              <a:solidFill>
                <a:prstClr val="white"/>
              </a:solidFill>
              <a:effectLst/>
              <a:uLnTx/>
              <a:uFillTx/>
              <a:latin typeface="Calibri" panose="020F0502020204030204"/>
              <a:ea typeface="+mn-ea"/>
              <a:cs typeface="+mn-cs"/>
            </a:rPr>
            <a:t>Manufacturers  Complete EUA Submission</a:t>
          </a:r>
        </a:p>
      </dgm:t>
    </dgm:pt>
    <dgm:pt modelId="{7A3AB981-DA45-4B0A-ACA4-7450AA47ACAA}" type="parTrans" cxnId="{3C96FCAC-B073-4247-96C7-49EB399ECB2C}">
      <dgm:prSet/>
      <dgm:spPr/>
      <dgm:t>
        <a:bodyPr/>
        <a:lstStyle/>
        <a:p>
          <a:endParaRPr lang="en-US"/>
        </a:p>
      </dgm:t>
    </dgm:pt>
    <dgm:pt modelId="{88CE5C7D-30AB-479F-9722-3A458423B234}" type="sibTrans" cxnId="{3C96FCAC-B073-4247-96C7-49EB399ECB2C}">
      <dgm:prSet/>
      <dgm:spPr/>
      <dgm:t>
        <a:bodyPr/>
        <a:lstStyle/>
        <a:p>
          <a:endParaRPr lang="en-US"/>
        </a:p>
      </dgm:t>
    </dgm:pt>
    <dgm:pt modelId="{2CEBBC22-622F-420E-B8B3-ECF9834F9F36}">
      <dgm:prSet phldrT="[Text]"/>
      <dgm:spPr>
        <a:solidFill>
          <a:schemeClr val="accent1"/>
        </a:solidFill>
      </dgm:spPr>
      <dgm:t>
        <a:bodyPr/>
        <a:lstStyle/>
        <a:p>
          <a:endParaRPr lang="en-US"/>
        </a:p>
      </dgm:t>
    </dgm:pt>
    <dgm:pt modelId="{7FFDC034-B143-480B-B094-7B0F54D5AE69}" type="parTrans" cxnId="{7BD0A699-F673-48AB-AE5A-E6F6A2363553}">
      <dgm:prSet/>
      <dgm:spPr/>
      <dgm:t>
        <a:bodyPr/>
        <a:lstStyle/>
        <a:p>
          <a:endParaRPr lang="en-US"/>
        </a:p>
      </dgm:t>
    </dgm:pt>
    <dgm:pt modelId="{29409813-2ED3-4D2F-BB26-3883577CC794}" type="sibTrans" cxnId="{7BD0A699-F673-48AB-AE5A-E6F6A2363553}">
      <dgm:prSet/>
      <dgm:spPr/>
      <dgm:t>
        <a:bodyPr/>
        <a:lstStyle/>
        <a:p>
          <a:endParaRPr lang="en-US"/>
        </a:p>
      </dgm:t>
    </dgm:pt>
    <dgm:pt modelId="{3B75F056-2631-4FA1-BFA6-EFC938E59FB9}">
      <dgm:prSet phldrT="[Text]" custT="1"/>
      <dgm:spPr/>
      <dgm:t>
        <a:bodyPr anchor="ctr"/>
        <a:lstStyle/>
        <a:p>
          <a:pPr algn="ctr"/>
          <a:r>
            <a:rPr kumimoji="0" lang="en-US" sz="1600" b="1" i="0" u="none" strike="noStrike" cap="none" spc="0" normalizeH="0" baseline="0" noProof="0" dirty="0">
              <a:ln>
                <a:noFill/>
              </a:ln>
              <a:solidFill>
                <a:prstClr val="white"/>
              </a:solidFill>
              <a:effectLst/>
              <a:uLnTx/>
              <a:uFillTx/>
              <a:latin typeface="Calibri" panose="020F0502020204030204"/>
              <a:ea typeface="+mn-ea"/>
              <a:cs typeface="+mn-cs"/>
            </a:rPr>
            <a:t>FDA Issuance of EUA</a:t>
          </a:r>
          <a:endParaRPr lang="en-US" sz="1600" b="1" dirty="0"/>
        </a:p>
      </dgm:t>
    </dgm:pt>
    <dgm:pt modelId="{AF5205F9-6BB5-47A7-B20B-C7BB377EFF0D}" type="parTrans" cxnId="{EEE32D20-11EA-4800-8BF1-7B4D94931119}">
      <dgm:prSet/>
      <dgm:spPr/>
      <dgm:t>
        <a:bodyPr/>
        <a:lstStyle/>
        <a:p>
          <a:endParaRPr lang="en-US"/>
        </a:p>
      </dgm:t>
    </dgm:pt>
    <dgm:pt modelId="{077357A5-9967-41E3-A961-8E0B624B53EB}" type="sibTrans" cxnId="{EEE32D20-11EA-4800-8BF1-7B4D94931119}">
      <dgm:prSet/>
      <dgm:spPr/>
      <dgm:t>
        <a:bodyPr/>
        <a:lstStyle/>
        <a:p>
          <a:endParaRPr lang="en-US"/>
        </a:p>
      </dgm:t>
    </dgm:pt>
    <dgm:pt modelId="{2FD6885F-EFB6-4804-B132-F868A03E45E9}">
      <dgm:prSet custT="1"/>
      <dgm:spPr/>
      <dgm:t>
        <a:bodyPr anchor="ctr"/>
        <a:lstStyle/>
        <a:p>
          <a:pPr algn="ctr">
            <a:spcAft>
              <a:spcPts val="0"/>
            </a:spcAft>
          </a:pPr>
          <a:r>
            <a:rPr kumimoji="0" lang="en-US" sz="1600" b="1" i="0" u="none" strike="noStrike" cap="none" spc="0" normalizeH="0" baseline="0" noProof="0" dirty="0">
              <a:ln>
                <a:noFill/>
              </a:ln>
              <a:solidFill>
                <a:prstClr val="white"/>
              </a:solidFill>
              <a:effectLst/>
              <a:uLnTx/>
              <a:uFillTx/>
              <a:latin typeface="Calibri" panose="020F0502020204030204"/>
              <a:ea typeface="+mn-ea"/>
              <a:cs typeface="+mn-cs"/>
            </a:rPr>
            <a:t>VRBPAC Meeting</a:t>
          </a:r>
        </a:p>
      </dgm:t>
    </dgm:pt>
    <dgm:pt modelId="{3ACAAA3B-DD1E-4722-9EA2-B158B1A6A8BA}" type="parTrans" cxnId="{B66FEA3D-9D2A-4929-8F96-45C7E700D1A0}">
      <dgm:prSet/>
      <dgm:spPr/>
      <dgm:t>
        <a:bodyPr/>
        <a:lstStyle/>
        <a:p>
          <a:endParaRPr lang="en-US"/>
        </a:p>
      </dgm:t>
    </dgm:pt>
    <dgm:pt modelId="{D91C7606-1B2E-478E-9DAF-49710F144FB4}" type="sibTrans" cxnId="{B66FEA3D-9D2A-4929-8F96-45C7E700D1A0}">
      <dgm:prSet/>
      <dgm:spPr/>
      <dgm:t>
        <a:bodyPr/>
        <a:lstStyle/>
        <a:p>
          <a:endParaRPr lang="en-US"/>
        </a:p>
      </dgm:t>
    </dgm:pt>
    <dgm:pt modelId="{833C0E64-7029-4739-9624-EE683CA91938}" type="pres">
      <dgm:prSet presAssocID="{6F5629AE-60D1-4553-9CA6-A451C1879E52}" presName="Name0" presStyleCnt="0">
        <dgm:presLayoutVars>
          <dgm:dir/>
          <dgm:animLvl val="lvl"/>
          <dgm:resizeHandles val="exact"/>
        </dgm:presLayoutVars>
      </dgm:prSet>
      <dgm:spPr/>
    </dgm:pt>
    <dgm:pt modelId="{05051A69-785E-42B8-BFF6-E7A8D0D62712}" type="pres">
      <dgm:prSet presAssocID="{5266BAC0-DA55-4667-9EDA-E6733F2499B9}" presName="compositeNode" presStyleCnt="0">
        <dgm:presLayoutVars>
          <dgm:bulletEnabled val="1"/>
        </dgm:presLayoutVars>
      </dgm:prSet>
      <dgm:spPr/>
    </dgm:pt>
    <dgm:pt modelId="{C7FABD51-42E6-4006-82B7-746DAAF9C640}" type="pres">
      <dgm:prSet presAssocID="{5266BAC0-DA55-4667-9EDA-E6733F2499B9}" presName="bgRect" presStyleLbl="node1" presStyleIdx="0" presStyleCnt="3" custScaleX="100874" custLinFactX="-100000" custLinFactNeighborX="-136898" custLinFactNeighborY="-645"/>
      <dgm:spPr/>
    </dgm:pt>
    <dgm:pt modelId="{7F021D4F-083A-49A4-9347-C42987A33450}" type="pres">
      <dgm:prSet presAssocID="{5266BAC0-DA55-4667-9EDA-E6733F2499B9}" presName="parentNode" presStyleLbl="node1" presStyleIdx="0" presStyleCnt="3">
        <dgm:presLayoutVars>
          <dgm:chMax val="0"/>
          <dgm:bulletEnabled val="1"/>
        </dgm:presLayoutVars>
      </dgm:prSet>
      <dgm:spPr/>
    </dgm:pt>
    <dgm:pt modelId="{CA0C03F0-5DC0-418C-BD85-D7935DF64552}" type="pres">
      <dgm:prSet presAssocID="{5266BAC0-DA55-4667-9EDA-E6733F2499B9}" presName="childNode" presStyleLbl="node1" presStyleIdx="0" presStyleCnt="3">
        <dgm:presLayoutVars>
          <dgm:bulletEnabled val="1"/>
        </dgm:presLayoutVars>
      </dgm:prSet>
      <dgm:spPr/>
    </dgm:pt>
    <dgm:pt modelId="{BE896D62-9618-421C-A0AC-3B33A72C4765}" type="pres">
      <dgm:prSet presAssocID="{22F28C41-17B2-4EFD-9124-754810527BA5}" presName="hSp" presStyleCnt="0"/>
      <dgm:spPr/>
    </dgm:pt>
    <dgm:pt modelId="{58E5B789-AE00-4F31-B4F6-7E5943EF704D}" type="pres">
      <dgm:prSet presAssocID="{22F28C41-17B2-4EFD-9124-754810527BA5}" presName="vProcSp" presStyleCnt="0"/>
      <dgm:spPr/>
    </dgm:pt>
    <dgm:pt modelId="{F0DDF8D7-FAB5-409F-9065-AFDFAF3FC2F3}" type="pres">
      <dgm:prSet presAssocID="{22F28C41-17B2-4EFD-9124-754810527BA5}" presName="vSp1" presStyleCnt="0"/>
      <dgm:spPr/>
    </dgm:pt>
    <dgm:pt modelId="{5A8804C2-B233-4B4B-B5E8-2228BE02A53C}" type="pres">
      <dgm:prSet presAssocID="{22F28C41-17B2-4EFD-9124-754810527BA5}" presName="simulatedConn" presStyleLbl="solidFgAcc1" presStyleIdx="0" presStyleCnt="2"/>
      <dgm:spPr/>
    </dgm:pt>
    <dgm:pt modelId="{3C37C630-1731-41AE-A452-D3C8513617C1}" type="pres">
      <dgm:prSet presAssocID="{22F28C41-17B2-4EFD-9124-754810527BA5}" presName="vSp2" presStyleCnt="0"/>
      <dgm:spPr/>
    </dgm:pt>
    <dgm:pt modelId="{7D7BAD2F-81C7-4153-8EA3-1BABDB0D7CAA}" type="pres">
      <dgm:prSet presAssocID="{22F28C41-17B2-4EFD-9124-754810527BA5}" presName="sibTrans" presStyleCnt="0"/>
      <dgm:spPr/>
    </dgm:pt>
    <dgm:pt modelId="{46F4281C-C7EF-4F8E-95F1-8A5CB580831B}" type="pres">
      <dgm:prSet presAssocID="{0231124F-5427-4958-A763-6BD98DC696B7}" presName="compositeNode" presStyleCnt="0">
        <dgm:presLayoutVars>
          <dgm:bulletEnabled val="1"/>
        </dgm:presLayoutVars>
      </dgm:prSet>
      <dgm:spPr/>
    </dgm:pt>
    <dgm:pt modelId="{D106D4EE-3DC5-4D01-972A-57F466D73DD3}" type="pres">
      <dgm:prSet presAssocID="{0231124F-5427-4958-A763-6BD98DC696B7}" presName="bgRect" presStyleLbl="node1" presStyleIdx="1" presStyleCnt="3" custScaleX="101007" custLinFactNeighborX="-741" custLinFactNeighborY="708"/>
      <dgm:spPr/>
    </dgm:pt>
    <dgm:pt modelId="{199514B5-FCEA-4139-9611-F4C399DC4730}" type="pres">
      <dgm:prSet presAssocID="{0231124F-5427-4958-A763-6BD98DC696B7}" presName="parentNode" presStyleLbl="node1" presStyleIdx="1" presStyleCnt="3">
        <dgm:presLayoutVars>
          <dgm:chMax val="0"/>
          <dgm:bulletEnabled val="1"/>
        </dgm:presLayoutVars>
      </dgm:prSet>
      <dgm:spPr/>
    </dgm:pt>
    <dgm:pt modelId="{806A0A20-F92A-449E-9A13-E85FDDD2CB75}" type="pres">
      <dgm:prSet presAssocID="{0231124F-5427-4958-A763-6BD98DC696B7}" presName="childNode" presStyleLbl="node1" presStyleIdx="1" presStyleCnt="3">
        <dgm:presLayoutVars>
          <dgm:bulletEnabled val="1"/>
        </dgm:presLayoutVars>
      </dgm:prSet>
      <dgm:spPr/>
    </dgm:pt>
    <dgm:pt modelId="{A233A27D-DCBD-4799-84EE-AC0126C37FB8}" type="pres">
      <dgm:prSet presAssocID="{46A1C781-EC09-4661-A838-9AD720596F98}" presName="hSp" presStyleCnt="0"/>
      <dgm:spPr/>
    </dgm:pt>
    <dgm:pt modelId="{7341E864-0FC1-45C2-A166-38D1E181AB7B}" type="pres">
      <dgm:prSet presAssocID="{46A1C781-EC09-4661-A838-9AD720596F98}" presName="vProcSp" presStyleCnt="0"/>
      <dgm:spPr/>
    </dgm:pt>
    <dgm:pt modelId="{71BEC148-D757-4A82-A106-406D51CB2436}" type="pres">
      <dgm:prSet presAssocID="{46A1C781-EC09-4661-A838-9AD720596F98}" presName="vSp1" presStyleCnt="0"/>
      <dgm:spPr/>
    </dgm:pt>
    <dgm:pt modelId="{70803468-E8EA-48D8-BAF1-F9E7877EC888}" type="pres">
      <dgm:prSet presAssocID="{46A1C781-EC09-4661-A838-9AD720596F98}" presName="simulatedConn" presStyleLbl="solidFgAcc1" presStyleIdx="1" presStyleCnt="2"/>
      <dgm:spPr/>
    </dgm:pt>
    <dgm:pt modelId="{F1BBD407-23C7-43DF-B4DC-A761939322C8}" type="pres">
      <dgm:prSet presAssocID="{46A1C781-EC09-4661-A838-9AD720596F98}" presName="vSp2" presStyleCnt="0"/>
      <dgm:spPr/>
    </dgm:pt>
    <dgm:pt modelId="{C2C9DE2C-F68B-4209-83F3-6E2B6D18C716}" type="pres">
      <dgm:prSet presAssocID="{46A1C781-EC09-4661-A838-9AD720596F98}" presName="sibTrans" presStyleCnt="0"/>
      <dgm:spPr/>
    </dgm:pt>
    <dgm:pt modelId="{C5EC5217-7EE0-4F3B-974A-0C9A98FAC394}" type="pres">
      <dgm:prSet presAssocID="{2CEBBC22-622F-420E-B8B3-ECF9834F9F36}" presName="compositeNode" presStyleCnt="0">
        <dgm:presLayoutVars>
          <dgm:bulletEnabled val="1"/>
        </dgm:presLayoutVars>
      </dgm:prSet>
      <dgm:spPr/>
    </dgm:pt>
    <dgm:pt modelId="{1ADAF981-872D-4D91-9D61-918EF3435963}" type="pres">
      <dgm:prSet presAssocID="{2CEBBC22-622F-420E-B8B3-ECF9834F9F36}" presName="bgRect" presStyleLbl="node1" presStyleIdx="2" presStyleCnt="3" custScaleX="99392" custScaleY="97782" custLinFactNeighborX="-3063" custLinFactNeighborY="3712"/>
      <dgm:spPr/>
    </dgm:pt>
    <dgm:pt modelId="{6DF99E77-95F4-44B5-B087-670BBDC834E8}" type="pres">
      <dgm:prSet presAssocID="{2CEBBC22-622F-420E-B8B3-ECF9834F9F36}" presName="parentNode" presStyleLbl="node1" presStyleIdx="2" presStyleCnt="3">
        <dgm:presLayoutVars>
          <dgm:chMax val="0"/>
          <dgm:bulletEnabled val="1"/>
        </dgm:presLayoutVars>
      </dgm:prSet>
      <dgm:spPr/>
    </dgm:pt>
    <dgm:pt modelId="{7BDE107A-6573-4A36-8AE6-DEE55C2611E1}" type="pres">
      <dgm:prSet presAssocID="{2CEBBC22-622F-420E-B8B3-ECF9834F9F36}" presName="childNode" presStyleLbl="node1" presStyleIdx="2" presStyleCnt="3">
        <dgm:presLayoutVars>
          <dgm:bulletEnabled val="1"/>
        </dgm:presLayoutVars>
      </dgm:prSet>
      <dgm:spPr/>
    </dgm:pt>
  </dgm:ptLst>
  <dgm:cxnLst>
    <dgm:cxn modelId="{2C071813-F8A3-4B40-9386-77CC7FE634ED}" type="presOf" srcId="{0231124F-5427-4958-A763-6BD98DC696B7}" destId="{D106D4EE-3DC5-4D01-972A-57F466D73DD3}" srcOrd="0" destOrd="0" presId="urn:microsoft.com/office/officeart/2005/8/layout/hProcess7"/>
    <dgm:cxn modelId="{EEE32D20-11EA-4800-8BF1-7B4D94931119}" srcId="{2CEBBC22-622F-420E-B8B3-ECF9834F9F36}" destId="{3B75F056-2631-4FA1-BFA6-EFC938E59FB9}" srcOrd="0" destOrd="0" parTransId="{AF5205F9-6BB5-47A7-B20B-C7BB377EFF0D}" sibTransId="{077357A5-9967-41E3-A961-8E0B624B53EB}"/>
    <dgm:cxn modelId="{B66FEA3D-9D2A-4929-8F96-45C7E700D1A0}" srcId="{5266BAC0-DA55-4667-9EDA-E6733F2499B9}" destId="{2FD6885F-EFB6-4804-B132-F868A03E45E9}" srcOrd="1" destOrd="0" parTransId="{3ACAAA3B-DD1E-4722-9EA2-B158B1A6A8BA}" sibTransId="{D91C7606-1B2E-478E-9DAF-49710F144FB4}"/>
    <dgm:cxn modelId="{D77EFE3D-3C37-4430-AA06-2F0F3B06E874}" type="presOf" srcId="{5266BAC0-DA55-4667-9EDA-E6733F2499B9}" destId="{C7FABD51-42E6-4006-82B7-746DAAF9C640}" srcOrd="0" destOrd="0" presId="urn:microsoft.com/office/officeart/2005/8/layout/hProcess7"/>
    <dgm:cxn modelId="{3279A769-F07B-4CBC-B820-3AA6A5AC969A}" type="presOf" srcId="{5266BAC0-DA55-4667-9EDA-E6733F2499B9}" destId="{7F021D4F-083A-49A4-9347-C42987A33450}" srcOrd="1" destOrd="0" presId="urn:microsoft.com/office/officeart/2005/8/layout/hProcess7"/>
    <dgm:cxn modelId="{6B8F7E5A-AB95-450E-9022-4D1F1A6F7407}" type="presOf" srcId="{3B75F056-2631-4FA1-BFA6-EFC938E59FB9}" destId="{7BDE107A-6573-4A36-8AE6-DEE55C2611E1}" srcOrd="0" destOrd="0" presId="urn:microsoft.com/office/officeart/2005/8/layout/hProcess7"/>
    <dgm:cxn modelId="{759EC65A-6B44-453D-8101-EC9CF4B3289C}" type="presOf" srcId="{2FD6885F-EFB6-4804-B132-F868A03E45E9}" destId="{CA0C03F0-5DC0-418C-BD85-D7935DF64552}" srcOrd="0" destOrd="1" presId="urn:microsoft.com/office/officeart/2005/8/layout/hProcess7"/>
    <dgm:cxn modelId="{D1F1EE85-73E8-466A-8A8D-8D14EFC00401}" type="presOf" srcId="{0231124F-5427-4958-A763-6BD98DC696B7}" destId="{199514B5-FCEA-4139-9611-F4C399DC4730}" srcOrd="1" destOrd="0" presId="urn:microsoft.com/office/officeart/2005/8/layout/hProcess7"/>
    <dgm:cxn modelId="{7BD0A699-F673-48AB-AE5A-E6F6A2363553}" srcId="{6F5629AE-60D1-4553-9CA6-A451C1879E52}" destId="{2CEBBC22-622F-420E-B8B3-ECF9834F9F36}" srcOrd="2" destOrd="0" parTransId="{7FFDC034-B143-480B-B094-7B0F54D5AE69}" sibTransId="{29409813-2ED3-4D2F-BB26-3883577CC794}"/>
    <dgm:cxn modelId="{3C96FCAC-B073-4247-96C7-49EB399ECB2C}" srcId="{0231124F-5427-4958-A763-6BD98DC696B7}" destId="{8F0ED993-F8B2-4579-81AD-24BA1DD98362}" srcOrd="0" destOrd="0" parTransId="{7A3AB981-DA45-4B0A-ACA4-7450AA47ACAA}" sibTransId="{88CE5C7D-30AB-479F-9722-3A458423B234}"/>
    <dgm:cxn modelId="{1BC432AE-1D56-499D-A6CB-653B53DD5A61}" type="presOf" srcId="{2CEBBC22-622F-420E-B8B3-ECF9834F9F36}" destId="{6DF99E77-95F4-44B5-B087-670BBDC834E8}" srcOrd="1" destOrd="0" presId="urn:microsoft.com/office/officeart/2005/8/layout/hProcess7"/>
    <dgm:cxn modelId="{0AF2AABC-371B-48E4-B1EC-05E5F464164C}" type="presOf" srcId="{2CEBBC22-622F-420E-B8B3-ECF9834F9F36}" destId="{1ADAF981-872D-4D91-9D61-918EF3435963}" srcOrd="0" destOrd="0" presId="urn:microsoft.com/office/officeart/2005/8/layout/hProcess7"/>
    <dgm:cxn modelId="{CDAD83C6-6178-4EB9-8BFB-368F9B26FE26}" type="presOf" srcId="{8F0ED993-F8B2-4579-81AD-24BA1DD98362}" destId="{806A0A20-F92A-449E-9A13-E85FDDD2CB75}" srcOrd="0" destOrd="0" presId="urn:microsoft.com/office/officeart/2005/8/layout/hProcess7"/>
    <dgm:cxn modelId="{E63ED7C7-A2AC-474E-888B-B3F78C2678F6}" srcId="{5266BAC0-DA55-4667-9EDA-E6733F2499B9}" destId="{C5E2D250-E009-4C29-A8C6-7F5E34303817}" srcOrd="0" destOrd="0" parTransId="{A8D68D0A-23BF-41B5-B44B-E6DE88DFAFFC}" sibTransId="{C211256C-12D3-4D76-B6E5-FB8835DE6C78}"/>
    <dgm:cxn modelId="{CB9836E4-2235-4009-8E46-4101C48AB07F}" srcId="{6F5629AE-60D1-4553-9CA6-A451C1879E52}" destId="{5266BAC0-DA55-4667-9EDA-E6733F2499B9}" srcOrd="0" destOrd="0" parTransId="{B60C4AA4-D026-49F9-BFD2-6CDCF6D96220}" sibTransId="{22F28C41-17B2-4EFD-9124-754810527BA5}"/>
    <dgm:cxn modelId="{496453E5-9FE1-4FE1-A5D9-4D7BC070C67A}" type="presOf" srcId="{C5E2D250-E009-4C29-A8C6-7F5E34303817}" destId="{CA0C03F0-5DC0-418C-BD85-D7935DF64552}" srcOrd="0" destOrd="0" presId="urn:microsoft.com/office/officeart/2005/8/layout/hProcess7"/>
    <dgm:cxn modelId="{BD7C0BEA-77C0-4405-9050-C34E2B70A06B}" type="presOf" srcId="{6F5629AE-60D1-4553-9CA6-A451C1879E52}" destId="{833C0E64-7029-4739-9624-EE683CA91938}" srcOrd="0" destOrd="0" presId="urn:microsoft.com/office/officeart/2005/8/layout/hProcess7"/>
    <dgm:cxn modelId="{2CFD92EB-525F-46E9-B0F4-57698BE9CAA0}" srcId="{6F5629AE-60D1-4553-9CA6-A451C1879E52}" destId="{0231124F-5427-4958-A763-6BD98DC696B7}" srcOrd="1" destOrd="0" parTransId="{2516BCEA-ED08-4D20-BA14-80EDECC2D462}" sibTransId="{46A1C781-EC09-4661-A838-9AD720596F98}"/>
    <dgm:cxn modelId="{5A81084E-534D-48F5-8088-51DC15753B38}" type="presParOf" srcId="{833C0E64-7029-4739-9624-EE683CA91938}" destId="{05051A69-785E-42B8-BFF6-E7A8D0D62712}" srcOrd="0" destOrd="0" presId="urn:microsoft.com/office/officeart/2005/8/layout/hProcess7"/>
    <dgm:cxn modelId="{BF35992C-B5DD-4B77-B6FD-0AA805D90D72}" type="presParOf" srcId="{05051A69-785E-42B8-BFF6-E7A8D0D62712}" destId="{C7FABD51-42E6-4006-82B7-746DAAF9C640}" srcOrd="0" destOrd="0" presId="urn:microsoft.com/office/officeart/2005/8/layout/hProcess7"/>
    <dgm:cxn modelId="{39AA2C53-AEE8-404E-89B1-FA75798C3F1F}" type="presParOf" srcId="{05051A69-785E-42B8-BFF6-E7A8D0D62712}" destId="{7F021D4F-083A-49A4-9347-C42987A33450}" srcOrd="1" destOrd="0" presId="urn:microsoft.com/office/officeart/2005/8/layout/hProcess7"/>
    <dgm:cxn modelId="{D8FAFC1C-F99C-4D3F-BAC1-7AE7ED9ADCD7}" type="presParOf" srcId="{05051A69-785E-42B8-BFF6-E7A8D0D62712}" destId="{CA0C03F0-5DC0-418C-BD85-D7935DF64552}" srcOrd="2" destOrd="0" presId="urn:microsoft.com/office/officeart/2005/8/layout/hProcess7"/>
    <dgm:cxn modelId="{D0AEB2C0-F0D2-444E-B263-FB3AFA9C45FF}" type="presParOf" srcId="{833C0E64-7029-4739-9624-EE683CA91938}" destId="{BE896D62-9618-421C-A0AC-3B33A72C4765}" srcOrd="1" destOrd="0" presId="urn:microsoft.com/office/officeart/2005/8/layout/hProcess7"/>
    <dgm:cxn modelId="{A1605683-BB9D-4E9E-BE6E-76C1E1BD9F35}" type="presParOf" srcId="{833C0E64-7029-4739-9624-EE683CA91938}" destId="{58E5B789-AE00-4F31-B4F6-7E5943EF704D}" srcOrd="2" destOrd="0" presId="urn:microsoft.com/office/officeart/2005/8/layout/hProcess7"/>
    <dgm:cxn modelId="{0EE3C785-3D21-4119-BE8A-52F3BF0FF907}" type="presParOf" srcId="{58E5B789-AE00-4F31-B4F6-7E5943EF704D}" destId="{F0DDF8D7-FAB5-409F-9065-AFDFAF3FC2F3}" srcOrd="0" destOrd="0" presId="urn:microsoft.com/office/officeart/2005/8/layout/hProcess7"/>
    <dgm:cxn modelId="{A87563BB-2AA2-4144-9651-CE71FCD277C9}" type="presParOf" srcId="{58E5B789-AE00-4F31-B4F6-7E5943EF704D}" destId="{5A8804C2-B233-4B4B-B5E8-2228BE02A53C}" srcOrd="1" destOrd="0" presId="urn:microsoft.com/office/officeart/2005/8/layout/hProcess7"/>
    <dgm:cxn modelId="{00026B99-C5FB-4C64-A9E3-B34E2FAF4E18}" type="presParOf" srcId="{58E5B789-AE00-4F31-B4F6-7E5943EF704D}" destId="{3C37C630-1731-41AE-A452-D3C8513617C1}" srcOrd="2" destOrd="0" presId="urn:microsoft.com/office/officeart/2005/8/layout/hProcess7"/>
    <dgm:cxn modelId="{38E43806-0111-4A19-AB26-EB8EF84DD49E}" type="presParOf" srcId="{833C0E64-7029-4739-9624-EE683CA91938}" destId="{7D7BAD2F-81C7-4153-8EA3-1BABDB0D7CAA}" srcOrd="3" destOrd="0" presId="urn:microsoft.com/office/officeart/2005/8/layout/hProcess7"/>
    <dgm:cxn modelId="{2CA0CAD8-D1CA-4D1F-B63A-1E7118B97AA1}" type="presParOf" srcId="{833C0E64-7029-4739-9624-EE683CA91938}" destId="{46F4281C-C7EF-4F8E-95F1-8A5CB580831B}" srcOrd="4" destOrd="0" presId="urn:microsoft.com/office/officeart/2005/8/layout/hProcess7"/>
    <dgm:cxn modelId="{72B5A506-01E3-4EFD-89ED-E0C02D53BCD5}" type="presParOf" srcId="{46F4281C-C7EF-4F8E-95F1-8A5CB580831B}" destId="{D106D4EE-3DC5-4D01-972A-57F466D73DD3}" srcOrd="0" destOrd="0" presId="urn:microsoft.com/office/officeart/2005/8/layout/hProcess7"/>
    <dgm:cxn modelId="{8D7B739C-0351-4898-A031-F28BA1A17205}" type="presParOf" srcId="{46F4281C-C7EF-4F8E-95F1-8A5CB580831B}" destId="{199514B5-FCEA-4139-9611-F4C399DC4730}" srcOrd="1" destOrd="0" presId="urn:microsoft.com/office/officeart/2005/8/layout/hProcess7"/>
    <dgm:cxn modelId="{D8D1BBC5-8B9A-421F-85DA-1AD180778EB5}" type="presParOf" srcId="{46F4281C-C7EF-4F8E-95F1-8A5CB580831B}" destId="{806A0A20-F92A-449E-9A13-E85FDDD2CB75}" srcOrd="2" destOrd="0" presId="urn:microsoft.com/office/officeart/2005/8/layout/hProcess7"/>
    <dgm:cxn modelId="{3102B253-3A46-48FF-9775-8609E9FA050F}" type="presParOf" srcId="{833C0E64-7029-4739-9624-EE683CA91938}" destId="{A233A27D-DCBD-4799-84EE-AC0126C37FB8}" srcOrd="5" destOrd="0" presId="urn:microsoft.com/office/officeart/2005/8/layout/hProcess7"/>
    <dgm:cxn modelId="{C3E03602-98D6-4089-AB0A-F6C8BD5A1DF3}" type="presParOf" srcId="{833C0E64-7029-4739-9624-EE683CA91938}" destId="{7341E864-0FC1-45C2-A166-38D1E181AB7B}" srcOrd="6" destOrd="0" presId="urn:microsoft.com/office/officeart/2005/8/layout/hProcess7"/>
    <dgm:cxn modelId="{1B0D7427-2CF1-4D17-9C3E-B597E73A4F5F}" type="presParOf" srcId="{7341E864-0FC1-45C2-A166-38D1E181AB7B}" destId="{71BEC148-D757-4A82-A106-406D51CB2436}" srcOrd="0" destOrd="0" presId="urn:microsoft.com/office/officeart/2005/8/layout/hProcess7"/>
    <dgm:cxn modelId="{1FE992F4-EB39-495A-A4C7-D3ABB1FFD424}" type="presParOf" srcId="{7341E864-0FC1-45C2-A166-38D1E181AB7B}" destId="{70803468-E8EA-48D8-BAF1-F9E7877EC888}" srcOrd="1" destOrd="0" presId="urn:microsoft.com/office/officeart/2005/8/layout/hProcess7"/>
    <dgm:cxn modelId="{0566C347-465F-4AEB-B6B1-C8C6DC385EF6}" type="presParOf" srcId="{7341E864-0FC1-45C2-A166-38D1E181AB7B}" destId="{F1BBD407-23C7-43DF-B4DC-A761939322C8}" srcOrd="2" destOrd="0" presId="urn:microsoft.com/office/officeart/2005/8/layout/hProcess7"/>
    <dgm:cxn modelId="{2CBEF777-E043-413A-AF92-CC8A4E9C96DB}" type="presParOf" srcId="{833C0E64-7029-4739-9624-EE683CA91938}" destId="{C2C9DE2C-F68B-4209-83F3-6E2B6D18C716}" srcOrd="7" destOrd="0" presId="urn:microsoft.com/office/officeart/2005/8/layout/hProcess7"/>
    <dgm:cxn modelId="{CA486D4F-FFCD-4CEA-A91B-37D0167CDF11}" type="presParOf" srcId="{833C0E64-7029-4739-9624-EE683CA91938}" destId="{C5EC5217-7EE0-4F3B-974A-0C9A98FAC394}" srcOrd="8" destOrd="0" presId="urn:microsoft.com/office/officeart/2005/8/layout/hProcess7"/>
    <dgm:cxn modelId="{EF0B055A-7ADC-4256-8D41-782569154475}" type="presParOf" srcId="{C5EC5217-7EE0-4F3B-974A-0C9A98FAC394}" destId="{1ADAF981-872D-4D91-9D61-918EF3435963}" srcOrd="0" destOrd="0" presId="urn:microsoft.com/office/officeart/2005/8/layout/hProcess7"/>
    <dgm:cxn modelId="{3D77C46B-0557-4316-A9D1-F90DA637B332}" type="presParOf" srcId="{C5EC5217-7EE0-4F3B-974A-0C9A98FAC394}" destId="{6DF99E77-95F4-44B5-B087-670BBDC834E8}" srcOrd="1" destOrd="0" presId="urn:microsoft.com/office/officeart/2005/8/layout/hProcess7"/>
    <dgm:cxn modelId="{8460074C-50E9-4069-81F9-FC6F2A1D20C7}" type="presParOf" srcId="{C5EC5217-7EE0-4F3B-974A-0C9A98FAC394}" destId="{7BDE107A-6573-4A36-8AE6-DEE55C2611E1}" srcOrd="2" destOrd="0" presId="urn:microsoft.com/office/officeart/2005/8/layout/hProcess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ABD51-42E6-4006-82B7-746DAAF9C640}">
      <dsp:nvSpPr>
        <dsp:cNvPr id="0" name=""/>
        <dsp:cNvSpPr/>
      </dsp:nvSpPr>
      <dsp:spPr>
        <a:xfrm>
          <a:off x="0" y="0"/>
          <a:ext cx="2215973" cy="8317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a:p>
      </dsp:txBody>
      <dsp:txXfrm rot="16200000">
        <a:off x="-119423" y="119423"/>
        <a:ext cx="682042" cy="443194"/>
      </dsp:txXfrm>
    </dsp:sp>
    <dsp:sp modelId="{CA0C03F0-5DC0-418C-BD85-D7935DF64552}">
      <dsp:nvSpPr>
        <dsp:cNvPr id="0" name=""/>
        <dsp:cNvSpPr/>
      </dsp:nvSpPr>
      <dsp:spPr>
        <a:xfrm>
          <a:off x="413501" y="0"/>
          <a:ext cx="1650900" cy="831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ctr" defTabSz="711200">
            <a:lnSpc>
              <a:spcPct val="90000"/>
            </a:lnSpc>
            <a:spcBef>
              <a:spcPct val="0"/>
            </a:spcBef>
            <a:spcAft>
              <a:spcPts val="0"/>
            </a:spcAft>
            <a:buNone/>
          </a:pPr>
          <a:r>
            <a:rPr lang="en-US" sz="1600" b="1" kern="1200" dirty="0"/>
            <a:t>CDC (ACIP) Recommendations</a:t>
          </a:r>
        </a:p>
      </dsp:txBody>
      <dsp:txXfrm>
        <a:off x="413501" y="0"/>
        <a:ext cx="1650900" cy="831759"/>
      </dsp:txXfrm>
    </dsp:sp>
    <dsp:sp modelId="{D106D4EE-3DC5-4D01-972A-57F466D73DD3}">
      <dsp:nvSpPr>
        <dsp:cNvPr id="0" name=""/>
        <dsp:cNvSpPr/>
      </dsp:nvSpPr>
      <dsp:spPr>
        <a:xfrm>
          <a:off x="2244538" y="0"/>
          <a:ext cx="1824597" cy="8317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kern="1200"/>
        </a:p>
      </dsp:txBody>
      <dsp:txXfrm rot="16200000">
        <a:off x="2085976" y="158561"/>
        <a:ext cx="682042" cy="364919"/>
      </dsp:txXfrm>
    </dsp:sp>
    <dsp:sp modelId="{5A8804C2-B233-4B4B-B5E8-2228BE02A53C}">
      <dsp:nvSpPr>
        <dsp:cNvPr id="0" name=""/>
        <dsp:cNvSpPr/>
      </dsp:nvSpPr>
      <dsp:spPr>
        <a:xfrm rot="5400000">
          <a:off x="2229417" y="577066"/>
          <a:ext cx="122150" cy="27096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A0A20-F92A-449E-9A13-E85FDDD2CB75}">
      <dsp:nvSpPr>
        <dsp:cNvPr id="0" name=""/>
        <dsp:cNvSpPr/>
      </dsp:nvSpPr>
      <dsp:spPr>
        <a:xfrm>
          <a:off x="2608138" y="0"/>
          <a:ext cx="1359325" cy="831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CDC Director’s Sign-Off  </a:t>
          </a:r>
        </a:p>
      </dsp:txBody>
      <dsp:txXfrm>
        <a:off x="2608138" y="0"/>
        <a:ext cx="1359325" cy="831759"/>
      </dsp:txXfrm>
    </dsp:sp>
    <dsp:sp modelId="{1ADAF981-872D-4D91-9D61-918EF3435963}">
      <dsp:nvSpPr>
        <dsp:cNvPr id="0" name=""/>
        <dsp:cNvSpPr/>
      </dsp:nvSpPr>
      <dsp:spPr>
        <a:xfrm>
          <a:off x="4129108" y="2204"/>
          <a:ext cx="1795423" cy="813310"/>
        </a:xfrm>
        <a:prstGeom prst="roundRect">
          <a:avLst>
            <a:gd name="adj" fmla="val 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endParaRPr lang="en-US" sz="2000" kern="1200"/>
        </a:p>
      </dsp:txBody>
      <dsp:txXfrm rot="16200000">
        <a:off x="3975193" y="156119"/>
        <a:ext cx="666914" cy="359084"/>
      </dsp:txXfrm>
    </dsp:sp>
    <dsp:sp modelId="{70803468-E8EA-48D8-BAF1-F9E7877EC888}">
      <dsp:nvSpPr>
        <dsp:cNvPr id="0" name=""/>
        <dsp:cNvSpPr/>
      </dsp:nvSpPr>
      <dsp:spPr>
        <a:xfrm rot="5400000">
          <a:off x="4117239" y="577066"/>
          <a:ext cx="122150" cy="27096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E107A-6573-4A36-8AE6-DEE55C2611E1}">
      <dsp:nvSpPr>
        <dsp:cNvPr id="0" name=""/>
        <dsp:cNvSpPr/>
      </dsp:nvSpPr>
      <dsp:spPr>
        <a:xfrm>
          <a:off x="4488989" y="2204"/>
          <a:ext cx="1337590" cy="813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Begin Vaccination </a:t>
          </a:r>
        </a:p>
      </dsp:txBody>
      <dsp:txXfrm>
        <a:off x="4488989" y="2204"/>
        <a:ext cx="1337590" cy="813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ABD51-42E6-4006-82B7-746DAAF9C640}">
      <dsp:nvSpPr>
        <dsp:cNvPr id="0" name=""/>
        <dsp:cNvSpPr/>
      </dsp:nvSpPr>
      <dsp:spPr>
        <a:xfrm>
          <a:off x="0" y="0"/>
          <a:ext cx="1944507" cy="8317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US" sz="2200" kern="1200"/>
        </a:p>
      </dsp:txBody>
      <dsp:txXfrm rot="16200000">
        <a:off x="-146570" y="146570"/>
        <a:ext cx="682042" cy="388901"/>
      </dsp:txXfrm>
    </dsp:sp>
    <dsp:sp modelId="{CA0C03F0-5DC0-418C-BD85-D7935DF64552}">
      <dsp:nvSpPr>
        <dsp:cNvPr id="0" name=""/>
        <dsp:cNvSpPr/>
      </dsp:nvSpPr>
      <dsp:spPr>
        <a:xfrm>
          <a:off x="387679" y="0"/>
          <a:ext cx="1448657" cy="831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ctr" defTabSz="711200">
            <a:lnSpc>
              <a:spcPct val="90000"/>
            </a:lnSpc>
            <a:spcBef>
              <a:spcPct val="0"/>
            </a:spcBef>
            <a:spcAft>
              <a:spcPts val="0"/>
            </a:spcAft>
            <a:buNone/>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FDA Advisory</a:t>
          </a:r>
          <a:endParaRPr lang="en-US" sz="1600" b="1" kern="1200" dirty="0"/>
        </a:p>
        <a:p>
          <a:pPr marL="0" lvl="0" indent="0" algn="ctr" defTabSz="711200">
            <a:lnSpc>
              <a:spcPct val="90000"/>
            </a:lnSpc>
            <a:spcBef>
              <a:spcPct val="0"/>
            </a:spcBef>
            <a:spcAft>
              <a:spcPts val="0"/>
            </a:spcAft>
            <a:buNone/>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VRBPAC Meeting</a:t>
          </a:r>
        </a:p>
      </dsp:txBody>
      <dsp:txXfrm>
        <a:off x="387679" y="0"/>
        <a:ext cx="1448657" cy="831759"/>
      </dsp:txXfrm>
    </dsp:sp>
    <dsp:sp modelId="{D106D4EE-3DC5-4D01-972A-57F466D73DD3}">
      <dsp:nvSpPr>
        <dsp:cNvPr id="0" name=""/>
        <dsp:cNvSpPr/>
      </dsp:nvSpPr>
      <dsp:spPr>
        <a:xfrm>
          <a:off x="1999240" y="0"/>
          <a:ext cx="1947070" cy="83175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US" sz="2200" kern="1200"/>
        </a:p>
      </dsp:txBody>
      <dsp:txXfrm rot="16200000">
        <a:off x="1852926" y="146314"/>
        <a:ext cx="682042" cy="389414"/>
      </dsp:txXfrm>
    </dsp:sp>
    <dsp:sp modelId="{5A8804C2-B233-4B4B-B5E8-2228BE02A53C}">
      <dsp:nvSpPr>
        <dsp:cNvPr id="0" name=""/>
        <dsp:cNvSpPr/>
      </dsp:nvSpPr>
      <dsp:spPr>
        <a:xfrm rot="5400000">
          <a:off x="1962088" y="567955"/>
          <a:ext cx="122147" cy="28914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6A0A20-F92A-449E-9A13-E85FDDD2CB75}">
      <dsp:nvSpPr>
        <dsp:cNvPr id="0" name=""/>
        <dsp:cNvSpPr/>
      </dsp:nvSpPr>
      <dsp:spPr>
        <a:xfrm>
          <a:off x="2387247" y="0"/>
          <a:ext cx="1450567" cy="8317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ctr" defTabSz="711200">
            <a:lnSpc>
              <a:spcPct val="90000"/>
            </a:lnSpc>
            <a:spcBef>
              <a:spcPct val="0"/>
            </a:spcBef>
            <a:spcAft>
              <a:spcPct val="35000"/>
            </a:spcAft>
            <a:buNone/>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Manufacturers  Complete EUA Submission</a:t>
          </a:r>
        </a:p>
      </dsp:txBody>
      <dsp:txXfrm>
        <a:off x="2387247" y="0"/>
        <a:ext cx="1450567" cy="831759"/>
      </dsp:txXfrm>
    </dsp:sp>
    <dsp:sp modelId="{1ADAF981-872D-4D91-9D61-918EF3435963}">
      <dsp:nvSpPr>
        <dsp:cNvPr id="0" name=""/>
        <dsp:cNvSpPr/>
      </dsp:nvSpPr>
      <dsp:spPr>
        <a:xfrm>
          <a:off x="3969019" y="18448"/>
          <a:ext cx="1915939" cy="813310"/>
        </a:xfrm>
        <a:prstGeom prst="roundRect">
          <a:avLst>
            <a:gd name="adj" fmla="val 5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endParaRPr lang="en-US" sz="2200" kern="1200"/>
        </a:p>
      </dsp:txBody>
      <dsp:txXfrm rot="16200000">
        <a:off x="3827155" y="160311"/>
        <a:ext cx="666914" cy="383187"/>
      </dsp:txXfrm>
    </dsp:sp>
    <dsp:sp modelId="{70803468-E8EA-48D8-BAF1-F9E7877EC888}">
      <dsp:nvSpPr>
        <dsp:cNvPr id="0" name=""/>
        <dsp:cNvSpPr/>
      </dsp:nvSpPr>
      <dsp:spPr>
        <a:xfrm rot="5400000">
          <a:off x="3976627" y="567955"/>
          <a:ext cx="122147" cy="289148"/>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E107A-6573-4A36-8AE6-DEE55C2611E1}">
      <dsp:nvSpPr>
        <dsp:cNvPr id="0" name=""/>
        <dsp:cNvSpPr/>
      </dsp:nvSpPr>
      <dsp:spPr>
        <a:xfrm>
          <a:off x="4353056" y="18448"/>
          <a:ext cx="1427374" cy="81331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ctr" anchorCtr="0">
          <a:noAutofit/>
        </a:bodyPr>
        <a:lstStyle/>
        <a:p>
          <a:pPr marL="0" lvl="0" indent="0" algn="ctr" defTabSz="711200">
            <a:lnSpc>
              <a:spcPct val="90000"/>
            </a:lnSpc>
            <a:spcBef>
              <a:spcPct val="0"/>
            </a:spcBef>
            <a:spcAft>
              <a:spcPct val="35000"/>
            </a:spcAft>
            <a:buNone/>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FDA Issuance of EUA</a:t>
          </a:r>
          <a:endParaRPr lang="en-US" sz="1600" b="1" kern="1200" dirty="0"/>
        </a:p>
      </dsp:txBody>
      <dsp:txXfrm>
        <a:off x="4353056" y="18448"/>
        <a:ext cx="1427374" cy="8133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33136DC4-ACBF-4727-AC26-468FF2221379}" type="datetimeFigureOut">
              <a:rPr lang="en-US" smtClean="0"/>
              <a:t>8/31/2022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C7D2D378-03F4-4C32-B415-247BE1366DF7}" type="slidenum">
              <a:rPr lang="en-US" smtClean="0"/>
              <a:t>‹#›</a:t>
            </a:fld>
            <a:endParaRPr lang="en-US"/>
          </a:p>
        </p:txBody>
      </p:sp>
    </p:spTree>
    <p:extLst>
      <p:ext uri="{BB962C8B-B14F-4D97-AF65-F5344CB8AC3E}">
        <p14:creationId xmlns:p14="http://schemas.microsoft.com/office/powerpoint/2010/main" val="131135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2D378-03F4-4C32-B415-247BE1366D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96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13842-CCCC-419B-BD35-98FE35B3C2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50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39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69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77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75374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700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483573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92878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3809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71142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88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15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DRAFT</a:t>
            </a:r>
            <a:endParaRPr lang="en-US" dirty="0"/>
          </a:p>
        </p:txBody>
      </p:sp>
    </p:spTree>
    <p:extLst>
      <p:ext uri="{BB962C8B-B14F-4D97-AF65-F5344CB8AC3E}">
        <p14:creationId xmlns:p14="http://schemas.microsoft.com/office/powerpoint/2010/main" val="2500616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01262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32106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r>
              <a:rPr lang="en-US"/>
              <a:t>DRAFT</a:t>
            </a:r>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490349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DRAFT</a:t>
            </a:r>
            <a:endParaRPr lang="en-US" dirty="0"/>
          </a:p>
        </p:txBody>
      </p:sp>
    </p:spTree>
    <p:extLst>
      <p:ext uri="{BB962C8B-B14F-4D97-AF65-F5344CB8AC3E}">
        <p14:creationId xmlns:p14="http://schemas.microsoft.com/office/powerpoint/2010/main" val="4006685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53675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858428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15752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681487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307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03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110147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455667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2158262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647872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954271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3763270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3286334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9F7D-F518-46FE-9654-6F11698EB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53FE85-ED93-4BEB-8241-8883240C39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233952-89DF-4CFB-8E46-BDB4E761D3D8}"/>
              </a:ext>
            </a:extLst>
          </p:cNvPr>
          <p:cNvSpPr>
            <a:spLocks noGrp="1"/>
          </p:cNvSpPr>
          <p:nvPr>
            <p:ph type="dt" sz="half" idx="10"/>
          </p:nvPr>
        </p:nvSpPr>
        <p:spPr/>
        <p:txBody>
          <a:bodyPr/>
          <a:lstStyle/>
          <a:p>
            <a:fld id="{967FA613-52FA-4F68-BE94-F24064C77C1E}" type="datetimeFigureOut">
              <a:rPr lang="en-US" smtClean="0"/>
              <a:t>8/31/2022</a:t>
            </a:fld>
            <a:endParaRPr lang="en-US"/>
          </a:p>
        </p:txBody>
      </p:sp>
      <p:sp>
        <p:nvSpPr>
          <p:cNvPr id="5" name="Footer Placeholder 4">
            <a:extLst>
              <a:ext uri="{FF2B5EF4-FFF2-40B4-BE49-F238E27FC236}">
                <a16:creationId xmlns:a16="http://schemas.microsoft.com/office/drawing/2014/main" id="{DACA34D1-5315-4ED3-8654-AF4E7E42A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EF49-D71A-4C3F-949D-D6631D48DD9D}"/>
              </a:ext>
            </a:extLst>
          </p:cNvPr>
          <p:cNvSpPr>
            <a:spLocks noGrp="1"/>
          </p:cNvSpPr>
          <p:nvPr>
            <p:ph type="sldNum" sz="quarter" idx="12"/>
          </p:nvPr>
        </p:nvSpPr>
        <p:spPr/>
        <p:txBody>
          <a:bodyPr/>
          <a:lstStyle/>
          <a:p>
            <a:fld id="{AB2898DF-D620-48FD-923B-C66B1CA4E1D2}" type="slidenum">
              <a:rPr lang="en-US" smtClean="0"/>
              <a:t>‹#›</a:t>
            </a:fld>
            <a:endParaRPr lang="en-US"/>
          </a:p>
        </p:txBody>
      </p:sp>
    </p:spTree>
    <p:extLst>
      <p:ext uri="{BB962C8B-B14F-4D97-AF65-F5344CB8AC3E}">
        <p14:creationId xmlns:p14="http://schemas.microsoft.com/office/powerpoint/2010/main" val="366841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112520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563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375627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628505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360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8/31/2022</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4184785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274825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009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991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576259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158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a:prstGeom prst="rect">
            <a:avLst/>
          </a:prstGeom>
        </p:spPr>
        <p:txBody>
          <a:bodyPr anchor="b" anchorCtr="1"/>
          <a:lstStyle>
            <a:lvl1pPr>
              <a:defRPr sz="18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128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7EFE-886D-417B-825E-C7F28E641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D2405-0FDA-44C4-9C5F-D4465C3C34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82527-7757-48CB-9BEF-C757F6F64C94}"/>
              </a:ext>
            </a:extLst>
          </p:cNvPr>
          <p:cNvSpPr>
            <a:spLocks noGrp="1"/>
          </p:cNvSpPr>
          <p:nvPr>
            <p:ph type="dt" sz="half" idx="10"/>
          </p:nvPr>
        </p:nvSpPr>
        <p:spPr/>
        <p:txBody>
          <a:bodyPr/>
          <a:lstStyle/>
          <a:p>
            <a:fld id="{AAFF808F-A445-45E9-B76F-A276D6789B59}" type="datetimeFigureOut">
              <a:rPr lang="en-US" smtClean="0"/>
              <a:t>8/31/2022</a:t>
            </a:fld>
            <a:endParaRPr lang="en-US"/>
          </a:p>
        </p:txBody>
      </p:sp>
      <p:sp>
        <p:nvSpPr>
          <p:cNvPr id="5" name="Footer Placeholder 4">
            <a:extLst>
              <a:ext uri="{FF2B5EF4-FFF2-40B4-BE49-F238E27FC236}">
                <a16:creationId xmlns:a16="http://schemas.microsoft.com/office/drawing/2014/main" id="{29341914-A212-4766-9C60-70A75B4599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5B99-9D43-40C8-A48C-7CAF31804DAA}"/>
              </a:ext>
            </a:extLst>
          </p:cNvPr>
          <p:cNvSpPr>
            <a:spLocks noGrp="1"/>
          </p:cNvSpPr>
          <p:nvPr>
            <p:ph type="sldNum" sz="quarter" idx="12"/>
          </p:nvPr>
        </p:nvSpPr>
        <p:spPr/>
        <p:txBody>
          <a:bodyPr/>
          <a:lstStyle/>
          <a:p>
            <a:fld id="{C221A1F2-5B40-4DB4-9C7A-33FEE9285770}" type="slidenum">
              <a:rPr lang="en-US" smtClean="0"/>
              <a:t>‹#›</a:t>
            </a:fld>
            <a:endParaRPr lang="en-US"/>
          </a:p>
        </p:txBody>
      </p:sp>
    </p:spTree>
    <p:extLst>
      <p:ext uri="{BB962C8B-B14F-4D97-AF65-F5344CB8AC3E}">
        <p14:creationId xmlns:p14="http://schemas.microsoft.com/office/powerpoint/2010/main" val="726856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3972C8-722D-45F6-B4D9-99B5D0CE429E}"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2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42652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767705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 </a:t>
            </a:r>
          </a:p>
          <a:p>
            <a:pPr lvl="0"/>
            <a:r>
              <a:rPr lang="en-US"/>
              <a:t>Click to edit Master text styles </a:t>
            </a:r>
          </a:p>
          <a:p>
            <a:pPr lvl="0"/>
            <a:r>
              <a:rPr lang="en-US"/>
              <a:t>Click to edit Master text styles</a:t>
            </a:r>
          </a:p>
          <a:p>
            <a:pPr lvl="0"/>
            <a:r>
              <a:rPr lang="en-US"/>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9350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2900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8406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p>
        </p:txBody>
      </p:sp>
      <p:sp>
        <p:nvSpPr>
          <p:cNvPr id="4" name="Date Placeholder 3"/>
          <p:cNvSpPr>
            <a:spLocks noGrp="1"/>
          </p:cNvSpPr>
          <p:nvPr>
            <p:ph type="dt" sz="half" idx="10"/>
          </p:nvPr>
        </p:nvSpPr>
        <p:spPr/>
        <p:txBody>
          <a:bodyPr/>
          <a:lstStyle/>
          <a:p>
            <a:fld id="{523972C8-722D-45F6-B4D9-99B5D0CE429E}"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862496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551404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5"/>
          </p:nvPr>
        </p:nvSpPr>
        <p:spPr>
          <a:xfrm>
            <a:off x="6561364"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1803374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958356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73912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67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608306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2302049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2246573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6630880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125686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3331610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582943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20905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702089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761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354343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581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8/31/2022</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963414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2552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0255" y="2707637"/>
            <a:ext cx="8984984" cy="1855167"/>
          </a:xfrm>
        </p:spPr>
        <p:txBody>
          <a:bodyPr anchor="b">
            <a:noAutofit/>
          </a:bodyPr>
          <a:lstStyle>
            <a:lvl1pPr algn="l">
              <a:defRPr sz="70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1230255" y="4909355"/>
            <a:ext cx="8984984" cy="1100447"/>
          </a:xfrm>
        </p:spPr>
        <p:txBody>
          <a:bodyPr anchor="t"/>
          <a:lstStyle>
            <a:lvl1pPr marL="0" indent="0" algn="l">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cxnSp>
        <p:nvCxnSpPr>
          <p:cNvPr id="15" name="Line 14"/>
          <p:cNvCxnSpPr/>
          <p:nvPr userDrawn="1"/>
        </p:nvCxnSpPr>
        <p:spPr>
          <a:xfrm>
            <a:off x="1230255" y="4776186"/>
            <a:ext cx="898498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416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a:p>
        </p:txBody>
      </p:sp>
    </p:spTree>
    <p:extLst>
      <p:ext uri="{BB962C8B-B14F-4D97-AF65-F5344CB8AC3E}">
        <p14:creationId xmlns:p14="http://schemas.microsoft.com/office/powerpoint/2010/main" val="29185254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982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DRAFT</a:t>
            </a:r>
          </a:p>
        </p:txBody>
      </p:sp>
    </p:spTree>
    <p:extLst>
      <p:ext uri="{BB962C8B-B14F-4D97-AF65-F5344CB8AC3E}">
        <p14:creationId xmlns:p14="http://schemas.microsoft.com/office/powerpoint/2010/main" val="1370955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229288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134134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56023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31780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1592331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932597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994221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r>
              <a:rPr lang="en-US"/>
              <a:t>DRAFT</a:t>
            </a:r>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633549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581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2298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5921726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00029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14A9D0-9A75-443D-B854-6BFEAACE2902}"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951884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4A9D0-9A75-443D-B854-6BFEAACE2902}"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1643170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4A9D0-9A75-443D-B854-6BFEAACE2902}"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7800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r>
              <a:rPr lang="en-US"/>
              <a:t>DRAFT</a:t>
            </a:r>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244788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14A9D0-9A75-443D-B854-6BFEAACE2902}"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689131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4A9D0-9A75-443D-B854-6BFEAACE2902}" type="datetimeFigureOut">
              <a:rPr lang="en-US" smtClean="0"/>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1166737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4A9D0-9A75-443D-B854-6BFEAACE2902}"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6693404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4A9D0-9A75-443D-B854-6BFEAACE2902}" type="datetimeFigureOut">
              <a:rPr lang="en-US" smtClean="0"/>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10594556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4A9D0-9A75-443D-B854-6BFEAACE2902}"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837234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4A9D0-9A75-443D-B854-6BFEAACE2902}"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5442124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4A9D0-9A75-443D-B854-6BFEAACE2902}"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8893641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4A9D0-9A75-443D-B854-6BFEAACE2902}"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380254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heme" Target="../theme/theme6.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1.png"/><Relationship Id="rId2" Type="http://schemas.openxmlformats.org/officeDocument/2006/relationships/slideLayout" Target="../slideLayouts/slideLayout60.xml"/><Relationship Id="rId16" Type="http://schemas.openxmlformats.org/officeDocument/2006/relationships/theme" Target="../theme/theme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1.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9.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520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801"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41697773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747" r:id="rId10"/>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39068611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7" r:id="rId11"/>
    <p:sldLayoutId id="2147483698" r:id="rId12"/>
    <p:sldLayoutId id="2147483699" r:id="rId13"/>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8/31/2022</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7902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5">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59"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1B6698-EAFE-4EF4-8E59-4E345DB8840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2538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8/31/2022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a:p>
        </p:txBody>
      </p:sp>
    </p:spTree>
    <p:extLst>
      <p:ext uri="{BB962C8B-B14F-4D97-AF65-F5344CB8AC3E}">
        <p14:creationId xmlns:p14="http://schemas.microsoft.com/office/powerpoint/2010/main" val="32749784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8/31/2022</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78589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71941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4A9D0-9A75-443D-B854-6BFEAACE2902}" type="datetimeFigureOut">
              <a:rPr lang="en-US" smtClean="0"/>
              <a:t>8/31/2022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spTree>
    <p:extLst>
      <p:ext uri="{BB962C8B-B14F-4D97-AF65-F5344CB8AC3E}">
        <p14:creationId xmlns:p14="http://schemas.microsoft.com/office/powerpoint/2010/main" val="400008452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1.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poxvirus/monkeypox/interim-considerations/jynneos-vaccine.html#:~:text=JYNNEOS%20is%20approved%20for%20the,22)%3A734%2D742" TargetMode="External"/><Relationship Id="rId2" Type="http://schemas.openxmlformats.org/officeDocument/2006/relationships/hyperlink" Target="https://www.fda.gov/media/160774/download" TargetMode="Externa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hyperlink" Target="https://www.fda.gov/news-events/expanded-access/expanded-access-categories-drugs-including-biologics" TargetMode="External"/><Relationship Id="rId2" Type="http://schemas.openxmlformats.org/officeDocument/2006/relationships/image" Target="../media/image28.png"/><Relationship Id="rId1" Type="http://schemas.openxmlformats.org/officeDocument/2006/relationships/slideLayout" Target="../slideLayouts/slideLayout69.xml"/><Relationship Id="rId4" Type="http://schemas.openxmlformats.org/officeDocument/2006/relationships/hyperlink" Target="https://www.fda.gov/vaccines-blood-biologics/vaccines/emergency-use-authorization-vaccines-explained"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cdc.gov/poxvirus/monkeypox/pdf/Tecovirimat-IND-Form-FDA-1572.pdf" TargetMode="External"/><Relationship Id="rId3" Type="http://schemas.openxmlformats.org/officeDocument/2006/relationships/hyperlink" Target="https://www.cdc.gov/poxvirus/monkeypox/pdf/Short-Form-Instructions.pdf" TargetMode="External"/><Relationship Id="rId7" Type="http://schemas.openxmlformats.org/officeDocument/2006/relationships/hyperlink" Target="https://www.cdc.gov/poxvirus/monkeypox/pdf/Attachment-2-Form-A-Patient-Intake-Form.pdf" TargetMode="External"/><Relationship Id="rId2" Type="http://schemas.openxmlformats.org/officeDocument/2006/relationships/hyperlink" Target="https://www.cdc.gov/poxvirus/monkeypox/pdf/Attachment-1-Informed-Consent.pdf" TargetMode="External"/><Relationship Id="rId1" Type="http://schemas.openxmlformats.org/officeDocument/2006/relationships/slideLayout" Target="../slideLayouts/slideLayout88.xml"/><Relationship Id="rId6" Type="http://schemas.openxmlformats.org/officeDocument/2006/relationships/hyperlink" Target="https://centersfordiseasecontrol.sharefile.com/r-r3941801ebcbd4002b4dfe98e314ec697" TargetMode="External"/><Relationship Id="rId5" Type="http://schemas.openxmlformats.org/officeDocument/2006/relationships/hyperlink" Target="mailto:regaffairs@cdc.gov" TargetMode="External"/><Relationship Id="rId4" Type="http://schemas.openxmlformats.org/officeDocument/2006/relationships/hyperlink" Target="https://www.cdc.gov/poxvirus/monkeypox/pdf/Written-Summary.pdf" TargetMode="External"/><Relationship Id="rId9" Type="http://schemas.openxmlformats.org/officeDocument/2006/relationships/hyperlink" Target="https://www.cdc.gov/poxvirus/monkeypox/pdf/MedWatchForm-for-Tpoxx.pdf"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rxlist.com/jynneos-drug.htm#description" TargetMode="Externa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8" Type="http://schemas.openxmlformats.org/officeDocument/2006/relationships/hyperlink" Target="https://vaers.hhs.gov/" TargetMode="External"/><Relationship Id="rId13" Type="http://schemas.openxmlformats.org/officeDocument/2006/relationships/hyperlink" Target="mailto:medical.information_US@bavarian-nordic.com" TargetMode="External"/><Relationship Id="rId3" Type="http://schemas.openxmlformats.org/officeDocument/2006/relationships/hyperlink" Target="https://www.fda.gov/media/160773/download" TargetMode="External"/><Relationship Id="rId7" Type="http://schemas.openxmlformats.org/officeDocument/2006/relationships/hyperlink" Target="https://aspr.hhs.gov/SNS/Pages/Monkeypox.aspx" TargetMode="External"/><Relationship Id="rId12" Type="http://schemas.openxmlformats.org/officeDocument/2006/relationships/image" Target="../media/image29.png"/><Relationship Id="rId2" Type="http://schemas.openxmlformats.org/officeDocument/2006/relationships/hyperlink" Target="https://www.fda.gov/media/160774/download" TargetMode="External"/><Relationship Id="rId1" Type="http://schemas.openxmlformats.org/officeDocument/2006/relationships/slideLayout" Target="../slideLayouts/slideLayout69.xml"/><Relationship Id="rId6" Type="http://schemas.openxmlformats.org/officeDocument/2006/relationships/hyperlink" Target="https://www.cdc.gov/vaccines/hcp/vis/vis-statements/smallpox-monkeypox.pdf" TargetMode="External"/><Relationship Id="rId11" Type="http://schemas.openxmlformats.org/officeDocument/2006/relationships/hyperlink" Target="https://www.fda.gov/media/160986/download?utm_medium=email&amp;utm_source=govdelivery" TargetMode="External"/><Relationship Id="rId5" Type="http://schemas.openxmlformats.org/officeDocument/2006/relationships/hyperlink" Target="https://www.cdc.gov/mmwr/volumes/71/wr/mm7122e1.htm" TargetMode="External"/><Relationship Id="rId10" Type="http://schemas.openxmlformats.org/officeDocument/2006/relationships/hyperlink" Target="https://www.fda.gov/media/160479/download?utm_medium=email&amp;utm_source=govdelivery" TargetMode="External"/><Relationship Id="rId4" Type="http://schemas.openxmlformats.org/officeDocument/2006/relationships/hyperlink" Target="https://www.fda.gov/emergency-preparedness-and-response/mcm-legal-regulatory-and-policy-framework/emergency-use-authorization#monkeypox" TargetMode="External"/><Relationship Id="rId9" Type="http://schemas.openxmlformats.org/officeDocument/2006/relationships/hyperlink" Target="https://www.cdc.gov/poxvirus/monkeypox/pdf/Storage-and-Handling-Summary.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dshsmpxconsult@dshs.texas.gov" TargetMode="External"/><Relationship Id="rId2" Type="http://schemas.openxmlformats.org/officeDocument/2006/relationships/hyperlink" Target="mailto:EAIDUMonitoring@dshs.texas.gov" TargetMode="External"/><Relationship Id="rId1" Type="http://schemas.openxmlformats.org/officeDocument/2006/relationships/slideLayout" Target="../slideLayouts/slideLayout69.xml"/><Relationship Id="rId4" Type="http://schemas.openxmlformats.org/officeDocument/2006/relationships/hyperlink" Target="mailto:DSHSPMXVax@dshs.texa.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AA5AD4-6E80-4F89-A071-3482772C6C26}"/>
              </a:ext>
            </a:extLst>
          </p:cNvPr>
          <p:cNvSpPr/>
          <p:nvPr/>
        </p:nvSpPr>
        <p:spPr>
          <a:xfrm>
            <a:off x="0" y="0"/>
            <a:ext cx="12192000" cy="6620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D7D7AF2-F044-48AB-8AC7-B4DDC39AA508}"/>
              </a:ext>
            </a:extLst>
          </p:cNvPr>
          <p:cNvPicPr>
            <a:picLocks noChangeAspect="1"/>
          </p:cNvPicPr>
          <p:nvPr/>
        </p:nvPicPr>
        <p:blipFill>
          <a:blip r:embed="rId3"/>
          <a:stretch>
            <a:fillRect/>
          </a:stretch>
        </p:blipFill>
        <p:spPr>
          <a:xfrm>
            <a:off x="3296000" y="596073"/>
            <a:ext cx="5600000" cy="5428571"/>
          </a:xfrm>
          <a:prstGeom prst="rect">
            <a:avLst/>
          </a:prstGeom>
        </p:spPr>
      </p:pic>
    </p:spTree>
    <p:extLst>
      <p:ext uri="{BB962C8B-B14F-4D97-AF65-F5344CB8AC3E}">
        <p14:creationId xmlns:p14="http://schemas.microsoft.com/office/powerpoint/2010/main" val="282672753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88894F6-1DC5-4BE9-88A4-849B32148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61" y="442210"/>
            <a:ext cx="5698761" cy="5698761"/>
          </a:xfrm>
          <a:prstGeom prst="rect">
            <a:avLst/>
          </a:prstGeom>
          <a:scene3d>
            <a:camera prst="orthographicFront"/>
            <a:lightRig rig="threePt" dir="t"/>
          </a:scene3d>
          <a:sp3d>
            <a:bevelT/>
          </a:sp3d>
        </p:spPr>
      </p:pic>
      <p:pic>
        <p:nvPicPr>
          <p:cNvPr id="5" name="Picture 4" descr="Map&#10;&#10;Description automatically generated">
            <a:extLst>
              <a:ext uri="{FF2B5EF4-FFF2-40B4-BE49-F238E27FC236}">
                <a16:creationId xmlns:a16="http://schemas.microsoft.com/office/drawing/2014/main" id="{ABC9858E-758A-4C1D-AC7E-625192B3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733" y="442210"/>
            <a:ext cx="5690980" cy="569098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87442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F7FC7513-03A2-4E1D-8BE6-12D2DBDF0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444" y="538806"/>
            <a:ext cx="5678773" cy="5678773"/>
          </a:xfrm>
          <a:prstGeom prst="rect">
            <a:avLst/>
          </a:prstGeom>
          <a:scene3d>
            <a:camera prst="orthographicFront"/>
            <a:lightRig rig="threePt" dir="t"/>
          </a:scene3d>
          <a:sp3d>
            <a:bevelT prst="angle"/>
          </a:sp3d>
        </p:spPr>
      </p:pic>
      <p:pic>
        <p:nvPicPr>
          <p:cNvPr id="7" name="Picture 6" descr="Map&#10;&#10;Description automatically generated">
            <a:extLst>
              <a:ext uri="{FF2B5EF4-FFF2-40B4-BE49-F238E27FC236}">
                <a16:creationId xmlns:a16="http://schemas.microsoft.com/office/drawing/2014/main" id="{59BCBD50-FEEA-46E8-B1A7-73A5507B0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921" y="513942"/>
            <a:ext cx="5703637" cy="5703637"/>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208097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2423B517-E45B-43EF-A07D-D34A53B54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 y="1392959"/>
            <a:ext cx="4026876" cy="4026876"/>
          </a:xfrm>
          <a:prstGeom prst="rect">
            <a:avLst/>
          </a:prstGeom>
          <a:scene3d>
            <a:camera prst="orthographicFront"/>
            <a:lightRig rig="threePt" dir="t"/>
          </a:scene3d>
          <a:sp3d>
            <a:bevelT prst="angle"/>
          </a:sp3d>
        </p:spPr>
      </p:pic>
      <p:pic>
        <p:nvPicPr>
          <p:cNvPr id="6" name="Picture 5" descr="Map&#10;&#10;Description automatically generated">
            <a:extLst>
              <a:ext uri="{FF2B5EF4-FFF2-40B4-BE49-F238E27FC236}">
                <a16:creationId xmlns:a16="http://schemas.microsoft.com/office/drawing/2014/main" id="{1D9C84CA-5FD7-4AB6-A620-EABB8C2BD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492" y="1395889"/>
            <a:ext cx="4021015" cy="4021015"/>
          </a:xfrm>
          <a:prstGeom prst="rect">
            <a:avLst/>
          </a:prstGeom>
          <a:scene3d>
            <a:camera prst="orthographicFront"/>
            <a:lightRig rig="threePt" dir="t"/>
          </a:scene3d>
          <a:sp3d>
            <a:bevelT prst="angle"/>
          </a:sp3d>
        </p:spPr>
      </p:pic>
      <p:pic>
        <p:nvPicPr>
          <p:cNvPr id="8" name="Picture 7" descr="Chart, surface chart&#10;&#10;Description automatically generated">
            <a:extLst>
              <a:ext uri="{FF2B5EF4-FFF2-40B4-BE49-F238E27FC236}">
                <a16:creationId xmlns:a16="http://schemas.microsoft.com/office/drawing/2014/main" id="{466F9FE4-455D-421A-9436-FF346B12D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507" y="1404259"/>
            <a:ext cx="4004273" cy="4004273"/>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85565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7913A4-1F37-4989-9DB6-FC47111A4EAE}"/>
              </a:ext>
            </a:extLst>
          </p:cNvPr>
          <p:cNvPicPr>
            <a:picLocks noChangeAspect="1"/>
          </p:cNvPicPr>
          <p:nvPr/>
        </p:nvPicPr>
        <p:blipFill>
          <a:blip r:embed="rId2"/>
          <a:stretch>
            <a:fillRect/>
          </a:stretch>
        </p:blipFill>
        <p:spPr>
          <a:xfrm>
            <a:off x="2487944" y="990735"/>
            <a:ext cx="7216111" cy="4732172"/>
          </a:xfrm>
          <a:prstGeom prst="rect">
            <a:avLst/>
          </a:prstGeom>
          <a:ln>
            <a:solidFill>
              <a:schemeClr val="tx1"/>
            </a:solidFill>
          </a:ln>
        </p:spPr>
      </p:pic>
      <p:sp>
        <p:nvSpPr>
          <p:cNvPr id="3" name="Title 1">
            <a:extLst>
              <a:ext uri="{FF2B5EF4-FFF2-40B4-BE49-F238E27FC236}">
                <a16:creationId xmlns:a16="http://schemas.microsoft.com/office/drawing/2014/main" id="{59FDC777-A6E8-4132-825E-EB785698DDF3}"/>
              </a:ext>
            </a:extLst>
          </p:cNvPr>
          <p:cNvSpPr txBox="1">
            <a:spLocks/>
          </p:cNvSpPr>
          <p:nvPr/>
        </p:nvSpPr>
        <p:spPr>
          <a:xfrm>
            <a:off x="633958" y="326710"/>
            <a:ext cx="10635521" cy="8190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algn="ctr"/>
            <a:r>
              <a:rPr lang="en-US" sz="3200" dirty="0">
                <a:solidFill>
                  <a:schemeClr val="bg1"/>
                </a:solidFill>
              </a:rPr>
              <a:t>Monkeypox Updates</a:t>
            </a:r>
          </a:p>
        </p:txBody>
      </p:sp>
      <p:sp>
        <p:nvSpPr>
          <p:cNvPr id="4" name="TextBox 3">
            <a:extLst>
              <a:ext uri="{FF2B5EF4-FFF2-40B4-BE49-F238E27FC236}">
                <a16:creationId xmlns:a16="http://schemas.microsoft.com/office/drawing/2014/main" id="{060A312A-5920-40DE-A0D1-F60C2A108739}"/>
              </a:ext>
            </a:extLst>
          </p:cNvPr>
          <p:cNvSpPr txBox="1"/>
          <p:nvPr/>
        </p:nvSpPr>
        <p:spPr>
          <a:xfrm>
            <a:off x="2114410" y="5867265"/>
            <a:ext cx="8176098" cy="646331"/>
          </a:xfrm>
          <a:prstGeom prst="rect">
            <a:avLst/>
          </a:prstGeom>
          <a:noFill/>
        </p:spPr>
        <p:txBody>
          <a:bodyPr wrap="square">
            <a:spAutoFit/>
          </a:bodyPr>
          <a:lstStyle/>
          <a:p>
            <a:r>
              <a:rPr lang="en-US" dirty="0">
                <a:solidFill>
                  <a:schemeClr val="bg1"/>
                </a:solidFill>
              </a:rPr>
              <a:t>The information presented today is based on CDC’s recent guidance and MAY change.</a:t>
            </a:r>
          </a:p>
          <a:p>
            <a:pPr algn="ctr"/>
            <a:r>
              <a:rPr lang="en-US" dirty="0">
                <a:solidFill>
                  <a:schemeClr val="bg1"/>
                </a:solidFill>
              </a:rPr>
              <a:t>August 31, 2022</a:t>
            </a:r>
          </a:p>
        </p:txBody>
      </p:sp>
    </p:spTree>
    <p:extLst>
      <p:ext uri="{BB962C8B-B14F-4D97-AF65-F5344CB8AC3E}">
        <p14:creationId xmlns:p14="http://schemas.microsoft.com/office/powerpoint/2010/main" val="71681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3EB44B-573E-4AF5-892B-73FE724FAD9C}"/>
              </a:ext>
            </a:extLst>
          </p:cNvPr>
          <p:cNvPicPr>
            <a:picLocks noChangeAspect="1"/>
          </p:cNvPicPr>
          <p:nvPr/>
        </p:nvPicPr>
        <p:blipFill>
          <a:blip r:embed="rId2"/>
          <a:stretch>
            <a:fillRect/>
          </a:stretch>
        </p:blipFill>
        <p:spPr>
          <a:xfrm>
            <a:off x="1470058" y="803754"/>
            <a:ext cx="10414243" cy="4738354"/>
          </a:xfrm>
          <a:prstGeom prst="rect">
            <a:avLst/>
          </a:prstGeom>
          <a:scene3d>
            <a:camera prst="orthographicFront"/>
            <a:lightRig rig="threePt" dir="t"/>
          </a:scene3d>
          <a:sp3d>
            <a:bevelT prst="slope"/>
          </a:sp3d>
        </p:spPr>
      </p:pic>
    </p:spTree>
    <p:extLst>
      <p:ext uri="{BB962C8B-B14F-4D97-AF65-F5344CB8AC3E}">
        <p14:creationId xmlns:p14="http://schemas.microsoft.com/office/powerpoint/2010/main" val="33091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54010F-70EB-4B9F-98EB-3FF56212B9B9}"/>
              </a:ext>
            </a:extLst>
          </p:cNvPr>
          <p:cNvSpPr txBox="1"/>
          <p:nvPr/>
        </p:nvSpPr>
        <p:spPr>
          <a:xfrm>
            <a:off x="4242202" y="6381862"/>
            <a:ext cx="515404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DSHS INTERNAL USE ONLY: NOT FOR DISTRIBUTION</a:t>
            </a:r>
          </a:p>
        </p:txBody>
      </p:sp>
      <p:graphicFrame>
        <p:nvGraphicFramePr>
          <p:cNvPr id="13" name="Table 12">
            <a:extLst>
              <a:ext uri="{FF2B5EF4-FFF2-40B4-BE49-F238E27FC236}">
                <a16:creationId xmlns:a16="http://schemas.microsoft.com/office/drawing/2014/main" id="{576E07C2-A81B-96F1-2F4D-36EE140DBA38}"/>
              </a:ext>
            </a:extLst>
          </p:cNvPr>
          <p:cNvGraphicFramePr>
            <a:graphicFrameLocks noGrp="1"/>
          </p:cNvGraphicFramePr>
          <p:nvPr/>
        </p:nvGraphicFramePr>
        <p:xfrm>
          <a:off x="1591475" y="893166"/>
          <a:ext cx="4837245" cy="2589928"/>
        </p:xfrm>
        <a:graphic>
          <a:graphicData uri="http://schemas.openxmlformats.org/drawingml/2006/table">
            <a:tbl>
              <a:tblPr firstRow="1" bandRow="1">
                <a:tableStyleId>{5C22544A-7EE6-4342-B048-85BDC9FD1C3A}</a:tableStyleId>
              </a:tblPr>
              <a:tblGrid>
                <a:gridCol w="1846194">
                  <a:extLst>
                    <a:ext uri="{9D8B030D-6E8A-4147-A177-3AD203B41FA5}">
                      <a16:colId xmlns:a16="http://schemas.microsoft.com/office/drawing/2014/main" val="3127488322"/>
                    </a:ext>
                  </a:extLst>
                </a:gridCol>
                <a:gridCol w="1644514">
                  <a:extLst>
                    <a:ext uri="{9D8B030D-6E8A-4147-A177-3AD203B41FA5}">
                      <a16:colId xmlns:a16="http://schemas.microsoft.com/office/drawing/2014/main" val="3674827824"/>
                    </a:ext>
                  </a:extLst>
                </a:gridCol>
                <a:gridCol w="1346537">
                  <a:extLst>
                    <a:ext uri="{9D8B030D-6E8A-4147-A177-3AD203B41FA5}">
                      <a16:colId xmlns:a16="http://schemas.microsoft.com/office/drawing/2014/main" val="3774756315"/>
                    </a:ext>
                  </a:extLst>
                </a:gridCol>
              </a:tblGrid>
              <a:tr h="323741">
                <a:tc>
                  <a:txBody>
                    <a:bodyPr/>
                    <a:lstStyle/>
                    <a:p>
                      <a:r>
                        <a:rPr lang="en-US" dirty="0">
                          <a:effectLst/>
                        </a:rPr>
                        <a:t>Age Category</a:t>
                      </a:r>
                    </a:p>
                  </a:txBody>
                  <a:tcPr marL="0" marR="0" marT="0" marB="0" anchor="ctr"/>
                </a:tc>
                <a:tc>
                  <a:txBody>
                    <a:bodyPr/>
                    <a:lstStyle/>
                    <a:p>
                      <a:pPr algn="ctr"/>
                      <a:r>
                        <a:rPr lang="en-US" dirty="0">
                          <a:effectLst/>
                        </a:rPr>
                        <a:t># of Cases</a:t>
                      </a:r>
                    </a:p>
                  </a:txBody>
                  <a:tcPr marL="0" marR="0" marT="0" marB="0" anchor="ctr"/>
                </a:tc>
                <a:tc>
                  <a:txBody>
                    <a:bodyPr/>
                    <a:lstStyle/>
                    <a:p>
                      <a:pPr algn="ctr"/>
                      <a:r>
                        <a:rPr lang="en-US">
                          <a:effectLst/>
                        </a:rPr>
                        <a:t>% of Cases</a:t>
                      </a:r>
                    </a:p>
                  </a:txBody>
                  <a:tcPr marL="0" marR="0" marT="0" marB="0" anchor="ctr"/>
                </a:tc>
                <a:extLst>
                  <a:ext uri="{0D108BD9-81ED-4DB2-BD59-A6C34878D82A}">
                    <a16:rowId xmlns:a16="http://schemas.microsoft.com/office/drawing/2014/main" val="1135410279"/>
                  </a:ext>
                </a:extLst>
              </a:tr>
              <a:tr h="323741">
                <a:tc>
                  <a:txBody>
                    <a:bodyPr/>
                    <a:lstStyle/>
                    <a:p>
                      <a:r>
                        <a:rPr lang="en-US" dirty="0">
                          <a:effectLst/>
                        </a:rPr>
                        <a:t>&lt;18 Years</a:t>
                      </a:r>
                    </a:p>
                  </a:txBody>
                  <a:tcPr marL="0" marR="0" marT="0" marB="0" anchor="ct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0.56%</a:t>
                      </a:r>
                    </a:p>
                  </a:txBody>
                  <a:tcPr marL="9525" marR="9525" marT="9525" marB="0" anchor="b"/>
                </a:tc>
                <a:extLst>
                  <a:ext uri="{0D108BD9-81ED-4DB2-BD59-A6C34878D82A}">
                    <a16:rowId xmlns:a16="http://schemas.microsoft.com/office/drawing/2014/main" val="4076637088"/>
                  </a:ext>
                </a:extLst>
              </a:tr>
              <a:tr h="323741">
                <a:tc>
                  <a:txBody>
                    <a:bodyPr/>
                    <a:lstStyle/>
                    <a:p>
                      <a:r>
                        <a:rPr lang="en-US" dirty="0">
                          <a:effectLst/>
                        </a:rPr>
                        <a:t>18-29 Years</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460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28.79%</a:t>
                      </a:r>
                    </a:p>
                  </a:txBody>
                  <a:tcPr marL="9525" marR="9525" marT="9525" marB="0" anchor="b"/>
                </a:tc>
                <a:extLst>
                  <a:ext uri="{0D108BD9-81ED-4DB2-BD59-A6C34878D82A}">
                    <a16:rowId xmlns:a16="http://schemas.microsoft.com/office/drawing/2014/main" val="4177130243"/>
                  </a:ext>
                </a:extLst>
              </a:tr>
              <a:tr h="323741">
                <a:tc>
                  <a:txBody>
                    <a:bodyPr/>
                    <a:lstStyle/>
                    <a:p>
                      <a:r>
                        <a:rPr lang="en-US">
                          <a:effectLst/>
                        </a:rPr>
                        <a:t>30-39 Years</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675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42.24%</a:t>
                      </a:r>
                    </a:p>
                  </a:txBody>
                  <a:tcPr marL="9525" marR="9525" marT="9525" marB="0" anchor="b"/>
                </a:tc>
                <a:extLst>
                  <a:ext uri="{0D108BD9-81ED-4DB2-BD59-A6C34878D82A}">
                    <a16:rowId xmlns:a16="http://schemas.microsoft.com/office/drawing/2014/main" val="1073739192"/>
                  </a:ext>
                </a:extLst>
              </a:tr>
              <a:tr h="323741">
                <a:tc>
                  <a:txBody>
                    <a:bodyPr/>
                    <a:lstStyle/>
                    <a:p>
                      <a:r>
                        <a:rPr lang="en-US">
                          <a:effectLst/>
                        </a:rPr>
                        <a:t>40-49 Years</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293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18.34</a:t>
                      </a:r>
                    </a:p>
                  </a:txBody>
                  <a:tcPr marL="9525" marR="9525" marT="9525" marB="0" anchor="b"/>
                </a:tc>
                <a:extLst>
                  <a:ext uri="{0D108BD9-81ED-4DB2-BD59-A6C34878D82A}">
                    <a16:rowId xmlns:a16="http://schemas.microsoft.com/office/drawing/2014/main" val="2906689033"/>
                  </a:ext>
                </a:extLst>
              </a:tr>
              <a:tr h="323741">
                <a:tc>
                  <a:txBody>
                    <a:bodyPr/>
                    <a:lstStyle/>
                    <a:p>
                      <a:r>
                        <a:rPr lang="en-US">
                          <a:effectLst/>
                        </a:rPr>
                        <a:t>50-59 Years</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135</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8.45%</a:t>
                      </a:r>
                    </a:p>
                  </a:txBody>
                  <a:tcPr marL="9525" marR="9525" marT="9525" marB="0" anchor="b"/>
                </a:tc>
                <a:extLst>
                  <a:ext uri="{0D108BD9-81ED-4DB2-BD59-A6C34878D82A}">
                    <a16:rowId xmlns:a16="http://schemas.microsoft.com/office/drawing/2014/main" val="3322548542"/>
                  </a:ext>
                </a:extLst>
              </a:tr>
              <a:tr h="323741">
                <a:tc>
                  <a:txBody>
                    <a:bodyPr/>
                    <a:lstStyle/>
                    <a:p>
                      <a:r>
                        <a:rPr lang="en-US">
                          <a:effectLst/>
                        </a:rPr>
                        <a:t>60+ Years</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26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1.63%</a:t>
                      </a:r>
                    </a:p>
                  </a:txBody>
                  <a:tcPr marL="9525" marR="9525" marT="9525" marB="0" anchor="b"/>
                </a:tc>
                <a:extLst>
                  <a:ext uri="{0D108BD9-81ED-4DB2-BD59-A6C34878D82A}">
                    <a16:rowId xmlns:a16="http://schemas.microsoft.com/office/drawing/2014/main" val="1669692935"/>
                  </a:ext>
                </a:extLst>
              </a:tr>
              <a:tr h="323741">
                <a:tc>
                  <a:txBody>
                    <a:bodyPr/>
                    <a:lstStyle/>
                    <a:p>
                      <a:r>
                        <a:rPr lang="en-US">
                          <a:effectLst/>
                        </a:rPr>
                        <a:t>Total</a:t>
                      </a:r>
                    </a:p>
                  </a:txBody>
                  <a:tcPr marL="0" marR="0" marT="0" marB="0" anchor="ctr"/>
                </a:tc>
                <a:tc>
                  <a:txBody>
                    <a:bodyPr/>
                    <a:lstStyle/>
                    <a:p>
                      <a:pPr algn="ctr" fontAlgn="b"/>
                      <a:r>
                        <a:rPr lang="en-US" sz="1800" b="0" i="0" u="none" strike="noStrike" dirty="0">
                          <a:solidFill>
                            <a:srgbClr val="000000"/>
                          </a:solidFill>
                          <a:effectLst/>
                          <a:latin typeface="Calibri" panose="020F0502020204030204" pitchFamily="34" charset="0"/>
                        </a:rPr>
                        <a:t>1,598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439157929"/>
                  </a:ext>
                </a:extLst>
              </a:tr>
            </a:tbl>
          </a:graphicData>
        </a:graphic>
      </p:graphicFrame>
      <p:graphicFrame>
        <p:nvGraphicFramePr>
          <p:cNvPr id="15" name="Table 14">
            <a:extLst>
              <a:ext uri="{FF2B5EF4-FFF2-40B4-BE49-F238E27FC236}">
                <a16:creationId xmlns:a16="http://schemas.microsoft.com/office/drawing/2014/main" id="{A03B840A-BFAD-F4A7-CE56-D82869D70ED3}"/>
              </a:ext>
            </a:extLst>
          </p:cNvPr>
          <p:cNvGraphicFramePr>
            <a:graphicFrameLocks noGrp="1"/>
          </p:cNvGraphicFramePr>
          <p:nvPr/>
        </p:nvGraphicFramePr>
        <p:xfrm>
          <a:off x="3713441" y="3717343"/>
          <a:ext cx="4962889" cy="2529895"/>
        </p:xfrm>
        <a:graphic>
          <a:graphicData uri="http://schemas.openxmlformats.org/drawingml/2006/table">
            <a:tbl>
              <a:tblPr firstRow="1" bandRow="1">
                <a:tableStyleId>{5C22544A-7EE6-4342-B048-85BDC9FD1C3A}</a:tableStyleId>
              </a:tblPr>
              <a:tblGrid>
                <a:gridCol w="1948445">
                  <a:extLst>
                    <a:ext uri="{9D8B030D-6E8A-4147-A177-3AD203B41FA5}">
                      <a16:colId xmlns:a16="http://schemas.microsoft.com/office/drawing/2014/main" val="1219633397"/>
                    </a:ext>
                  </a:extLst>
                </a:gridCol>
                <a:gridCol w="1428859">
                  <a:extLst>
                    <a:ext uri="{9D8B030D-6E8A-4147-A177-3AD203B41FA5}">
                      <a16:colId xmlns:a16="http://schemas.microsoft.com/office/drawing/2014/main" val="1966938127"/>
                    </a:ext>
                  </a:extLst>
                </a:gridCol>
                <a:gridCol w="1585585">
                  <a:extLst>
                    <a:ext uri="{9D8B030D-6E8A-4147-A177-3AD203B41FA5}">
                      <a16:colId xmlns:a16="http://schemas.microsoft.com/office/drawing/2014/main" val="2748536258"/>
                    </a:ext>
                  </a:extLst>
                </a:gridCol>
              </a:tblGrid>
              <a:tr h="505979">
                <a:tc>
                  <a:txBody>
                    <a:bodyPr/>
                    <a:lstStyle/>
                    <a:p>
                      <a:r>
                        <a:rPr lang="en-US">
                          <a:effectLst/>
                        </a:rPr>
                        <a:t>Sex</a:t>
                      </a:r>
                    </a:p>
                  </a:txBody>
                  <a:tcPr marL="0" marR="0" marT="0" marB="0" anchor="ctr"/>
                </a:tc>
                <a:tc>
                  <a:txBody>
                    <a:bodyPr/>
                    <a:lstStyle/>
                    <a:p>
                      <a:pPr algn="ctr"/>
                      <a:r>
                        <a:rPr lang="en-US" dirty="0">
                          <a:effectLst/>
                        </a:rPr>
                        <a:t># of Cases</a:t>
                      </a:r>
                    </a:p>
                  </a:txBody>
                  <a:tcPr marL="0" marR="0" marT="0" marB="0" anchor="ctr"/>
                </a:tc>
                <a:tc>
                  <a:txBody>
                    <a:bodyPr/>
                    <a:lstStyle/>
                    <a:p>
                      <a:pPr algn="ctr"/>
                      <a:r>
                        <a:rPr lang="en-US">
                          <a:effectLst/>
                        </a:rPr>
                        <a:t>% of Cases</a:t>
                      </a:r>
                    </a:p>
                  </a:txBody>
                  <a:tcPr marL="0" marR="0" marT="0" marB="0" anchor="ctr"/>
                </a:tc>
                <a:extLst>
                  <a:ext uri="{0D108BD9-81ED-4DB2-BD59-A6C34878D82A}">
                    <a16:rowId xmlns:a16="http://schemas.microsoft.com/office/drawing/2014/main" val="1382649141"/>
                  </a:ext>
                </a:extLst>
              </a:tr>
              <a:tr h="505979">
                <a:tc>
                  <a:txBody>
                    <a:bodyPr/>
                    <a:lstStyle/>
                    <a:p>
                      <a:r>
                        <a:rPr lang="en-US">
                          <a:effectLst/>
                        </a:rPr>
                        <a:t>Male</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1556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97.40%</a:t>
                      </a:r>
                    </a:p>
                  </a:txBody>
                  <a:tcPr marL="9525" marR="9525" marT="9525" marB="0" anchor="b"/>
                </a:tc>
                <a:extLst>
                  <a:ext uri="{0D108BD9-81ED-4DB2-BD59-A6C34878D82A}">
                    <a16:rowId xmlns:a16="http://schemas.microsoft.com/office/drawing/2014/main" val="738096701"/>
                  </a:ext>
                </a:extLst>
              </a:tr>
              <a:tr h="505979">
                <a:tc>
                  <a:txBody>
                    <a:bodyPr/>
                    <a:lstStyle/>
                    <a:p>
                      <a:r>
                        <a:rPr lang="en-US">
                          <a:effectLst/>
                        </a:rPr>
                        <a:t>Female</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41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2.60%</a:t>
                      </a:r>
                    </a:p>
                  </a:txBody>
                  <a:tcPr marL="9525" marR="9525" marT="9525" marB="0" anchor="b"/>
                </a:tc>
                <a:extLst>
                  <a:ext uri="{0D108BD9-81ED-4DB2-BD59-A6C34878D82A}">
                    <a16:rowId xmlns:a16="http://schemas.microsoft.com/office/drawing/2014/main" val="879542525"/>
                  </a:ext>
                </a:extLst>
              </a:tr>
              <a:tr h="505979">
                <a:tc>
                  <a:txBody>
                    <a:bodyPr/>
                    <a:lstStyle/>
                    <a:p>
                      <a:r>
                        <a:rPr lang="en-US">
                          <a:effectLst/>
                        </a:rPr>
                        <a:t>Unknown</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0.10%</a:t>
                      </a:r>
                    </a:p>
                  </a:txBody>
                  <a:tcPr marL="9525" marR="9525" marT="9525" marB="0" anchor="b"/>
                </a:tc>
                <a:extLst>
                  <a:ext uri="{0D108BD9-81ED-4DB2-BD59-A6C34878D82A}">
                    <a16:rowId xmlns:a16="http://schemas.microsoft.com/office/drawing/2014/main" val="1534914338"/>
                  </a:ext>
                </a:extLst>
              </a:tr>
              <a:tr h="505979">
                <a:tc>
                  <a:txBody>
                    <a:bodyPr/>
                    <a:lstStyle/>
                    <a:p>
                      <a:r>
                        <a:rPr lang="en-US">
                          <a:effectLst/>
                        </a:rPr>
                        <a:t>Total</a:t>
                      </a:r>
                    </a:p>
                  </a:txBody>
                  <a:tcPr marL="0" marR="0" marT="0" marB="0" anchor="ctr"/>
                </a:tc>
                <a:tc>
                  <a:txBody>
                    <a:bodyPr/>
                    <a:lstStyle/>
                    <a:p>
                      <a:pPr algn="ctr" fontAlgn="b"/>
                      <a:r>
                        <a:rPr lang="en-US" sz="1800" b="0" i="0" u="none" strike="noStrike" dirty="0">
                          <a:solidFill>
                            <a:srgbClr val="000000"/>
                          </a:solidFill>
                          <a:effectLst/>
                          <a:latin typeface="Calibri" panose="020F0502020204030204" pitchFamily="34" charset="0"/>
                        </a:rPr>
                        <a:t>1,598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3052187041"/>
                  </a:ext>
                </a:extLst>
              </a:tr>
            </a:tbl>
          </a:graphicData>
        </a:graphic>
      </p:graphicFrame>
      <p:graphicFrame>
        <p:nvGraphicFramePr>
          <p:cNvPr id="17" name="Table 16">
            <a:extLst>
              <a:ext uri="{FF2B5EF4-FFF2-40B4-BE49-F238E27FC236}">
                <a16:creationId xmlns:a16="http://schemas.microsoft.com/office/drawing/2014/main" id="{5F3E137E-F3FC-F42B-B184-636DD93D2BCD}"/>
              </a:ext>
            </a:extLst>
          </p:cNvPr>
          <p:cNvGraphicFramePr>
            <a:graphicFrameLocks noGrp="1"/>
          </p:cNvGraphicFramePr>
          <p:nvPr/>
        </p:nvGraphicFramePr>
        <p:xfrm>
          <a:off x="6714907" y="893166"/>
          <a:ext cx="5074580" cy="2589928"/>
        </p:xfrm>
        <a:graphic>
          <a:graphicData uri="http://schemas.openxmlformats.org/drawingml/2006/table">
            <a:tbl>
              <a:tblPr firstRow="1" bandRow="1">
                <a:tableStyleId>{5C22544A-7EE6-4342-B048-85BDC9FD1C3A}</a:tableStyleId>
              </a:tblPr>
              <a:tblGrid>
                <a:gridCol w="1792351">
                  <a:extLst>
                    <a:ext uri="{9D8B030D-6E8A-4147-A177-3AD203B41FA5}">
                      <a16:colId xmlns:a16="http://schemas.microsoft.com/office/drawing/2014/main" val="877310987"/>
                    </a:ext>
                  </a:extLst>
                </a:gridCol>
                <a:gridCol w="1648501">
                  <a:extLst>
                    <a:ext uri="{9D8B030D-6E8A-4147-A177-3AD203B41FA5}">
                      <a16:colId xmlns:a16="http://schemas.microsoft.com/office/drawing/2014/main" val="3606504408"/>
                    </a:ext>
                  </a:extLst>
                </a:gridCol>
                <a:gridCol w="1633728">
                  <a:extLst>
                    <a:ext uri="{9D8B030D-6E8A-4147-A177-3AD203B41FA5}">
                      <a16:colId xmlns:a16="http://schemas.microsoft.com/office/drawing/2014/main" val="3170235502"/>
                    </a:ext>
                  </a:extLst>
                </a:gridCol>
              </a:tblGrid>
              <a:tr h="323741">
                <a:tc>
                  <a:txBody>
                    <a:bodyPr/>
                    <a:lstStyle/>
                    <a:p>
                      <a:r>
                        <a:rPr lang="en-US">
                          <a:effectLst/>
                        </a:rPr>
                        <a:t>Race</a:t>
                      </a:r>
                    </a:p>
                  </a:txBody>
                  <a:tcPr marL="0" marR="0" marT="0" marB="0" anchor="ctr"/>
                </a:tc>
                <a:tc>
                  <a:txBody>
                    <a:bodyPr/>
                    <a:lstStyle/>
                    <a:p>
                      <a:pPr algn="ctr"/>
                      <a:r>
                        <a:rPr lang="en-US" dirty="0">
                          <a:effectLst/>
                        </a:rPr>
                        <a:t># of Cases</a:t>
                      </a:r>
                    </a:p>
                  </a:txBody>
                  <a:tcPr marL="0" marR="0" marT="0" marB="0" anchor="ctr"/>
                </a:tc>
                <a:tc>
                  <a:txBody>
                    <a:bodyPr/>
                    <a:lstStyle/>
                    <a:p>
                      <a:pPr algn="ctr"/>
                      <a:r>
                        <a:rPr lang="en-US">
                          <a:effectLst/>
                        </a:rPr>
                        <a:t>% of Cases</a:t>
                      </a:r>
                    </a:p>
                  </a:txBody>
                  <a:tcPr marL="0" marR="0" marT="0" marB="0" anchor="ctr"/>
                </a:tc>
                <a:extLst>
                  <a:ext uri="{0D108BD9-81ED-4DB2-BD59-A6C34878D82A}">
                    <a16:rowId xmlns:a16="http://schemas.microsoft.com/office/drawing/2014/main" val="3308661458"/>
                  </a:ext>
                </a:extLst>
              </a:tr>
              <a:tr h="323741">
                <a:tc>
                  <a:txBody>
                    <a:bodyPr/>
                    <a:lstStyle/>
                    <a:p>
                      <a:r>
                        <a:rPr lang="en-US">
                          <a:effectLst/>
                        </a:rPr>
                        <a:t>Hispanic</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224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3627739018"/>
                  </a:ext>
                </a:extLst>
              </a:tr>
              <a:tr h="323741">
                <a:tc>
                  <a:txBody>
                    <a:bodyPr/>
                    <a:lstStyle/>
                    <a:p>
                      <a:r>
                        <a:rPr lang="en-US">
                          <a:effectLst/>
                        </a:rPr>
                        <a:t>Asian</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1.30%</a:t>
                      </a:r>
                    </a:p>
                  </a:txBody>
                  <a:tcPr marL="9525" marR="9525" marT="9525" marB="0" anchor="b"/>
                </a:tc>
                <a:extLst>
                  <a:ext uri="{0D108BD9-81ED-4DB2-BD59-A6C34878D82A}">
                    <a16:rowId xmlns:a16="http://schemas.microsoft.com/office/drawing/2014/main" val="2089723046"/>
                  </a:ext>
                </a:extLst>
              </a:tr>
              <a:tr h="323741">
                <a:tc>
                  <a:txBody>
                    <a:bodyPr/>
                    <a:lstStyle/>
                    <a:p>
                      <a:r>
                        <a:rPr lang="en-US">
                          <a:effectLst/>
                        </a:rPr>
                        <a:t>Black</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472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29.50%</a:t>
                      </a:r>
                    </a:p>
                  </a:txBody>
                  <a:tcPr marL="9525" marR="9525" marT="9525" marB="0" anchor="b"/>
                </a:tc>
                <a:extLst>
                  <a:ext uri="{0D108BD9-81ED-4DB2-BD59-A6C34878D82A}">
                    <a16:rowId xmlns:a16="http://schemas.microsoft.com/office/drawing/2014/main" val="568309799"/>
                  </a:ext>
                </a:extLst>
              </a:tr>
              <a:tr h="323741">
                <a:tc>
                  <a:txBody>
                    <a:bodyPr/>
                    <a:lstStyle/>
                    <a:p>
                      <a:r>
                        <a:rPr lang="en-US">
                          <a:effectLst/>
                        </a:rPr>
                        <a:t>White</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302</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18.90%</a:t>
                      </a:r>
                    </a:p>
                  </a:txBody>
                  <a:tcPr marL="9525" marR="9525" marT="9525" marB="0" anchor="b"/>
                </a:tc>
                <a:extLst>
                  <a:ext uri="{0D108BD9-81ED-4DB2-BD59-A6C34878D82A}">
                    <a16:rowId xmlns:a16="http://schemas.microsoft.com/office/drawing/2014/main" val="134764696"/>
                  </a:ext>
                </a:extLst>
              </a:tr>
              <a:tr h="323741">
                <a:tc>
                  <a:txBody>
                    <a:bodyPr/>
                    <a:lstStyle/>
                    <a:p>
                      <a:r>
                        <a:rPr lang="en-US">
                          <a:effectLst/>
                        </a:rPr>
                        <a:t>Other</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85</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66668701"/>
                  </a:ext>
                </a:extLst>
              </a:tr>
              <a:tr h="323741">
                <a:tc>
                  <a:txBody>
                    <a:bodyPr/>
                    <a:lstStyle/>
                    <a:p>
                      <a:r>
                        <a:rPr lang="en-US" dirty="0">
                          <a:effectLst/>
                        </a:rPr>
                        <a:t>Unknown</a:t>
                      </a:r>
                    </a:p>
                  </a:txBody>
                  <a:tcPr marL="0" marR="0" marT="0" marB="0" anchor="ctr"/>
                </a:tc>
                <a:tc>
                  <a:txBody>
                    <a:bodyPr/>
                    <a:lstStyle/>
                    <a:p>
                      <a:pPr algn="ctr" fontAlgn="b"/>
                      <a:r>
                        <a:rPr lang="en-US" sz="1800" b="0" i="0" u="none" strike="noStrike">
                          <a:solidFill>
                            <a:srgbClr val="000000"/>
                          </a:solidFill>
                          <a:effectLst/>
                          <a:latin typeface="Calibri" panose="020F0502020204030204" pitchFamily="34" charset="0"/>
                        </a:rPr>
                        <a:t>494</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30.90%</a:t>
                      </a:r>
                    </a:p>
                  </a:txBody>
                  <a:tcPr marL="9525" marR="9525" marT="9525" marB="0" anchor="b"/>
                </a:tc>
                <a:extLst>
                  <a:ext uri="{0D108BD9-81ED-4DB2-BD59-A6C34878D82A}">
                    <a16:rowId xmlns:a16="http://schemas.microsoft.com/office/drawing/2014/main" val="2814427807"/>
                  </a:ext>
                </a:extLst>
              </a:tr>
              <a:tr h="323741">
                <a:tc>
                  <a:txBody>
                    <a:bodyPr/>
                    <a:lstStyle/>
                    <a:p>
                      <a:r>
                        <a:rPr lang="en-US">
                          <a:effectLst/>
                        </a:rPr>
                        <a:t>Total</a:t>
                      </a:r>
                    </a:p>
                  </a:txBody>
                  <a:tcPr marL="0" marR="0" marT="0" marB="0" anchor="ctr"/>
                </a:tc>
                <a:tc>
                  <a:txBody>
                    <a:bodyPr/>
                    <a:lstStyle/>
                    <a:p>
                      <a:pPr algn="ctr" fontAlgn="b"/>
                      <a:r>
                        <a:rPr lang="en-US" sz="1800" b="0" i="0" u="none" strike="noStrike" dirty="0">
                          <a:solidFill>
                            <a:srgbClr val="000000"/>
                          </a:solidFill>
                          <a:effectLst/>
                          <a:latin typeface="Calibri" panose="020F0502020204030204" pitchFamily="34" charset="0"/>
                        </a:rPr>
                        <a:t>1,598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val="2108752229"/>
                  </a:ext>
                </a:extLst>
              </a:tr>
            </a:tbl>
          </a:graphicData>
        </a:graphic>
      </p:graphicFrame>
      <p:sp>
        <p:nvSpPr>
          <p:cNvPr id="19" name="TextBox 18">
            <a:extLst>
              <a:ext uri="{FF2B5EF4-FFF2-40B4-BE49-F238E27FC236}">
                <a16:creationId xmlns:a16="http://schemas.microsoft.com/office/drawing/2014/main" id="{1784191A-6AB3-2A23-BC2D-64362F52BC44}"/>
              </a:ext>
            </a:extLst>
          </p:cNvPr>
          <p:cNvSpPr txBox="1"/>
          <p:nvPr/>
        </p:nvSpPr>
        <p:spPr>
          <a:xfrm>
            <a:off x="4488238" y="168361"/>
            <a:ext cx="4453338"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Case Demographics</a:t>
            </a: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38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A23B681-F5A4-4E56-9F82-6AF941557128}"/>
              </a:ext>
            </a:extLst>
          </p:cNvPr>
          <p:cNvGraphicFramePr>
            <a:graphicFrameLocks/>
          </p:cNvGraphicFramePr>
          <p:nvPr/>
        </p:nvGraphicFramePr>
        <p:xfrm>
          <a:off x="2253007" y="1190134"/>
          <a:ext cx="8493549" cy="44777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E37CFD9-1EA1-47CA-AB1B-3571AFEA1BA5}"/>
              </a:ext>
            </a:extLst>
          </p:cNvPr>
          <p:cNvSpPr txBox="1"/>
          <p:nvPr/>
        </p:nvSpPr>
        <p:spPr>
          <a:xfrm>
            <a:off x="2422690" y="487540"/>
            <a:ext cx="953049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 of August 29, 2022, there are a total of 1,598 monkeypox cases in Texas</a:t>
            </a:r>
          </a:p>
        </p:txBody>
      </p:sp>
    </p:spTree>
    <p:extLst>
      <p:ext uri="{BB962C8B-B14F-4D97-AF65-F5344CB8AC3E}">
        <p14:creationId xmlns:p14="http://schemas.microsoft.com/office/powerpoint/2010/main" val="222079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F8D3-764D-4561-8830-69CA2006BE1F}"/>
              </a:ext>
            </a:extLst>
          </p:cNvPr>
          <p:cNvSpPr>
            <a:spLocks noGrp="1"/>
          </p:cNvSpPr>
          <p:nvPr>
            <p:ph type="title"/>
          </p:nvPr>
        </p:nvSpPr>
        <p:spPr>
          <a:xfrm>
            <a:off x="2120533" y="519405"/>
            <a:ext cx="7267415" cy="3565094"/>
          </a:xfrm>
        </p:spPr>
        <p:txBody>
          <a:bodyPr>
            <a:noAutofit/>
          </a:bodyPr>
          <a:lstStyle/>
          <a:p>
            <a:pPr algn="ctr"/>
            <a:r>
              <a:rPr lang="en-US" sz="5400">
                <a:cs typeface="Calibri"/>
              </a:rPr>
              <a:t>Monkeypox Therapeutic</a:t>
            </a:r>
            <a:br>
              <a:rPr lang="en-US" sz="5400">
                <a:cs typeface="Calibri"/>
              </a:rPr>
            </a:br>
            <a:r>
              <a:rPr lang="en-US" sz="5400">
                <a:cs typeface="Calibri"/>
              </a:rPr>
              <a:t>Tecovirimat (TPOXX)</a:t>
            </a:r>
            <a:br>
              <a:rPr lang="en-US" sz="5400">
                <a:cs typeface="Calibri"/>
              </a:rPr>
            </a:br>
            <a:br>
              <a:rPr lang="en-US" sz="3200" b="0">
                <a:cs typeface="Calibri"/>
              </a:rPr>
            </a:br>
            <a:r>
              <a:rPr lang="en-US" sz="3200" b="0">
                <a:cs typeface="Calibri"/>
              </a:rPr>
              <a:t>   </a:t>
            </a:r>
            <a:br>
              <a:rPr lang="en-US" sz="3200" b="0">
                <a:cs typeface="Calibri"/>
              </a:rPr>
            </a:br>
            <a:br>
              <a:rPr lang="en-US" sz="3200">
                <a:cs typeface="Calibri"/>
              </a:rPr>
            </a:br>
            <a:endParaRPr lang="en-US" sz="3200">
              <a:cs typeface="Calibri"/>
            </a:endParaRPr>
          </a:p>
        </p:txBody>
      </p:sp>
      <p:pic>
        <p:nvPicPr>
          <p:cNvPr id="6" name="Picture 5">
            <a:extLst>
              <a:ext uri="{FF2B5EF4-FFF2-40B4-BE49-F238E27FC236}">
                <a16:creationId xmlns:a16="http://schemas.microsoft.com/office/drawing/2014/main" id="{97304161-2D0C-486D-846A-B846DA71E947}"/>
              </a:ext>
            </a:extLst>
          </p:cNvPr>
          <p:cNvPicPr>
            <a:picLocks noChangeAspect="1"/>
          </p:cNvPicPr>
          <p:nvPr/>
        </p:nvPicPr>
        <p:blipFill>
          <a:blip r:embed="rId2"/>
          <a:stretch>
            <a:fillRect/>
          </a:stretch>
        </p:blipFill>
        <p:spPr>
          <a:xfrm>
            <a:off x="3845967" y="2433414"/>
            <a:ext cx="3816546" cy="3302170"/>
          </a:xfrm>
          <a:prstGeom prst="rect">
            <a:avLst/>
          </a:prstGeom>
        </p:spPr>
      </p:pic>
    </p:spTree>
    <p:extLst>
      <p:ext uri="{BB962C8B-B14F-4D97-AF65-F5344CB8AC3E}">
        <p14:creationId xmlns:p14="http://schemas.microsoft.com/office/powerpoint/2010/main" val="243467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9B62-1E3A-4D0E-90EA-0DAA1A8C9833}"/>
              </a:ext>
            </a:extLst>
          </p:cNvPr>
          <p:cNvSpPr>
            <a:spLocks noGrp="1"/>
          </p:cNvSpPr>
          <p:nvPr>
            <p:ph type="title"/>
          </p:nvPr>
        </p:nvSpPr>
        <p:spPr>
          <a:xfrm>
            <a:off x="441036" y="262737"/>
            <a:ext cx="10515600" cy="1325563"/>
          </a:xfrm>
        </p:spPr>
        <p:txBody>
          <a:bodyPr>
            <a:normAutofit/>
          </a:bodyPr>
          <a:lstStyle/>
          <a:p>
            <a:pPr algn="ctr"/>
            <a:r>
              <a:rPr lang="en-US" sz="3200" dirty="0"/>
              <a:t>Jurisdictions With Prepositioned Tecovirimat (TPOXX) Oral</a:t>
            </a:r>
          </a:p>
        </p:txBody>
      </p:sp>
      <p:sp>
        <p:nvSpPr>
          <p:cNvPr id="3" name="Content Placeholder 2">
            <a:extLst>
              <a:ext uri="{FF2B5EF4-FFF2-40B4-BE49-F238E27FC236}">
                <a16:creationId xmlns:a16="http://schemas.microsoft.com/office/drawing/2014/main" id="{EB701180-C7CD-48A3-ABF6-B97AE527211E}"/>
              </a:ext>
            </a:extLst>
          </p:cNvPr>
          <p:cNvSpPr>
            <a:spLocks noGrp="1"/>
          </p:cNvSpPr>
          <p:nvPr>
            <p:ph idx="1"/>
          </p:nvPr>
        </p:nvSpPr>
        <p:spPr>
          <a:xfrm>
            <a:off x="789339" y="1588300"/>
            <a:ext cx="10515600" cy="4609300"/>
          </a:xfrm>
        </p:spPr>
        <p:txBody>
          <a:bodyPr>
            <a:normAutofit/>
          </a:bodyPr>
          <a:lstStyle/>
          <a:p>
            <a:r>
              <a:rPr lang="en-US" dirty="0"/>
              <a:t>Austin Public Health</a:t>
            </a:r>
          </a:p>
          <a:p>
            <a:r>
              <a:rPr lang="en-US" dirty="0"/>
              <a:t>Dallas County Health and Human Services</a:t>
            </a:r>
          </a:p>
          <a:p>
            <a:r>
              <a:rPr lang="en-US" dirty="0"/>
              <a:t>Houston Heath Department</a:t>
            </a:r>
          </a:p>
          <a:p>
            <a:r>
              <a:rPr lang="en-US" dirty="0"/>
              <a:t>San Antonio Metropolitan Health District</a:t>
            </a:r>
          </a:p>
          <a:p>
            <a:r>
              <a:rPr lang="en-US" dirty="0"/>
              <a:t>Tarrant County Public Health Services</a:t>
            </a:r>
          </a:p>
          <a:p>
            <a:r>
              <a:rPr lang="en-US" dirty="0"/>
              <a:t>Lubbock Health Department</a:t>
            </a:r>
          </a:p>
          <a:p>
            <a:r>
              <a:rPr lang="en-US" dirty="0"/>
              <a:t>All 8 PHRs</a:t>
            </a:r>
          </a:p>
        </p:txBody>
      </p:sp>
    </p:spTree>
    <p:extLst>
      <p:ext uri="{BB962C8B-B14F-4D97-AF65-F5344CB8AC3E}">
        <p14:creationId xmlns:p14="http://schemas.microsoft.com/office/powerpoint/2010/main" val="45809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B1F9-10BC-4424-87C1-3E3A3D985348}"/>
              </a:ext>
            </a:extLst>
          </p:cNvPr>
          <p:cNvSpPr>
            <a:spLocks noGrp="1"/>
          </p:cNvSpPr>
          <p:nvPr>
            <p:ph type="title"/>
          </p:nvPr>
        </p:nvSpPr>
        <p:spPr>
          <a:xfrm>
            <a:off x="838200" y="443131"/>
            <a:ext cx="10515600" cy="584775"/>
          </a:xfrm>
          <a:noFill/>
        </p:spPr>
        <p:txBody>
          <a:bodyPr wrap="square">
            <a:spAutoFit/>
          </a:bodyPr>
          <a:lstStyle/>
          <a:p>
            <a:pPr algn="ctr">
              <a:lnSpc>
                <a:spcPct val="100000"/>
              </a:lnSpc>
              <a:spcBef>
                <a:spcPts val="0"/>
              </a:spcBef>
            </a:pPr>
            <a:r>
              <a:rPr lang="en-US" sz="3200" b="1">
                <a:solidFill>
                  <a:srgbClr val="003087"/>
                </a:solidFill>
                <a:latin typeface="Calibri" panose="020F0502020204030204" pitchFamily="34" charset="0"/>
                <a:ea typeface="+mn-ea"/>
                <a:cs typeface="Calibri" panose="020F0502020204030204" pitchFamily="34" charset="0"/>
              </a:rPr>
              <a:t>Texas TPOXX Thresholds </a:t>
            </a:r>
          </a:p>
        </p:txBody>
      </p:sp>
      <p:graphicFrame>
        <p:nvGraphicFramePr>
          <p:cNvPr id="4" name="Content Placeholder 3">
            <a:extLst>
              <a:ext uri="{FF2B5EF4-FFF2-40B4-BE49-F238E27FC236}">
                <a16:creationId xmlns:a16="http://schemas.microsoft.com/office/drawing/2014/main" id="{658EA432-4C2F-4BC1-AE18-1319BDE0A71A}"/>
              </a:ext>
            </a:extLst>
          </p:cNvPr>
          <p:cNvGraphicFramePr>
            <a:graphicFrameLocks noGrp="1"/>
          </p:cNvGraphicFramePr>
          <p:nvPr>
            <p:ph idx="1"/>
          </p:nvPr>
        </p:nvGraphicFramePr>
        <p:xfrm>
          <a:off x="1879439" y="4291607"/>
          <a:ext cx="7623424" cy="1669102"/>
        </p:xfrm>
        <a:graphic>
          <a:graphicData uri="http://schemas.openxmlformats.org/drawingml/2006/table">
            <a:tbl>
              <a:tblPr firstRow="1">
                <a:tableStyleId>{5940675A-B579-460E-94D1-54222C63F5DA}</a:tableStyleId>
              </a:tblPr>
              <a:tblGrid>
                <a:gridCol w="3802405">
                  <a:extLst>
                    <a:ext uri="{9D8B030D-6E8A-4147-A177-3AD203B41FA5}">
                      <a16:colId xmlns:a16="http://schemas.microsoft.com/office/drawing/2014/main" val="4270815269"/>
                    </a:ext>
                  </a:extLst>
                </a:gridCol>
                <a:gridCol w="3821019">
                  <a:extLst>
                    <a:ext uri="{9D8B030D-6E8A-4147-A177-3AD203B41FA5}">
                      <a16:colId xmlns:a16="http://schemas.microsoft.com/office/drawing/2014/main" val="3701130570"/>
                    </a:ext>
                  </a:extLst>
                </a:gridCol>
              </a:tblGrid>
              <a:tr h="566950">
                <a:tc>
                  <a:txBody>
                    <a:bodyPr/>
                    <a:lstStyle/>
                    <a:p>
                      <a:pPr algn="l" fontAlgn="t"/>
                      <a:r>
                        <a:rPr lang="en-US" sz="1800" b="1">
                          <a:effectLst/>
                          <a:latin typeface="Calibri" panose="020F0502020204030204" pitchFamily="34" charset="0"/>
                          <a:cs typeface="Calibri" panose="020F0502020204030204" pitchFamily="34" charset="0"/>
                        </a:rPr>
                        <a:t>Jurisdiction</a:t>
                      </a:r>
                    </a:p>
                  </a:txBody>
                  <a:tcPr anchor="ctr">
                    <a:solidFill>
                      <a:schemeClr val="tx2">
                        <a:lumMod val="20000"/>
                        <a:lumOff val="80000"/>
                      </a:schemeClr>
                    </a:solidFill>
                  </a:tcPr>
                </a:tc>
                <a:tc>
                  <a:txBody>
                    <a:bodyPr/>
                    <a:lstStyle/>
                    <a:p>
                      <a:pPr algn="ctr" fontAlgn="t"/>
                      <a:r>
                        <a:rPr lang="en-US" sz="1800" b="1">
                          <a:effectLst/>
                          <a:latin typeface="Calibri" panose="020F0502020204030204" pitchFamily="34" charset="0"/>
                          <a:cs typeface="Calibri" panose="020F0502020204030204" pitchFamily="34" charset="0"/>
                        </a:rPr>
                        <a:t>Total Courses Threshold </a:t>
                      </a:r>
                    </a:p>
                    <a:p>
                      <a:pPr algn="ctr" fontAlgn="t"/>
                      <a:r>
                        <a:rPr lang="en-US" sz="1800" b="1">
                          <a:effectLst/>
                          <a:latin typeface="Calibri" panose="020F0502020204030204" pitchFamily="34" charset="0"/>
                          <a:cs typeface="Calibri" panose="020F0502020204030204" pitchFamily="34" charset="0"/>
                        </a:rPr>
                        <a:t>as of August 18, 202​​2</a:t>
                      </a:r>
                    </a:p>
                  </a:txBody>
                  <a:tcPr anchor="ctr">
                    <a:solidFill>
                      <a:schemeClr val="tx2">
                        <a:lumMod val="20000"/>
                        <a:lumOff val="80000"/>
                      </a:schemeClr>
                    </a:solidFill>
                  </a:tcPr>
                </a:tc>
                <a:extLst>
                  <a:ext uri="{0D108BD9-81ED-4DB2-BD59-A6C34878D82A}">
                    <a16:rowId xmlns:a16="http://schemas.microsoft.com/office/drawing/2014/main" val="700335241"/>
                  </a:ext>
                </a:extLst>
              </a:tr>
              <a:tr h="444807">
                <a:tc>
                  <a:txBody>
                    <a:bodyPr/>
                    <a:lstStyle/>
                    <a:p>
                      <a:pPr algn="l" fontAlgn="t"/>
                      <a:r>
                        <a:rPr lang="en-US" sz="1800" b="0">
                          <a:effectLst/>
                          <a:latin typeface="Calibri" panose="020F0502020204030204" pitchFamily="34" charset="0"/>
                          <a:cs typeface="Calibri" panose="020F0502020204030204" pitchFamily="34" charset="0"/>
                        </a:rPr>
                        <a:t>Texas - Houston</a:t>
                      </a:r>
                    </a:p>
                  </a:txBody>
                  <a:tcPr anchor="ctr"/>
                </a:tc>
                <a:tc>
                  <a:txBody>
                    <a:bodyPr/>
                    <a:lstStyle/>
                    <a:p>
                      <a:pPr algn="ctr" fontAlgn="t"/>
                      <a:r>
                        <a:rPr lang="en-US" sz="1800" b="0">
                          <a:effectLst/>
                          <a:latin typeface="Calibri" panose="020F0502020204030204" pitchFamily="34" charset="0"/>
                          <a:cs typeface="Calibri" panose="020F0502020204030204" pitchFamily="34" charset="0"/>
                        </a:rPr>
                        <a:t>1,219</a:t>
                      </a:r>
                    </a:p>
                  </a:txBody>
                  <a:tcPr anchor="ctr"/>
                </a:tc>
                <a:extLst>
                  <a:ext uri="{0D108BD9-81ED-4DB2-BD59-A6C34878D82A}">
                    <a16:rowId xmlns:a16="http://schemas.microsoft.com/office/drawing/2014/main" val="185079547"/>
                  </a:ext>
                </a:extLst>
              </a:tr>
              <a:tr h="584215">
                <a:tc>
                  <a:txBody>
                    <a:bodyPr/>
                    <a:lstStyle/>
                    <a:p>
                      <a:pPr algn="l" fontAlgn="t"/>
                      <a:r>
                        <a:rPr lang="en-US" sz="1800" b="0">
                          <a:effectLst/>
                          <a:latin typeface="Calibri" panose="020F0502020204030204" pitchFamily="34" charset="0"/>
                          <a:cs typeface="Calibri" panose="020F0502020204030204" pitchFamily="34" charset="0"/>
                        </a:rPr>
                        <a:t>Texas - Other</a:t>
                      </a:r>
                    </a:p>
                  </a:txBody>
                  <a:tcPr anchor="ctr"/>
                </a:tc>
                <a:tc>
                  <a:txBody>
                    <a:bodyPr/>
                    <a:lstStyle/>
                    <a:p>
                      <a:pPr algn="ctr" fontAlgn="t"/>
                      <a:r>
                        <a:rPr lang="en-US" sz="1800" b="0">
                          <a:effectLst/>
                          <a:latin typeface="Calibri" panose="020F0502020204030204" pitchFamily="34" charset="0"/>
                          <a:cs typeface="Calibri" panose="020F0502020204030204" pitchFamily="34" charset="0"/>
                        </a:rPr>
                        <a:t>2,810</a:t>
                      </a:r>
                    </a:p>
                  </a:txBody>
                  <a:tcPr anchor="ctr"/>
                </a:tc>
                <a:extLst>
                  <a:ext uri="{0D108BD9-81ED-4DB2-BD59-A6C34878D82A}">
                    <a16:rowId xmlns:a16="http://schemas.microsoft.com/office/drawing/2014/main" val="4260806380"/>
                  </a:ext>
                </a:extLst>
              </a:tr>
            </a:tbl>
          </a:graphicData>
        </a:graphic>
      </p:graphicFrame>
      <p:sp>
        <p:nvSpPr>
          <p:cNvPr id="6" name="TextBox 5">
            <a:extLst>
              <a:ext uri="{FF2B5EF4-FFF2-40B4-BE49-F238E27FC236}">
                <a16:creationId xmlns:a16="http://schemas.microsoft.com/office/drawing/2014/main" id="{8A487F2C-F3A4-45C8-8F3B-AA7950B2A101}"/>
              </a:ext>
            </a:extLst>
          </p:cNvPr>
          <p:cNvSpPr txBox="1"/>
          <p:nvPr/>
        </p:nvSpPr>
        <p:spPr>
          <a:xfrm>
            <a:off x="901021" y="1071540"/>
            <a:ext cx="10609249" cy="1669102"/>
          </a:xfrm>
          <a:prstGeom prst="rect">
            <a:avLst/>
          </a:prstGeom>
          <a:noFill/>
        </p:spPr>
        <p:txBody>
          <a:bodyPr wrap="square">
            <a:noAutofit/>
          </a:bodyPr>
          <a:lstStyle/>
          <a:p>
            <a:pPr marL="285750" indent="-285750">
              <a:lnSpc>
                <a:spcPct val="114000"/>
              </a:lnSpc>
              <a:buFont typeface="Arial" panose="020B0604020202020204" pitchFamily="34" charset="0"/>
              <a:buChar char="•"/>
            </a:pPr>
            <a:r>
              <a:rPr lang="en-US" sz="2000">
                <a:latin typeface="Calibri" panose="020F0502020204030204" pitchFamily="34" charset="0"/>
                <a:cs typeface="Calibri" panose="020F0502020204030204" pitchFamily="34" charset="0"/>
              </a:rPr>
              <a:t>ASPR is making 50,000 courses of TPOXX (100,000 bottles) available to jurisdictions for prepositioning to facilitate timely access to TPOXX for eligible patients.</a:t>
            </a:r>
          </a:p>
          <a:p>
            <a:pPr marL="285750" indent="-285750">
              <a:lnSpc>
                <a:spcPct val="114000"/>
              </a:lnSpc>
              <a:buFont typeface="Arial" panose="020B0604020202020204" pitchFamily="34" charset="0"/>
              <a:buChar char="•"/>
            </a:pPr>
            <a:r>
              <a:rPr lang="en-US" sz="2000" i="0">
                <a:solidFill>
                  <a:srgbClr val="333333"/>
                </a:solidFill>
                <a:effectLst/>
                <a:latin typeface="Calibri" panose="020F0502020204030204" pitchFamily="34" charset="0"/>
                <a:cs typeface="Calibri" panose="020F0502020204030204" pitchFamily="34" charset="0"/>
              </a:rPr>
              <a:t>Jurisdictions’ thresholds are calculated based on a formula based on cases (75%) and number of individuals at the highest risk (25%), including who have </a:t>
            </a:r>
            <a:r>
              <a:rPr lang="en-US" sz="2000">
                <a:solidFill>
                  <a:srgbClr val="333333"/>
                </a:solidFill>
                <a:latin typeface="Calibri" panose="020F0502020204030204" pitchFamily="34" charset="0"/>
                <a:cs typeface="Calibri" panose="020F0502020204030204" pitchFamily="34" charset="0"/>
              </a:rPr>
              <a:t>HIV or other immunocompromising conditions.</a:t>
            </a:r>
          </a:p>
          <a:p>
            <a:pPr marL="285750" indent="-285750">
              <a:lnSpc>
                <a:spcPct val="114000"/>
              </a:lnSpc>
              <a:buFont typeface="Arial" panose="020B0604020202020204" pitchFamily="34" charset="0"/>
              <a:buChar char="•"/>
            </a:pPr>
            <a:r>
              <a:rPr lang="en-US" sz="2000" i="0">
                <a:solidFill>
                  <a:srgbClr val="333333"/>
                </a:solidFill>
                <a:effectLst/>
                <a:latin typeface="Calibri" panose="020F0502020204030204" pitchFamily="34" charset="0"/>
                <a:cs typeface="Calibri" panose="020F0502020204030204" pitchFamily="34" charset="0"/>
              </a:rPr>
              <a:t>Jurisdictions can receive additional TPOXX supplies to meet the threshold </a:t>
            </a:r>
          </a:p>
          <a:p>
            <a:pPr marL="800100" lvl="1" indent="-342900">
              <a:buFont typeface="Arial" panose="020B0604020202020204" pitchFamily="34" charset="0"/>
              <a:buChar char="•"/>
            </a:pPr>
            <a:r>
              <a:rPr lang="en-US" b="1" i="0">
                <a:solidFill>
                  <a:srgbClr val="FF0000"/>
                </a:solidFill>
                <a:effectLst/>
                <a:latin typeface="Calibri" panose="020F0502020204030204" pitchFamily="34" charset="0"/>
                <a:cs typeface="Calibri" panose="020F0502020204030204" pitchFamily="34" charset="0"/>
              </a:rPr>
              <a:t>only when they </a:t>
            </a:r>
            <a:r>
              <a:rPr lang="en-US" i="0">
                <a:solidFill>
                  <a:srgbClr val="333333"/>
                </a:solidFill>
                <a:effectLst/>
                <a:latin typeface="Calibri" panose="020F0502020204030204" pitchFamily="34" charset="0"/>
                <a:cs typeface="Calibri" panose="020F0502020204030204" pitchFamily="34" charset="0"/>
              </a:rPr>
              <a:t>have </a:t>
            </a:r>
            <a:r>
              <a:rPr lang="en-US" b="1" i="0">
                <a:solidFill>
                  <a:srgbClr val="FF0000"/>
                </a:solidFill>
                <a:effectLst/>
                <a:latin typeface="Calibri" panose="020F0502020204030204" pitchFamily="34" charset="0"/>
                <a:cs typeface="Calibri" panose="020F0502020204030204" pitchFamily="34" charset="0"/>
              </a:rPr>
              <a:t>reported use of 80% </a:t>
            </a:r>
            <a:r>
              <a:rPr lang="en-US" i="0">
                <a:solidFill>
                  <a:srgbClr val="333333"/>
                </a:solidFill>
                <a:effectLst/>
                <a:latin typeface="Calibri" panose="020F0502020204030204" pitchFamily="34" charset="0"/>
                <a:cs typeface="Calibri" panose="020F0502020204030204" pitchFamily="34" charset="0"/>
              </a:rPr>
              <a:t>of their current supply through HPOP and </a:t>
            </a:r>
          </a:p>
          <a:p>
            <a:pPr marL="800100" lvl="1" indent="-342900">
              <a:buFont typeface="Arial" panose="020B0604020202020204" pitchFamily="34" charset="0"/>
              <a:buChar char="•"/>
            </a:pPr>
            <a:r>
              <a:rPr lang="en-US" i="0">
                <a:solidFill>
                  <a:srgbClr val="333333"/>
                </a:solidFill>
                <a:effectLst/>
                <a:latin typeface="Calibri" panose="020F0502020204030204" pitchFamily="34" charset="0"/>
                <a:cs typeface="Calibri" panose="020F0502020204030204" pitchFamily="34" charset="0"/>
              </a:rPr>
              <a:t>have </a:t>
            </a:r>
            <a:r>
              <a:rPr lang="en-US" b="1" i="0">
                <a:solidFill>
                  <a:srgbClr val="FF0000"/>
                </a:solidFill>
                <a:effectLst/>
                <a:latin typeface="Calibri" panose="020F0502020204030204" pitchFamily="34" charset="0"/>
                <a:cs typeface="Calibri" panose="020F0502020204030204" pitchFamily="34" charset="0"/>
              </a:rPr>
              <a:t>documented submission </a:t>
            </a:r>
            <a:r>
              <a:rPr lang="en-US" i="0">
                <a:solidFill>
                  <a:srgbClr val="333333"/>
                </a:solidFill>
                <a:effectLst/>
                <a:latin typeface="Calibri" panose="020F0502020204030204" pitchFamily="34" charset="0"/>
                <a:cs typeface="Calibri" panose="020F0502020204030204" pitchFamily="34" charset="0"/>
              </a:rPr>
              <a:t>to the CDC of required regulatory forms (</a:t>
            </a:r>
            <a:r>
              <a:rPr lang="en-US" b="1" i="0">
                <a:solidFill>
                  <a:srgbClr val="333333"/>
                </a:solidFill>
                <a:effectLst/>
                <a:latin typeface="Calibri" panose="020F0502020204030204" pitchFamily="34" charset="0"/>
                <a:cs typeface="Calibri" panose="020F0502020204030204" pitchFamily="34" charset="0"/>
              </a:rPr>
              <a:t>Patient Intake Form</a:t>
            </a:r>
            <a:r>
              <a:rPr lang="en-US" i="0">
                <a:solidFill>
                  <a:srgbClr val="333333"/>
                </a:solidFill>
                <a:effectLst/>
                <a:latin typeface="Calibri" panose="020F0502020204030204" pitchFamily="34" charset="0"/>
                <a:cs typeface="Calibri" panose="020F0502020204030204" pitchFamily="34" charset="0"/>
              </a:rPr>
              <a:t>, at a minimum) </a:t>
            </a:r>
            <a:r>
              <a:rPr lang="en-US" b="1" i="0">
                <a:solidFill>
                  <a:srgbClr val="FF0000"/>
                </a:solidFill>
                <a:effectLst/>
                <a:latin typeface="Calibri" panose="020F0502020204030204" pitchFamily="34" charset="0"/>
                <a:cs typeface="Calibri" panose="020F0502020204030204" pitchFamily="34" charset="0"/>
              </a:rPr>
              <a:t>for 90% of the used supply</a:t>
            </a:r>
            <a:r>
              <a:rPr lang="en-US" i="0">
                <a:solidFill>
                  <a:srgbClr val="333333"/>
                </a:solidFill>
                <a:effectLst/>
                <a:latin typeface="Calibri" panose="020F0502020204030204" pitchFamily="34" charset="0"/>
                <a:cs typeface="Calibri" panose="020F0502020204030204" pitchFamily="34" charset="0"/>
              </a:rPr>
              <a:t>​</a:t>
            </a:r>
            <a:r>
              <a:rPr lang="en-US" sz="2000" i="0">
                <a:solidFill>
                  <a:srgbClr val="333333"/>
                </a:solidFill>
                <a:effectLst/>
                <a:latin typeface="Calibri" panose="020F0502020204030204" pitchFamily="34" charset="0"/>
                <a:cs typeface="Calibri" panose="020F0502020204030204" pitchFamily="34" charset="0"/>
              </a:rPr>
              <a:t>.</a:t>
            </a:r>
            <a:endParaRPr lang="en-US" sz="2000">
              <a:latin typeface="Calibri" panose="020F0502020204030204" pitchFamily="34" charset="0"/>
              <a:cs typeface="Calibri" panose="020F0502020204030204" pitchFamily="34" charset="0"/>
            </a:endParaRPr>
          </a:p>
          <a:p>
            <a:pPr marL="285750" indent="-285750">
              <a:lnSpc>
                <a:spcPct val="114000"/>
              </a:lnSpc>
              <a:spcBef>
                <a:spcPts val="600"/>
              </a:spcBef>
              <a:spcAft>
                <a:spcPts val="1200"/>
              </a:spcAft>
              <a:buFont typeface="Arial" panose="020B0604020202020204" pitchFamily="34" charset="0"/>
              <a:buChar char="•"/>
            </a:pPr>
            <a:endParaRPr lang="en-US" i="0">
              <a:solidFill>
                <a:srgbClr val="333333"/>
              </a:solidFill>
              <a:effectLst/>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84F8B1-BF56-4A31-96A6-6B246C3B4231}"/>
              </a:ext>
            </a:extLst>
          </p:cNvPr>
          <p:cNvSpPr txBox="1"/>
          <p:nvPr/>
        </p:nvSpPr>
        <p:spPr>
          <a:xfrm>
            <a:off x="1805823" y="5960709"/>
            <a:ext cx="777065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Calibri" panose="020F0502020204030204" pitchFamily="34" charset="0"/>
                <a:cs typeface="Calibri" panose="020F0502020204030204" pitchFamily="34" charset="0"/>
              </a:rPr>
              <a:t>1 Course = </a:t>
            </a:r>
            <a:r>
              <a:rPr kumimoji="0" lang="en-US" sz="140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Oral form 2 bottles (14 days) for a person with a body weight of 40 kg to less than 120 kg </a:t>
            </a:r>
            <a:r>
              <a:rPr kumimoji="0" lang="en-US" sz="140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6559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normAutofit/>
          </a:bodyPr>
          <a:lstStyle/>
          <a:p>
            <a:r>
              <a:rPr lang="en-US" sz="5400" dirty="0"/>
              <a:t>COVID-19 Vaccine &amp; Monkeypox PHFPC Debriefing</a:t>
            </a: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p:txBody>
          <a:bodyPr>
            <a:normAutofit fontScale="70000" lnSpcReduction="20000"/>
          </a:bodyPr>
          <a:lstStyle/>
          <a:p>
            <a:r>
              <a:rPr lang="en-US" dirty="0"/>
              <a:t>The information presented today is based on CDC’s recent guidance and MAY change.</a:t>
            </a:r>
          </a:p>
          <a:p>
            <a:endParaRPr lang="en-US" dirty="0"/>
          </a:p>
        </p:txBody>
      </p:sp>
      <p:sp>
        <p:nvSpPr>
          <p:cNvPr id="7" name="Text Placeholder 6">
            <a:extLst>
              <a:ext uri="{FF2B5EF4-FFF2-40B4-BE49-F238E27FC236}">
                <a16:creationId xmlns:a16="http://schemas.microsoft.com/office/drawing/2014/main" id="{39B338B1-45B3-45AC-91A7-859CAD8A4DC8}"/>
              </a:ext>
            </a:extLst>
          </p:cNvPr>
          <p:cNvSpPr>
            <a:spLocks noGrp="1"/>
          </p:cNvSpPr>
          <p:nvPr>
            <p:ph type="body" sz="quarter" idx="10"/>
          </p:nvPr>
        </p:nvSpPr>
        <p:spPr/>
        <p:txBody>
          <a:bodyPr vert="horz" lIns="91440" tIns="45720" rIns="91440" bIns="45720" rtlCol="0" anchor="t">
            <a:noAutofit/>
          </a:bodyPr>
          <a:lstStyle/>
          <a:p>
            <a:pPr lvl="0"/>
            <a:r>
              <a:rPr lang="en-US" sz="1600" dirty="0">
                <a:solidFill>
                  <a:prstClr val="white"/>
                </a:solidFill>
              </a:rPr>
              <a:t>Imelda Garcia, MPH</a:t>
            </a:r>
          </a:p>
          <a:p>
            <a:pPr lvl="0"/>
            <a:r>
              <a:rPr lang="en-US" sz="1600" dirty="0">
                <a:solidFill>
                  <a:prstClr val="white"/>
                </a:solidFill>
              </a:rPr>
              <a:t>Associate Commissioner| Laboratory &amp; Infectious Disease Services Division</a:t>
            </a:r>
          </a:p>
          <a:p>
            <a:r>
              <a:rPr lang="en-US" sz="1600" dirty="0"/>
              <a:t>August 31, 2022</a:t>
            </a:r>
          </a:p>
          <a:p>
            <a:pPr lvl="0"/>
            <a:endParaRPr lang="en-US" sz="1600" dirty="0">
              <a:solidFill>
                <a:prstClr val="white"/>
              </a:solidFill>
            </a:endParaRPr>
          </a:p>
          <a:p>
            <a:endParaRPr lang="en-US" dirty="0"/>
          </a:p>
        </p:txBody>
      </p:sp>
    </p:spTree>
    <p:extLst>
      <p:ext uri="{BB962C8B-B14F-4D97-AF65-F5344CB8AC3E}">
        <p14:creationId xmlns:p14="http://schemas.microsoft.com/office/powerpoint/2010/main" val="26037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F8D3-764D-4561-8830-69CA2006BE1F}"/>
              </a:ext>
            </a:extLst>
          </p:cNvPr>
          <p:cNvSpPr>
            <a:spLocks noGrp="1"/>
          </p:cNvSpPr>
          <p:nvPr>
            <p:ph type="title"/>
          </p:nvPr>
        </p:nvSpPr>
        <p:spPr>
          <a:xfrm>
            <a:off x="2492167" y="1867368"/>
            <a:ext cx="9344816" cy="1068211"/>
          </a:xfrm>
        </p:spPr>
        <p:txBody>
          <a:bodyPr>
            <a:noAutofit/>
          </a:bodyPr>
          <a:lstStyle/>
          <a:p>
            <a:r>
              <a:rPr lang="en-US" sz="5400">
                <a:cs typeface="Calibri"/>
              </a:rPr>
              <a:t>Monkeypox Vaccination</a:t>
            </a:r>
            <a:endParaRPr lang="en-US">
              <a:cs typeface="Calibri"/>
            </a:endParaRPr>
          </a:p>
        </p:txBody>
      </p:sp>
      <p:pic>
        <p:nvPicPr>
          <p:cNvPr id="3" name="Picture 2">
            <a:extLst>
              <a:ext uri="{FF2B5EF4-FFF2-40B4-BE49-F238E27FC236}">
                <a16:creationId xmlns:a16="http://schemas.microsoft.com/office/drawing/2014/main" id="{1F53C4C9-398B-47C0-BBDB-BB8639D10492}"/>
              </a:ext>
            </a:extLst>
          </p:cNvPr>
          <p:cNvPicPr>
            <a:picLocks noChangeAspect="1"/>
          </p:cNvPicPr>
          <p:nvPr/>
        </p:nvPicPr>
        <p:blipFill>
          <a:blip r:embed="rId2"/>
          <a:stretch>
            <a:fillRect/>
          </a:stretch>
        </p:blipFill>
        <p:spPr>
          <a:xfrm>
            <a:off x="2666420" y="2935579"/>
            <a:ext cx="6624165" cy="2044580"/>
          </a:xfrm>
          <a:prstGeom prst="rect">
            <a:avLst/>
          </a:prstGeom>
        </p:spPr>
      </p:pic>
    </p:spTree>
    <p:extLst>
      <p:ext uri="{BB962C8B-B14F-4D97-AF65-F5344CB8AC3E}">
        <p14:creationId xmlns:p14="http://schemas.microsoft.com/office/powerpoint/2010/main" val="434715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4565E-BD72-4495-85A9-932D4E7D8B51}"/>
              </a:ext>
            </a:extLst>
          </p:cNvPr>
          <p:cNvSpPr txBox="1">
            <a:spLocks/>
          </p:cNvSpPr>
          <p:nvPr/>
        </p:nvSpPr>
        <p:spPr>
          <a:xfrm>
            <a:off x="1592488" y="429656"/>
            <a:ext cx="9455154" cy="757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JYNNEOS Schedule and Dosing Regimens</a:t>
            </a:r>
            <a:endParaRPr kumimoji="0" lang="en-US" sz="3600" b="1" i="0" u="none" strike="noStrike" kern="1200" cap="none" spc="0" normalizeH="0" baseline="0" noProof="0" dirty="0">
              <a:ln>
                <a:noFill/>
              </a:ln>
              <a:solidFill>
                <a:srgbClr val="003087"/>
              </a:solidFill>
              <a:effectLst/>
              <a:uLnTx/>
              <a:uFillTx/>
              <a:latin typeface="Calibri" panose="020F0502020204030204"/>
              <a:ea typeface="+mj-ea"/>
              <a:cs typeface="+mj-cs"/>
            </a:endParaRPr>
          </a:p>
        </p:txBody>
      </p:sp>
      <p:sp>
        <p:nvSpPr>
          <p:cNvPr id="7" name="TextBox 6">
            <a:extLst>
              <a:ext uri="{FF2B5EF4-FFF2-40B4-BE49-F238E27FC236}">
                <a16:creationId xmlns:a16="http://schemas.microsoft.com/office/drawing/2014/main" id="{89224C34-9043-4DEF-9313-99ECFF8DA796}"/>
              </a:ext>
            </a:extLst>
          </p:cNvPr>
          <p:cNvSpPr txBox="1"/>
          <p:nvPr/>
        </p:nvSpPr>
        <p:spPr>
          <a:xfrm>
            <a:off x="1592488" y="6190846"/>
            <a:ext cx="364136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hlinkClick r:id="rId2"/>
              </a:rPr>
              <a:t>JYNNEOS FDA EUA Fact Sheet HCP</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5DB402D-199E-4EC5-BB6A-9197A1904E1B}"/>
              </a:ext>
            </a:extLst>
          </p:cNvPr>
          <p:cNvSpPr txBox="1"/>
          <p:nvPr/>
        </p:nvSpPr>
        <p:spPr>
          <a:xfrm>
            <a:off x="5673633" y="6180109"/>
            <a:ext cx="6013269"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hlinkClick r:id="rId3"/>
              </a:rPr>
              <a:t>CDC Monkeypox Vaccine Interim Clinical Recommendations</a:t>
            </a:r>
            <a:endPar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1AEC2801-17D8-4DE5-8EE2-A2A12F71313D}"/>
              </a:ext>
            </a:extLst>
          </p:cNvPr>
          <p:cNvGraphicFramePr>
            <a:graphicFrameLocks noGrp="1"/>
          </p:cNvGraphicFramePr>
          <p:nvPr/>
        </p:nvGraphicFramePr>
        <p:xfrm>
          <a:off x="677187" y="1322854"/>
          <a:ext cx="10370455" cy="4078755"/>
        </p:xfrm>
        <a:graphic>
          <a:graphicData uri="http://schemas.openxmlformats.org/drawingml/2006/table">
            <a:tbl>
              <a:tblPr firstRow="1" bandRow="1">
                <a:tableStyleId>{9DCAF9ED-07DC-4A11-8D7F-57B35C25682E}</a:tableStyleId>
              </a:tblPr>
              <a:tblGrid>
                <a:gridCol w="2260885">
                  <a:extLst>
                    <a:ext uri="{9D8B030D-6E8A-4147-A177-3AD203B41FA5}">
                      <a16:colId xmlns:a16="http://schemas.microsoft.com/office/drawing/2014/main" val="2402316153"/>
                    </a:ext>
                  </a:extLst>
                </a:gridCol>
                <a:gridCol w="1887297">
                  <a:extLst>
                    <a:ext uri="{9D8B030D-6E8A-4147-A177-3AD203B41FA5}">
                      <a16:colId xmlns:a16="http://schemas.microsoft.com/office/drawing/2014/main" val="2411062719"/>
                    </a:ext>
                  </a:extLst>
                </a:gridCol>
                <a:gridCol w="1882729">
                  <a:extLst>
                    <a:ext uri="{9D8B030D-6E8A-4147-A177-3AD203B41FA5}">
                      <a16:colId xmlns:a16="http://schemas.microsoft.com/office/drawing/2014/main" val="1616929566"/>
                    </a:ext>
                  </a:extLst>
                </a:gridCol>
                <a:gridCol w="1813810">
                  <a:extLst>
                    <a:ext uri="{9D8B030D-6E8A-4147-A177-3AD203B41FA5}">
                      <a16:colId xmlns:a16="http://schemas.microsoft.com/office/drawing/2014/main" val="4265684489"/>
                    </a:ext>
                  </a:extLst>
                </a:gridCol>
                <a:gridCol w="2525734">
                  <a:extLst>
                    <a:ext uri="{9D8B030D-6E8A-4147-A177-3AD203B41FA5}">
                      <a16:colId xmlns:a16="http://schemas.microsoft.com/office/drawing/2014/main" val="3496395459"/>
                    </a:ext>
                  </a:extLst>
                </a:gridCol>
              </a:tblGrid>
              <a:tr h="847015">
                <a:tc>
                  <a:txBody>
                    <a:bodyPr/>
                    <a:lstStyle/>
                    <a:p>
                      <a:endParaRPr lang="en-US"/>
                    </a:p>
                  </a:txBody>
                  <a:tcPr>
                    <a:solidFill>
                      <a:srgbClr val="9E3C06"/>
                    </a:solidFill>
                  </a:tcPr>
                </a:tc>
                <a:tc>
                  <a:txBody>
                    <a:bodyPr/>
                    <a:lstStyle/>
                    <a:p>
                      <a:pPr algn="ctr"/>
                      <a:r>
                        <a:rPr lang="en-US" sz="2000"/>
                        <a:t>Route of Administration</a:t>
                      </a:r>
                    </a:p>
                  </a:txBody>
                  <a:tcPr anchor="ctr">
                    <a:solidFill>
                      <a:srgbClr val="9E3C06"/>
                    </a:solidFill>
                  </a:tcPr>
                </a:tc>
                <a:tc>
                  <a:txBody>
                    <a:bodyPr/>
                    <a:lstStyle/>
                    <a:p>
                      <a:pPr algn="ctr"/>
                      <a:r>
                        <a:rPr lang="en-US" sz="2000"/>
                        <a:t>Injection Volume</a:t>
                      </a:r>
                    </a:p>
                  </a:txBody>
                  <a:tcPr anchor="ctr">
                    <a:solidFill>
                      <a:srgbClr val="9E3C06"/>
                    </a:solidFill>
                  </a:tcPr>
                </a:tc>
                <a:tc>
                  <a:txBody>
                    <a:bodyPr/>
                    <a:lstStyle/>
                    <a:p>
                      <a:pPr algn="ctr"/>
                      <a:r>
                        <a:rPr lang="en-US" sz="2000"/>
                        <a:t>Recommended Doses</a:t>
                      </a:r>
                    </a:p>
                  </a:txBody>
                  <a:tcPr anchor="ctr">
                    <a:solidFill>
                      <a:srgbClr val="9E3C06"/>
                    </a:solidFill>
                  </a:tcPr>
                </a:tc>
                <a:tc>
                  <a:txBody>
                    <a:bodyPr/>
                    <a:lstStyle/>
                    <a:p>
                      <a:pPr algn="ctr"/>
                      <a:r>
                        <a:rPr lang="en-US" sz="2000"/>
                        <a:t>Recommended Interval between 1</a:t>
                      </a:r>
                      <a:r>
                        <a:rPr lang="en-US" sz="2000" baseline="30000"/>
                        <a:t>st</a:t>
                      </a:r>
                      <a:r>
                        <a:rPr lang="en-US" sz="2000"/>
                        <a:t> and 2</a:t>
                      </a:r>
                      <a:r>
                        <a:rPr lang="en-US" sz="2000" baseline="30000"/>
                        <a:t>nd</a:t>
                      </a:r>
                      <a:r>
                        <a:rPr lang="en-US" sz="2000"/>
                        <a:t> dose</a:t>
                      </a:r>
                    </a:p>
                  </a:txBody>
                  <a:tcPr anchor="ctr">
                    <a:solidFill>
                      <a:srgbClr val="9E3C06"/>
                    </a:solidFill>
                  </a:tcPr>
                </a:tc>
                <a:extLst>
                  <a:ext uri="{0D108BD9-81ED-4DB2-BD59-A6C34878D82A}">
                    <a16:rowId xmlns:a16="http://schemas.microsoft.com/office/drawing/2014/main" val="3381938356"/>
                  </a:ext>
                </a:extLst>
              </a:tr>
              <a:tr h="847875">
                <a:tc>
                  <a:txBody>
                    <a:bodyPr/>
                    <a:lstStyle/>
                    <a:p>
                      <a:r>
                        <a:rPr lang="en-US" sz="2000"/>
                        <a:t>People age </a:t>
                      </a:r>
                      <a:r>
                        <a:rPr lang="en-US" sz="2000" u="sng"/>
                        <a:t>&gt;</a:t>
                      </a:r>
                      <a:r>
                        <a:rPr lang="en-US" sz="2000"/>
                        <a:t>18 yrs</a:t>
                      </a:r>
                    </a:p>
                  </a:txBody>
                  <a:tcPr anchor="ctr"/>
                </a:tc>
                <a:tc>
                  <a:txBody>
                    <a:bodyPr/>
                    <a:lstStyle/>
                    <a:p>
                      <a:pPr algn="ctr"/>
                      <a:r>
                        <a:rPr lang="en-US" sz="2000" b="1"/>
                        <a:t>ID</a:t>
                      </a:r>
                    </a:p>
                  </a:txBody>
                  <a:tcPr anchor="ctr"/>
                </a:tc>
                <a:tc>
                  <a:txBody>
                    <a:bodyPr/>
                    <a:lstStyle/>
                    <a:p>
                      <a:pPr algn="ctr"/>
                      <a:r>
                        <a:rPr lang="en-US" sz="2000"/>
                        <a:t>0.1 mL</a:t>
                      </a:r>
                    </a:p>
                  </a:txBody>
                  <a:tcPr anchor="ctr"/>
                </a:tc>
                <a:tc>
                  <a:txBody>
                    <a:bodyPr/>
                    <a:lstStyle/>
                    <a:p>
                      <a:pPr algn="ctr"/>
                      <a:r>
                        <a:rPr lang="en-US" sz="2000"/>
                        <a:t>2</a:t>
                      </a:r>
                    </a:p>
                  </a:txBody>
                  <a:tcPr anchor="ctr"/>
                </a:tc>
                <a:tc>
                  <a:txBody>
                    <a:bodyPr/>
                    <a:lstStyle/>
                    <a:p>
                      <a:pPr algn="ctr"/>
                      <a:r>
                        <a:rPr lang="en-US" sz="2000"/>
                        <a:t>28 days</a:t>
                      </a:r>
                    </a:p>
                  </a:txBody>
                  <a:tcPr anchor="ctr"/>
                </a:tc>
                <a:extLst>
                  <a:ext uri="{0D108BD9-81ED-4DB2-BD59-A6C34878D82A}">
                    <a16:rowId xmlns:a16="http://schemas.microsoft.com/office/drawing/2014/main" val="4201847837"/>
                  </a:ext>
                </a:extLst>
              </a:tr>
              <a:tr h="914400">
                <a:tc>
                  <a:txBody>
                    <a:bodyPr/>
                    <a:lstStyle/>
                    <a:p>
                      <a:r>
                        <a:rPr lang="en-US" sz="2000"/>
                        <a:t>People age &lt; 18 yrs</a:t>
                      </a:r>
                    </a:p>
                  </a:txBody>
                  <a:tcPr anchor="ctr"/>
                </a:tc>
                <a:tc>
                  <a:txBody>
                    <a:bodyPr/>
                    <a:lstStyle/>
                    <a:p>
                      <a:pPr algn="ctr"/>
                      <a:r>
                        <a:rPr lang="en-US" sz="2000" b="1"/>
                        <a:t>Subcut</a:t>
                      </a:r>
                    </a:p>
                  </a:txBody>
                  <a:tcPr anchor="ctr"/>
                </a:tc>
                <a:tc>
                  <a:txBody>
                    <a:bodyPr/>
                    <a:lstStyle/>
                    <a:p>
                      <a:pPr algn="ctr"/>
                      <a:r>
                        <a:rPr lang="en-US" sz="2000"/>
                        <a:t>0.5 mL</a:t>
                      </a:r>
                    </a:p>
                  </a:txBody>
                  <a:tcPr anchor="ctr"/>
                </a:tc>
                <a:tc>
                  <a:txBody>
                    <a:bodyPr/>
                    <a:lstStyle/>
                    <a:p>
                      <a:pPr algn="ctr"/>
                      <a:r>
                        <a:rPr lang="en-US" sz="2000"/>
                        <a:t>2</a:t>
                      </a:r>
                    </a:p>
                  </a:txBody>
                  <a:tcPr anchor="ctr"/>
                </a:tc>
                <a:tc>
                  <a:txBody>
                    <a:bodyPr/>
                    <a:lstStyle/>
                    <a:p>
                      <a:pPr algn="ctr"/>
                      <a:r>
                        <a:rPr lang="en-US" sz="2000"/>
                        <a:t>28 days</a:t>
                      </a:r>
                    </a:p>
                  </a:txBody>
                  <a:tcPr anchor="ctr"/>
                </a:tc>
                <a:extLst>
                  <a:ext uri="{0D108BD9-81ED-4DB2-BD59-A6C34878D82A}">
                    <a16:rowId xmlns:a16="http://schemas.microsoft.com/office/drawing/2014/main" val="3958295205"/>
                  </a:ext>
                </a:extLst>
              </a:tr>
              <a:tr h="952535">
                <a:tc>
                  <a:txBody>
                    <a:bodyPr/>
                    <a:lstStyle/>
                    <a:p>
                      <a:r>
                        <a:rPr lang="en-US" sz="2000"/>
                        <a:t>People of any age who have a history of developing keloid scars</a:t>
                      </a:r>
                    </a:p>
                  </a:txBody>
                  <a:tcPr anchor="ctr">
                    <a:solidFill>
                      <a:srgbClr val="FFFF00"/>
                    </a:solidFill>
                  </a:tcPr>
                </a:tc>
                <a:tc>
                  <a:txBody>
                    <a:bodyPr/>
                    <a:lstStyle/>
                    <a:p>
                      <a:pPr algn="ctr"/>
                      <a:r>
                        <a:rPr lang="en-US" sz="2000" b="1"/>
                        <a:t>Subcut</a:t>
                      </a:r>
                    </a:p>
                  </a:txBody>
                  <a:tcPr anchor="ctr">
                    <a:solidFill>
                      <a:srgbClr val="FFFF00"/>
                    </a:solidFill>
                  </a:tcPr>
                </a:tc>
                <a:tc>
                  <a:txBody>
                    <a:bodyPr/>
                    <a:lstStyle/>
                    <a:p>
                      <a:pPr algn="ctr"/>
                      <a:r>
                        <a:rPr lang="en-US" sz="2000"/>
                        <a:t>0.5 mL</a:t>
                      </a:r>
                    </a:p>
                  </a:txBody>
                  <a:tcPr anchor="ctr">
                    <a:solidFill>
                      <a:srgbClr val="FFFF00"/>
                    </a:solidFill>
                  </a:tcPr>
                </a:tc>
                <a:tc>
                  <a:txBody>
                    <a:bodyPr/>
                    <a:lstStyle/>
                    <a:p>
                      <a:pPr algn="ctr"/>
                      <a:r>
                        <a:rPr lang="en-US" sz="2000"/>
                        <a:t>2</a:t>
                      </a:r>
                    </a:p>
                  </a:txBody>
                  <a:tcPr anchor="ctr">
                    <a:solidFill>
                      <a:srgbClr val="FFFF00"/>
                    </a:solidFill>
                  </a:tcPr>
                </a:tc>
                <a:tc>
                  <a:txBody>
                    <a:bodyPr/>
                    <a:lstStyle/>
                    <a:p>
                      <a:pPr algn="ctr"/>
                      <a:r>
                        <a:rPr lang="en-US" sz="2000"/>
                        <a:t>28 days</a:t>
                      </a:r>
                    </a:p>
                  </a:txBody>
                  <a:tcPr anchor="ctr">
                    <a:solidFill>
                      <a:srgbClr val="FFFF00"/>
                    </a:solidFill>
                  </a:tcPr>
                </a:tc>
                <a:extLst>
                  <a:ext uri="{0D108BD9-81ED-4DB2-BD59-A6C34878D82A}">
                    <a16:rowId xmlns:a16="http://schemas.microsoft.com/office/drawing/2014/main" val="4291627751"/>
                  </a:ext>
                </a:extLst>
              </a:tr>
            </a:tbl>
          </a:graphicData>
        </a:graphic>
      </p:graphicFrame>
      <p:sp>
        <p:nvSpPr>
          <p:cNvPr id="9" name="TextBox 8">
            <a:extLst>
              <a:ext uri="{FF2B5EF4-FFF2-40B4-BE49-F238E27FC236}">
                <a16:creationId xmlns:a16="http://schemas.microsoft.com/office/drawing/2014/main" id="{7238062F-3931-4558-8BC2-DEDE8698A4B4}"/>
              </a:ext>
            </a:extLst>
          </p:cNvPr>
          <p:cNvSpPr txBox="1"/>
          <p:nvPr/>
        </p:nvSpPr>
        <p:spPr>
          <a:xfrm>
            <a:off x="597824" y="5401609"/>
            <a:ext cx="61047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Intradermal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Subcutaneous (Subcut)</a:t>
            </a:r>
          </a:p>
        </p:txBody>
      </p:sp>
    </p:spTree>
    <p:extLst>
      <p:ext uri="{BB962C8B-B14F-4D97-AF65-F5344CB8AC3E}">
        <p14:creationId xmlns:p14="http://schemas.microsoft.com/office/powerpoint/2010/main" val="150209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5E1869-36AF-449E-8C94-EFE2065FD697}"/>
              </a:ext>
            </a:extLst>
          </p:cNvPr>
          <p:cNvSpPr txBox="1"/>
          <p:nvPr/>
        </p:nvSpPr>
        <p:spPr>
          <a:xfrm>
            <a:off x="833561" y="1071030"/>
            <a:ext cx="10524877" cy="5313868"/>
          </a:xfrm>
          <a:prstGeom prst="rect">
            <a:avLst/>
          </a:prstGeom>
          <a:noFill/>
          <a:ln>
            <a:solidFill>
              <a:srgbClr val="003087"/>
            </a:solidFill>
          </a:ln>
        </p:spPr>
        <p:txBody>
          <a:bodyPr wrap="square">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People with a known or possible exposure to the monkeypox virus remain the highest priority for vaccination.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Local health entities may also expand vaccination to include pre-exposure prophylaxis (PrEP) for people who are at an increased risk of monkeypox, such as people 18 years of age and older who</a:t>
            </a: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are men who have sex with men, </a:t>
            </a:r>
            <a:r>
              <a:rPr kumimoji="0" lang="en-US" sz="2000" b="1"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Calibri" panose="020F0502020204030204" pitchFamily="34" charset="0"/>
              </a:rPr>
              <a:t>and</a:t>
            </a: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 </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have had multiple or anonymous sex partners within the previous 21 days.</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rPr>
              <a:t>DSHS further recommends prioritizing eligible people who</a:t>
            </a: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have a sex partner who is showing symptoms of monkeypox, such as a rash or sores;</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have had a diagnosis of HIV, chlamydia, gonorrhea, or early syphilis, within the previous 12 months;</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are on HIV pre-exposure prophylaxis; or</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a:p>
            <a:pPr marL="800100" marR="0" lvl="1"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2000" b="0" i="0" u="none" strike="noStrike" kern="1200" cap="none" spc="0" normalizeH="0" baseline="0" noProof="0" dirty="0">
                <a:ln>
                  <a:noFill/>
                </a:ln>
                <a:solidFill>
                  <a:srgbClr val="201F1E"/>
                </a:solidFill>
                <a:effectLst/>
                <a:uLnTx/>
                <a:uFillTx/>
                <a:latin typeface="Calibri" panose="020F0502020204030204"/>
                <a:ea typeface="Times New Roman" panose="02020603050405020304" pitchFamily="18" charset="0"/>
                <a:cs typeface="+mn-cs"/>
              </a:rPr>
              <a:t>have a condition that may increase their risk for severe disease if infected with monkeypox virus, such as HIV, atopic dermatitis, or eczema.</a:t>
            </a:r>
            <a:endParaRPr kumimoji="0" lang="en-US" sz="20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mn-cs"/>
            </a:endParaRPr>
          </a:p>
        </p:txBody>
      </p:sp>
      <p:sp>
        <p:nvSpPr>
          <p:cNvPr id="4" name="Title 5">
            <a:extLst>
              <a:ext uri="{FF2B5EF4-FFF2-40B4-BE49-F238E27FC236}">
                <a16:creationId xmlns:a16="http://schemas.microsoft.com/office/drawing/2014/main" id="{9640F389-9446-4CA6-B2DF-0E105E329947}"/>
              </a:ext>
            </a:extLst>
          </p:cNvPr>
          <p:cNvSpPr txBox="1">
            <a:spLocks/>
          </p:cNvSpPr>
          <p:nvPr/>
        </p:nvSpPr>
        <p:spPr>
          <a:xfrm>
            <a:off x="1242878" y="221715"/>
            <a:ext cx="9706241" cy="757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087"/>
                </a:solidFill>
                <a:effectLst/>
                <a:uLnTx/>
                <a:uFillTx/>
                <a:latin typeface="Calibri" panose="020F0502020204030204"/>
                <a:ea typeface="+mj-ea"/>
                <a:cs typeface="+mj-cs"/>
              </a:rPr>
              <a:t>Texas JYNNEOS Vaccine Expanded Eligibility Option</a:t>
            </a:r>
            <a:endParaRPr kumimoji="0" lang="en-US" sz="2800" b="1" i="0" u="none" strike="noStrike" kern="1200" cap="none" spc="0" normalizeH="0" baseline="0" noProof="0" dirty="0">
              <a:ln>
                <a:noFill/>
              </a:ln>
              <a:solidFill>
                <a:srgbClr val="003087"/>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86327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C5BA4-3C2D-45B6-88C8-0EA4B3AA0C4A}"/>
              </a:ext>
            </a:extLst>
          </p:cNvPr>
          <p:cNvSpPr>
            <a:spLocks noGrp="1"/>
          </p:cNvSpPr>
          <p:nvPr>
            <p:ph type="title" idx="4294967295"/>
          </p:nvPr>
        </p:nvSpPr>
        <p:spPr>
          <a:xfrm>
            <a:off x="1073427" y="150744"/>
            <a:ext cx="10383078" cy="916057"/>
          </a:xfrm>
        </p:spPr>
        <p:txBody>
          <a:bodyPr>
            <a:normAutofit/>
          </a:bodyPr>
          <a:lstStyle/>
          <a:p>
            <a:pPr algn="ctr"/>
            <a:r>
              <a:rPr lang="en-US" sz="3600"/>
              <a:t>JYNNEOS Dose Availability Summary</a:t>
            </a:r>
          </a:p>
        </p:txBody>
      </p:sp>
      <p:graphicFrame>
        <p:nvGraphicFramePr>
          <p:cNvPr id="3" name="Table 2">
            <a:extLst>
              <a:ext uri="{FF2B5EF4-FFF2-40B4-BE49-F238E27FC236}">
                <a16:creationId xmlns:a16="http://schemas.microsoft.com/office/drawing/2014/main" id="{06596B1F-9CE0-48ED-9CD9-8C64E442CE95}"/>
              </a:ext>
            </a:extLst>
          </p:cNvPr>
          <p:cNvGraphicFramePr>
            <a:graphicFrameLocks noGrp="1"/>
          </p:cNvGraphicFramePr>
          <p:nvPr/>
        </p:nvGraphicFramePr>
        <p:xfrm>
          <a:off x="139603" y="1019106"/>
          <a:ext cx="11859279" cy="5358998"/>
        </p:xfrm>
        <a:graphic>
          <a:graphicData uri="http://schemas.openxmlformats.org/drawingml/2006/table">
            <a:tbl>
              <a:tblPr/>
              <a:tblGrid>
                <a:gridCol w="1782444">
                  <a:extLst>
                    <a:ext uri="{9D8B030D-6E8A-4147-A177-3AD203B41FA5}">
                      <a16:colId xmlns:a16="http://schemas.microsoft.com/office/drawing/2014/main" val="3287714372"/>
                    </a:ext>
                  </a:extLst>
                </a:gridCol>
                <a:gridCol w="1177141">
                  <a:extLst>
                    <a:ext uri="{9D8B030D-6E8A-4147-A177-3AD203B41FA5}">
                      <a16:colId xmlns:a16="http://schemas.microsoft.com/office/drawing/2014/main" val="3925620521"/>
                    </a:ext>
                  </a:extLst>
                </a:gridCol>
                <a:gridCol w="1819634">
                  <a:extLst>
                    <a:ext uri="{9D8B030D-6E8A-4147-A177-3AD203B41FA5}">
                      <a16:colId xmlns:a16="http://schemas.microsoft.com/office/drawing/2014/main" val="1179793568"/>
                    </a:ext>
                  </a:extLst>
                </a:gridCol>
                <a:gridCol w="1647517">
                  <a:extLst>
                    <a:ext uri="{9D8B030D-6E8A-4147-A177-3AD203B41FA5}">
                      <a16:colId xmlns:a16="http://schemas.microsoft.com/office/drawing/2014/main" val="3519369968"/>
                    </a:ext>
                  </a:extLst>
                </a:gridCol>
                <a:gridCol w="1738615">
                  <a:extLst>
                    <a:ext uri="{9D8B030D-6E8A-4147-A177-3AD203B41FA5}">
                      <a16:colId xmlns:a16="http://schemas.microsoft.com/office/drawing/2014/main" val="4125077233"/>
                    </a:ext>
                  </a:extLst>
                </a:gridCol>
                <a:gridCol w="1272363">
                  <a:extLst>
                    <a:ext uri="{9D8B030D-6E8A-4147-A177-3AD203B41FA5}">
                      <a16:colId xmlns:a16="http://schemas.microsoft.com/office/drawing/2014/main" val="1417903332"/>
                    </a:ext>
                  </a:extLst>
                </a:gridCol>
                <a:gridCol w="1264044">
                  <a:extLst>
                    <a:ext uri="{9D8B030D-6E8A-4147-A177-3AD203B41FA5}">
                      <a16:colId xmlns:a16="http://schemas.microsoft.com/office/drawing/2014/main" val="945046817"/>
                    </a:ext>
                  </a:extLst>
                </a:gridCol>
                <a:gridCol w="1157521">
                  <a:extLst>
                    <a:ext uri="{9D8B030D-6E8A-4147-A177-3AD203B41FA5}">
                      <a16:colId xmlns:a16="http://schemas.microsoft.com/office/drawing/2014/main" val="2283189879"/>
                    </a:ext>
                  </a:extLst>
                </a:gridCol>
              </a:tblGrid>
              <a:tr h="493581">
                <a:tc gridSpan="5">
                  <a:txBody>
                    <a:bodyPr/>
                    <a:lstStyle/>
                    <a:p>
                      <a:pPr algn="ctr" fontAlgn="ctr"/>
                      <a:r>
                        <a:rPr lang="en-US" sz="1600" b="1" i="0" u="none" strike="noStrike">
                          <a:solidFill>
                            <a:srgbClr val="FFFFFF"/>
                          </a:solidFill>
                          <a:effectLst/>
                          <a:latin typeface="Calibri" panose="020F0502020204030204" pitchFamily="34" charset="0"/>
                        </a:rPr>
                        <a:t>                               Texas JYNNEOS Allocations</a:t>
                      </a:r>
                    </a:p>
                  </a:txBody>
                  <a:tcPr marL="5946" marR="5946" marT="5946"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gridSpan="3">
                  <a:txBody>
                    <a:bodyPr/>
                    <a:lstStyle/>
                    <a:p>
                      <a:pPr algn="ctr" fontAlgn="ctr"/>
                      <a:endParaRPr lang="en-US" sz="1600" b="1" i="0" u="none" strike="noStrike">
                        <a:solidFill>
                          <a:srgbClr val="FFFFFF"/>
                        </a:solidFill>
                        <a:effectLst/>
                        <a:latin typeface="Calibri" panose="020F0502020204030204" pitchFamily="34" charset="0"/>
                      </a:endParaRPr>
                    </a:p>
                  </a:txBody>
                  <a:tcPr marL="5946" marR="5946" marT="5946" marB="0" anchor="ctr">
                    <a:lnL>
                      <a:noFill/>
                    </a:lnL>
                    <a:lnR>
                      <a:noFill/>
                    </a:lnR>
                    <a:lnT>
                      <a:noFill/>
                    </a:lnT>
                    <a:lnB w="6350" cap="flat" cmpd="sng" algn="ctr">
                      <a:no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5644257"/>
                  </a:ext>
                </a:extLst>
              </a:tr>
              <a:tr h="539855">
                <a:tc>
                  <a:txBody>
                    <a:bodyPr/>
                    <a:lstStyle/>
                    <a:p>
                      <a:pPr algn="l" fontAlgn="b"/>
                      <a:r>
                        <a:rPr lang="en-US" sz="1600" b="1" i="0" u="none" strike="noStrike">
                          <a:solidFill>
                            <a:srgbClr val="FFFFFF"/>
                          </a:solidFill>
                          <a:effectLst/>
                          <a:latin typeface="Calibri" panose="020F0502020204030204" pitchFamily="34" charset="0"/>
                        </a:rPr>
                        <a:t> </a:t>
                      </a:r>
                    </a:p>
                  </a:txBody>
                  <a:tcPr marL="5946" marR="5946" marT="5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rowSpan="2">
                  <a:txBody>
                    <a:bodyPr/>
                    <a:lstStyle/>
                    <a:p>
                      <a:pPr algn="ctr" fontAlgn="ctr"/>
                      <a:r>
                        <a:rPr lang="en-US" sz="1600" b="1" i="0" u="none" strike="noStrike">
                          <a:solidFill>
                            <a:srgbClr val="FFFFFF"/>
                          </a:solidFill>
                          <a:effectLst/>
                          <a:latin typeface="Calibri" panose="020F0502020204030204" pitchFamily="34" charset="0"/>
                        </a:rPr>
                        <a:t>Phase 1 &amp; 2</a:t>
                      </a:r>
                    </a:p>
                    <a:p>
                      <a:pPr algn="ctr" fontAlgn="ctr"/>
                      <a:r>
                        <a:rPr lang="en-US" sz="1600" b="1" i="0" u="none" strike="noStrike">
                          <a:solidFill>
                            <a:srgbClr val="FFFFFF"/>
                          </a:solidFill>
                          <a:effectLst/>
                          <a:latin typeface="Calibri" panose="020F0502020204030204" pitchFamily="34" charset="0"/>
                        </a:rPr>
                        <a:t> </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gridSpan="3">
                  <a:txBody>
                    <a:bodyPr/>
                    <a:lstStyle/>
                    <a:p>
                      <a:pPr algn="ctr" fontAlgn="ctr"/>
                      <a:r>
                        <a:rPr lang="en-US" sz="1600" b="1" i="0" u="none" strike="noStrike">
                          <a:solidFill>
                            <a:srgbClr val="FFFFFF"/>
                          </a:solidFill>
                          <a:effectLst/>
                          <a:latin typeface="Calibri" panose="020F0502020204030204" pitchFamily="34" charset="0"/>
                        </a:rPr>
                        <a:t>Phase 3                </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gridSpan="3">
                  <a:txBody>
                    <a:bodyPr/>
                    <a:lstStyle/>
                    <a:p>
                      <a:pPr algn="ctr" fontAlgn="ctr"/>
                      <a:r>
                        <a:rPr lang="en-US" sz="1600" b="1" i="0" u="none" strike="noStrike">
                          <a:solidFill>
                            <a:srgbClr val="FFFFFF"/>
                          </a:solidFill>
                          <a:effectLst/>
                          <a:latin typeface="Calibri" panose="020F0502020204030204" pitchFamily="34" charset="0"/>
                        </a:rPr>
                        <a:t>Phase 4**</a:t>
                      </a:r>
                    </a:p>
                    <a:p>
                      <a:pPr algn="ctr" fontAlgn="ctr"/>
                      <a:r>
                        <a:rPr lang="en-US" sz="1600" b="1" i="0" u="none" strike="noStrike">
                          <a:solidFill>
                            <a:srgbClr val="FFFFFF"/>
                          </a:solidFill>
                          <a:effectLst/>
                          <a:latin typeface="Calibri" panose="020F0502020204030204" pitchFamily="34" charset="0"/>
                        </a:rPr>
                        <a:t>(33:33:33)</a:t>
                      </a:r>
                    </a:p>
                    <a:p>
                      <a:pPr algn="ctr" fontAlgn="ctr"/>
                      <a:r>
                        <a:rPr lang="en-US" sz="1600" b="1" i="0" u="none" strike="noStrike">
                          <a:solidFill>
                            <a:srgbClr val="FFFFFF"/>
                          </a:solidFill>
                          <a:effectLst/>
                          <a:latin typeface="Calibri" panose="020F0502020204030204" pitchFamily="34" charset="0"/>
                        </a:rPr>
                        <a:t>August 22 – September 30, 2022</a:t>
                      </a:r>
                    </a:p>
                  </a:txBody>
                  <a:tcPr marL="5946" marR="5946" marT="5946"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236139"/>
                  </a:ext>
                </a:extLst>
              </a:tr>
              <a:tr h="922571">
                <a:tc>
                  <a:txBody>
                    <a:bodyPr/>
                    <a:lstStyle/>
                    <a:p>
                      <a:pPr algn="l" fontAlgn="b"/>
                      <a:r>
                        <a:rPr lang="en-US" sz="1600" b="1" i="0" u="none" strike="noStrike">
                          <a:solidFill>
                            <a:srgbClr val="C65911"/>
                          </a:solidFill>
                          <a:effectLst/>
                          <a:latin typeface="Calibri" panose="020F0502020204030204" pitchFamily="34" charset="0"/>
                        </a:rPr>
                        <a:t> </a:t>
                      </a:r>
                    </a:p>
                  </a:txBody>
                  <a:tcPr marL="5946" marR="5946" marT="5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r>
                        <a:rPr lang="en-US" sz="1600" b="1" i="0" u="none" strike="noStrike">
                          <a:solidFill>
                            <a:srgbClr val="FFFFFF"/>
                          </a:solidFill>
                          <a:effectLst/>
                          <a:latin typeface="Calibri" panose="020F0502020204030204" pitchFamily="34" charset="0"/>
                        </a:rPr>
                        <a:t> </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600" b="1" i="0" u="none" strike="noStrike">
                          <a:solidFill>
                            <a:srgbClr val="FFFFFF"/>
                          </a:solidFill>
                          <a:effectLst/>
                          <a:latin typeface="Calibri" panose="020F0502020204030204" pitchFamily="34" charset="0"/>
                        </a:rPr>
                        <a:t>Wave 1                             (July 29, 2022)</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a:r>
                        <a:rPr lang="en-US" sz="1600" b="1" i="0" u="none" strike="noStrike">
                          <a:solidFill>
                            <a:srgbClr val="FFFFFF"/>
                          </a:solidFill>
                          <a:effectLst/>
                          <a:latin typeface="Calibri" panose="020F0502020204030204" pitchFamily="34" charset="0"/>
                        </a:rPr>
                        <a:t>Wave 2*                                                                                                        (August 15, 2022)</a:t>
                      </a:r>
                      <a:endParaRPr lang="en-US"/>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600" b="1" i="0" u="none" strike="noStrike">
                          <a:solidFill>
                            <a:srgbClr val="FFFFFF"/>
                          </a:solidFill>
                          <a:effectLst/>
                          <a:latin typeface="Calibri" panose="020F0502020204030204" pitchFamily="34" charset="0"/>
                        </a:rPr>
                        <a:t>Wave 3 </a:t>
                      </a:r>
                    </a:p>
                    <a:p>
                      <a:pPr algn="ctr" fontAlgn="ctr"/>
                      <a:r>
                        <a:rPr lang="en-US" sz="1600" b="1" i="0" u="none" strike="noStrike">
                          <a:solidFill>
                            <a:srgbClr val="FFFFFF"/>
                          </a:solidFill>
                          <a:effectLst/>
                          <a:latin typeface="Calibri" panose="020F0502020204030204" pitchFamily="34" charset="0"/>
                        </a:rPr>
                        <a:t>(August 15, 2022)              </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600" b="1" i="0" u="none" strike="noStrike">
                          <a:solidFill>
                            <a:srgbClr val="FFFFFF"/>
                          </a:solidFill>
                          <a:effectLst/>
                          <a:latin typeface="Calibri" panose="020F0502020204030204" pitchFamily="34" charset="0"/>
                        </a:rPr>
                        <a:t>Tranche 1</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600" b="1" i="0" u="none" strike="noStrike">
                          <a:solidFill>
                            <a:srgbClr val="FFFFFF"/>
                          </a:solidFill>
                          <a:effectLst/>
                          <a:latin typeface="Calibri" panose="020F0502020204030204" pitchFamily="34" charset="0"/>
                        </a:rPr>
                        <a:t>Tranche 2</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n-US" sz="1600" b="1" i="0" u="none" strike="noStrike">
                          <a:solidFill>
                            <a:srgbClr val="FFFFFF"/>
                          </a:solidFill>
                          <a:effectLst/>
                          <a:latin typeface="Calibri" panose="020F0502020204030204" pitchFamily="34" charset="0"/>
                        </a:rPr>
                        <a:t>Tranche 3</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732755413"/>
                  </a:ext>
                </a:extLst>
              </a:tr>
              <a:tr h="1033436">
                <a:tc>
                  <a:txBody>
                    <a:bodyPr/>
                    <a:lstStyle/>
                    <a:p>
                      <a:pPr algn="ctr" fontAlgn="ctr"/>
                      <a:r>
                        <a:rPr lang="en-US" sz="1600" b="0" i="0" u="none" strike="noStrike">
                          <a:solidFill>
                            <a:srgbClr val="C65911"/>
                          </a:solidFill>
                          <a:effectLst/>
                          <a:latin typeface="Calibri" panose="020F0502020204030204" pitchFamily="34" charset="0"/>
                        </a:rPr>
                        <a:t>Texas Available Doses                                          </a:t>
                      </a:r>
                      <a:r>
                        <a:rPr lang="en-US" sz="1200" b="0" i="0" u="none" strike="noStrike">
                          <a:solidFill>
                            <a:srgbClr val="C65911"/>
                          </a:solidFill>
                          <a:effectLst/>
                          <a:latin typeface="Calibri" panose="020F0502020204030204" pitchFamily="34" charset="0"/>
                        </a:rPr>
                        <a:t>(not including COH/Harris)</a:t>
                      </a:r>
                      <a:endParaRPr lang="en-US" sz="1600" b="0" i="0" u="none" strike="noStrike">
                        <a:solidFill>
                          <a:srgbClr val="C65911"/>
                        </a:solidFill>
                        <a:effectLst/>
                        <a:latin typeface="Calibri" panose="020F0502020204030204" pitchFamily="34" charset="0"/>
                      </a:endParaRP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14,780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16,720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600" b="0" i="0" u="none" strike="noStrike">
                          <a:solidFill>
                            <a:srgbClr val="C65911"/>
                          </a:solidFill>
                          <a:effectLst/>
                          <a:latin typeface="Calibri" panose="020F0502020204030204" pitchFamily="34" charset="0"/>
                        </a:rPr>
                        <a:t>2,510 vials</a:t>
                      </a:r>
                      <a:endParaRPr lang="en-US"/>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2,510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4,499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4,499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4,499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326093"/>
                  </a:ext>
                </a:extLst>
              </a:tr>
              <a:tr h="869639">
                <a:tc>
                  <a:txBody>
                    <a:bodyPr/>
                    <a:lstStyle/>
                    <a:p>
                      <a:pPr algn="ctr" fontAlgn="ctr"/>
                      <a:r>
                        <a:rPr lang="en-US" sz="1600" b="0" i="0" u="none" strike="noStrike">
                          <a:solidFill>
                            <a:srgbClr val="C65911"/>
                          </a:solidFill>
                          <a:effectLst/>
                          <a:latin typeface="Calibri" panose="020F0502020204030204" pitchFamily="34" charset="0"/>
                        </a:rPr>
                        <a:t>Texas Doses Shipped</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600" b="0" i="0" u="none" strike="noStrike">
                          <a:solidFill>
                            <a:srgbClr val="C65911"/>
                          </a:solidFill>
                          <a:effectLst/>
                          <a:latin typeface="Calibri" panose="020F0502020204030204" pitchFamily="34" charset="0"/>
                        </a:rPr>
                        <a:t> 20,104 </a:t>
                      </a:r>
                      <a:r>
                        <a:rPr lang="es-ES" sz="1600" b="0" i="0" u="none" strike="noStrike" err="1">
                          <a:solidFill>
                            <a:srgbClr val="C65911"/>
                          </a:solidFill>
                          <a:effectLst/>
                          <a:latin typeface="Calibri" panose="020F0502020204030204" pitchFamily="34" charset="0"/>
                        </a:rPr>
                        <a:t>vials</a:t>
                      </a:r>
                      <a:endParaRPr lang="es-ES" sz="1600" b="0" i="0" u="none" strike="noStrike">
                        <a:solidFill>
                          <a:srgbClr val="C65911"/>
                        </a:solidFill>
                        <a:effectLst/>
                        <a:latin typeface="Calibri" panose="020F0502020204030204" pitchFamily="34" charset="0"/>
                      </a:endParaRP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16,340 vials</a:t>
                      </a:r>
                    </a:p>
                    <a:p>
                      <a:pPr algn="ctr" fontAlgn="ctr"/>
                      <a:r>
                        <a:rPr lang="en-US" sz="1600" b="0" i="0" u="none" strike="noStrike">
                          <a:solidFill>
                            <a:srgbClr val="C65911"/>
                          </a:solidFill>
                          <a:effectLst/>
                          <a:latin typeface="Calibri" panose="020F0502020204030204" pitchFamily="34" charset="0"/>
                        </a:rPr>
                        <a:t>(39 providers)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C65911"/>
                          </a:solidFill>
                          <a:effectLst/>
                          <a:latin typeface="Calibri" panose="020F0502020204030204" pitchFamily="34" charset="0"/>
                        </a:rPr>
                        <a:t>2,310 vials</a:t>
                      </a:r>
                    </a:p>
                    <a:p>
                      <a:pPr algn="ctr" fontAlgn="ctr"/>
                      <a:r>
                        <a:rPr lang="en-US" sz="1600" b="0" i="0" u="none" strike="noStrike">
                          <a:solidFill>
                            <a:srgbClr val="C65911"/>
                          </a:solidFill>
                          <a:effectLst/>
                          <a:latin typeface="Calibri" panose="020F0502020204030204" pitchFamily="34" charset="0"/>
                        </a:rPr>
                        <a:t>(33 providers)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600" b="0" i="0" u="none" strike="noStrike">
                          <a:solidFill>
                            <a:srgbClr val="C65911"/>
                          </a:solidFill>
                          <a:effectLst/>
                          <a:latin typeface="Calibri" panose="020F0502020204030204" pitchFamily="34" charset="0"/>
                        </a:rPr>
                        <a:t>Wk Aug 30th</a:t>
                      </a:r>
                      <a:endParaRPr lang="en-US" dirty="0"/>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600" b="0" i="0" u="none" strike="noStrike">
                          <a:solidFill>
                            <a:srgbClr val="C65911"/>
                          </a:solidFill>
                          <a:effectLst/>
                          <a:latin typeface="Calibri" panose="020F0502020204030204" pitchFamily="34" charset="0"/>
                        </a:rPr>
                        <a:t>TBD</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600" b="0" i="0" u="none" strike="noStrike">
                        <a:solidFill>
                          <a:srgbClr val="C65911"/>
                        </a:solidFill>
                        <a:effectLst/>
                        <a:latin typeface="Calibri" panose="020F0502020204030204" pitchFamily="34" charset="0"/>
                      </a:endParaRP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tc hMerge="1">
                  <a:txBody>
                    <a:bodyPr/>
                    <a:lstStyle/>
                    <a:p>
                      <a:pPr algn="ctr" fontAlgn="ctr"/>
                      <a:endParaRPr lang="en-US" sz="1600" b="0" i="0" u="none" strike="noStrike">
                        <a:solidFill>
                          <a:srgbClr val="C65911"/>
                        </a:solidFill>
                        <a:effectLst/>
                        <a:latin typeface="Calibri" panose="020F0502020204030204" pitchFamily="34" charset="0"/>
                      </a:endParaRP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526164961"/>
                  </a:ext>
                </a:extLst>
              </a:tr>
              <a:tr h="869639">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Houston/Harris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5,324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6,712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600" b="0" i="0" u="none" strike="noStrike">
                          <a:solidFill>
                            <a:schemeClr val="tx1">
                              <a:lumMod val="65000"/>
                              <a:lumOff val="35000"/>
                            </a:schemeClr>
                          </a:solidFill>
                          <a:effectLst/>
                          <a:latin typeface="Calibri" panose="020F0502020204030204" pitchFamily="34" charset="0"/>
                        </a:rPr>
                        <a:t>1,007 vials</a:t>
                      </a:r>
                      <a:endParaRPr lang="en-US">
                        <a:solidFill>
                          <a:schemeClr val="tx1">
                            <a:lumMod val="65000"/>
                            <a:lumOff val="35000"/>
                          </a:schemeClr>
                        </a:solidFill>
                      </a:endParaRP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1,007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4,291 vials</a:t>
                      </a:r>
                    </a:p>
                  </a:txBody>
                  <a:tcPr marL="5946" marR="5946" marT="5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4,291 vials</a:t>
                      </a:r>
                    </a:p>
                  </a:txBody>
                  <a:tcPr marL="5946" marR="5946" marT="5946" marB="0" anchor="ctr">
                    <a:lnL w="6350" cap="flat" cmpd="sng" algn="ctr">
                      <a:solidFill>
                        <a:srgbClr val="000000"/>
                      </a:solidFill>
                      <a:prstDash val="solid"/>
                      <a:round/>
                      <a:headEnd type="none" w="med" len="med"/>
                      <a:tailEnd type="none" w="med" len="med"/>
                    </a:lnL>
                  </a:tcPr>
                </a:tc>
                <a:tc>
                  <a:txBody>
                    <a:bodyPr/>
                    <a:lstStyle/>
                    <a:p>
                      <a:pPr algn="ctr" fontAlgn="ctr"/>
                      <a:r>
                        <a:rPr lang="en-US" sz="1600" b="0" i="0" u="none" strike="noStrike">
                          <a:solidFill>
                            <a:schemeClr val="tx1">
                              <a:lumMod val="65000"/>
                              <a:lumOff val="35000"/>
                            </a:schemeClr>
                          </a:solidFill>
                          <a:effectLst/>
                          <a:latin typeface="Calibri" panose="020F0502020204030204" pitchFamily="34" charset="0"/>
                        </a:rPr>
                        <a:t>4,291 vials</a:t>
                      </a:r>
                    </a:p>
                  </a:txBody>
                  <a:tcPr marL="5946" marR="5946" marT="5946" marB="0" anchor="ctr"/>
                </a:tc>
                <a:extLst>
                  <a:ext uri="{0D108BD9-81ED-4DB2-BD59-A6C34878D82A}">
                    <a16:rowId xmlns:a16="http://schemas.microsoft.com/office/drawing/2014/main" val="2583131441"/>
                  </a:ext>
                </a:extLst>
              </a:tr>
              <a:tr h="141978">
                <a:tc gridSpan="8">
                  <a:txBody>
                    <a:bodyPr/>
                    <a:lstStyle/>
                    <a:p>
                      <a:pPr marL="0" indent="0" algn="l" fontAlgn="ctr">
                        <a:buFont typeface="Arial" panose="020B0604020202020204" pitchFamily="34" charset="0"/>
                        <a:buNone/>
                      </a:pPr>
                      <a:r>
                        <a:rPr lang="en-US" sz="1400" b="1" i="0" u="none" strike="noStrike" dirty="0">
                          <a:solidFill>
                            <a:srgbClr val="000000"/>
                          </a:solidFill>
                          <a:effectLst/>
                          <a:latin typeface="Calibri" panose="020F0502020204030204" pitchFamily="34" charset="0"/>
                        </a:rPr>
                        <a:t>*CDC/ASPER changed vials to doses</a:t>
                      </a:r>
                    </a:p>
                    <a:p>
                      <a:pPr marL="0" indent="0" algn="l" fontAlgn="ctr">
                        <a:buFont typeface="Arial" panose="020B0604020202020204" pitchFamily="34" charset="0"/>
                        <a:buNone/>
                      </a:pPr>
                      <a:r>
                        <a:rPr lang="en-US" sz="1400" b="1" i="0" u="none" strike="noStrike" dirty="0">
                          <a:solidFill>
                            <a:srgbClr val="000000"/>
                          </a:solidFill>
                          <a:effectLst/>
                          <a:latin typeface="Calibri" panose="020F0502020204030204" pitchFamily="34" charset="0"/>
                        </a:rPr>
                        <a:t>** Available in three tranches with an attestation via HPOP to having utilized at </a:t>
                      </a:r>
                      <a:r>
                        <a:rPr lang="en-US" sz="1400" b="1" i="0" u="none" strike="noStrike" dirty="0">
                          <a:solidFill>
                            <a:srgbClr val="FF0000"/>
                          </a:solidFill>
                          <a:effectLst/>
                          <a:latin typeface="Calibri" panose="020F0502020204030204" pitchFamily="34" charset="0"/>
                        </a:rPr>
                        <a:t>least 85% of vials received to date</a:t>
                      </a:r>
                    </a:p>
                  </a:txBody>
                  <a:tcPr marL="5946" marR="5946" marT="5946" marB="0" anchor="ctr">
                    <a:lnL>
                      <a:noFill/>
                    </a:lnL>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1" i="0" u="none" strike="noStrike">
                        <a:solidFill>
                          <a:srgbClr val="000000"/>
                        </a:solidFill>
                        <a:effectLst/>
                        <a:latin typeface="Calibri" panose="020F0502020204030204" pitchFamily="34" charset="0"/>
                      </a:endParaRPr>
                    </a:p>
                  </a:txBody>
                  <a:tcPr marL="5946" marR="5946" marT="5946" marB="0" anchor="b">
                    <a:lnL>
                      <a:noFill/>
                    </a:lnL>
                    <a:lnR>
                      <a:noFill/>
                    </a:lnR>
                    <a:lnB>
                      <a:noFill/>
                    </a:lnB>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5946" marR="5946" marT="5946" marB="0" anchor="b">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3673098"/>
                  </a:ext>
                </a:extLst>
              </a:tr>
            </a:tbl>
          </a:graphicData>
        </a:graphic>
      </p:graphicFrame>
    </p:spTree>
    <p:extLst>
      <p:ext uri="{BB962C8B-B14F-4D97-AF65-F5344CB8AC3E}">
        <p14:creationId xmlns:p14="http://schemas.microsoft.com/office/powerpoint/2010/main" val="3736861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CEEA40E8-0567-4771-8710-799ABBD3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659" y="83295"/>
            <a:ext cx="8728232" cy="65461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41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368229" y="2647779"/>
            <a:ext cx="8090954" cy="1944087"/>
          </a:xfrm>
        </p:spPr>
        <p:txBody>
          <a:bodyPr/>
          <a:lstStyle/>
          <a:p>
            <a:r>
              <a:rPr lang="en-US" sz="4800" dirty="0"/>
              <a:t>Support &amp; Resources</a:t>
            </a:r>
          </a:p>
        </p:txBody>
      </p:sp>
    </p:spTree>
    <p:extLst>
      <p:ext uri="{BB962C8B-B14F-4D97-AF65-F5344CB8AC3E}">
        <p14:creationId xmlns:p14="http://schemas.microsoft.com/office/powerpoint/2010/main" val="2150951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B318FF-1526-4A57-9509-4A5F1C66F226}"/>
              </a:ext>
            </a:extLst>
          </p:cNvPr>
          <p:cNvPicPr>
            <a:picLocks noChangeAspect="1"/>
          </p:cNvPicPr>
          <p:nvPr/>
        </p:nvPicPr>
        <p:blipFill>
          <a:blip r:embed="rId2"/>
          <a:stretch>
            <a:fillRect/>
          </a:stretch>
        </p:blipFill>
        <p:spPr>
          <a:xfrm>
            <a:off x="0" y="0"/>
            <a:ext cx="12192000" cy="877935"/>
          </a:xfrm>
          <a:prstGeom prst="rect">
            <a:avLst/>
          </a:prstGeom>
        </p:spPr>
      </p:pic>
      <p:sp>
        <p:nvSpPr>
          <p:cNvPr id="2" name="Title 5">
            <a:extLst>
              <a:ext uri="{FF2B5EF4-FFF2-40B4-BE49-F238E27FC236}">
                <a16:creationId xmlns:a16="http://schemas.microsoft.com/office/drawing/2014/main" id="{3FB56EDF-4E5F-4138-AC39-44D66DD2FC33}"/>
              </a:ext>
            </a:extLst>
          </p:cNvPr>
          <p:cNvSpPr txBox="1">
            <a:spLocks/>
          </p:cNvSpPr>
          <p:nvPr/>
        </p:nvSpPr>
        <p:spPr>
          <a:xfrm>
            <a:off x="2310808" y="72183"/>
            <a:ext cx="9186531" cy="757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j-ea"/>
                <a:cs typeface="+mj-cs"/>
              </a:rPr>
              <a:t>Expanded Access and Emergency Use Authorization</a:t>
            </a:r>
            <a:endParaRPr kumimoji="0" lang="en-US" sz="2400" b="1" i="0" u="none" strike="noStrike" kern="1200" cap="none" spc="0" normalizeH="0" baseline="0" noProof="0" dirty="0">
              <a:ln>
                <a:noFill/>
              </a:ln>
              <a:solidFill>
                <a:prstClr val="white"/>
              </a:solidFill>
              <a:effectLst/>
              <a:uLnTx/>
              <a:uFillTx/>
              <a:latin typeface="Calibri" panose="020F0502020204030204"/>
              <a:ea typeface="+mj-ea"/>
              <a:cs typeface="+mj-cs"/>
            </a:endParaRPr>
          </a:p>
        </p:txBody>
      </p:sp>
      <p:sp>
        <p:nvSpPr>
          <p:cNvPr id="12" name="TextBox 11">
            <a:extLst>
              <a:ext uri="{FF2B5EF4-FFF2-40B4-BE49-F238E27FC236}">
                <a16:creationId xmlns:a16="http://schemas.microsoft.com/office/drawing/2014/main" id="{A0D5FC2F-EC93-4E4F-B805-6E5EAC5771A6}"/>
              </a:ext>
            </a:extLst>
          </p:cNvPr>
          <p:cNvSpPr txBox="1"/>
          <p:nvPr/>
        </p:nvSpPr>
        <p:spPr>
          <a:xfrm>
            <a:off x="6309295" y="1112432"/>
            <a:ext cx="5322507" cy="4788160"/>
          </a:xfrm>
          <a:prstGeom prst="rect">
            <a:avLst/>
          </a:prstGeom>
          <a:noFill/>
          <a:ln>
            <a:solidFill>
              <a:schemeClr val="tx1"/>
            </a:solidFill>
          </a:ln>
        </p:spPr>
        <p:txBody>
          <a:bodyPr wrap="square">
            <a:no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An </a:t>
            </a:r>
            <a:r>
              <a:rPr kumimoji="0" lang="en-US" sz="1800" b="1" i="0" u="none" strike="noStrike" kern="1200" cap="none" spc="0" normalizeH="0" baseline="0" noProof="0" dirty="0">
                <a:ln>
                  <a:noFill/>
                </a:ln>
                <a:solidFill>
                  <a:srgbClr val="333333"/>
                </a:solidFill>
                <a:effectLst/>
                <a:uLnTx/>
                <a:uFillTx/>
                <a:latin typeface="Calibri" panose="020F0502020204030204"/>
                <a:ea typeface="+mn-ea"/>
                <a:cs typeface="+mn-cs"/>
              </a:rPr>
              <a:t>Emergency Use Authorization (EUA) </a:t>
            </a: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is a mechanism to facilitate the availability and use of medical countermeasures, including vaccines, during public health emergencies. Under an EUA, FDA may allow the use of unapproved medical products, or unapproved uses of approved medical products in an emergency to diagnose, treat, or prevent serious or life-threatening diseases or conditions when certain statutory criteria have been met, including that there are no adequate, approved, and available alternatives.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Required documentation for an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EUA (JYNNEOS):</a:t>
            </a:r>
          </a:p>
          <a:p>
            <a:pPr marL="914400"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alibri" panose="020F0502020204030204"/>
                <a:ea typeface="+mn-ea"/>
                <a:cs typeface="+mn-cs"/>
              </a:rPr>
              <a:t>Fact Sheet to recipients</a:t>
            </a:r>
          </a:p>
          <a:p>
            <a:pPr marL="914400" marR="0" lvl="1"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Calibri" panose="020F0502020204030204"/>
                <a:ea typeface="+mn-ea"/>
                <a:cs typeface="+mn-cs"/>
              </a:rPr>
              <a:t>R</a:t>
            </a:r>
            <a:r>
              <a:rPr kumimoji="0" lang="en-US" sz="1800" b="1" i="0" u="none" strike="noStrike" kern="1200" cap="none" spc="0" normalizeH="0" baseline="0" noProof="0" dirty="0" err="1">
                <a:ln>
                  <a:noFill/>
                </a:ln>
                <a:solidFill>
                  <a:srgbClr val="333333"/>
                </a:solidFill>
                <a:effectLst/>
                <a:uLnTx/>
                <a:uFillTx/>
                <a:latin typeface="Calibri" panose="020F0502020204030204"/>
                <a:ea typeface="+mn-ea"/>
                <a:cs typeface="+mn-cs"/>
              </a:rPr>
              <a:t>equired</a:t>
            </a:r>
            <a:r>
              <a:rPr kumimoji="0" lang="en-US" sz="1800" b="1" i="0" u="none" strike="noStrike" kern="1200" cap="none" spc="0" normalizeH="0" baseline="0" noProof="0" dirty="0">
                <a:ln>
                  <a:noFill/>
                </a:ln>
                <a:solidFill>
                  <a:srgbClr val="333333"/>
                </a:solidFill>
                <a:effectLst/>
                <a:uLnTx/>
                <a:uFillTx/>
                <a:latin typeface="Calibri" panose="020F0502020204030204"/>
                <a:ea typeface="+mn-ea"/>
                <a:cs typeface="+mn-cs"/>
              </a:rPr>
              <a:t> adverse event reporting </a:t>
            </a:r>
          </a:p>
          <a:p>
            <a:pPr marL="1371600" marR="0" lvl="2" indent="-2270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Calibri" panose="020F0502020204030204"/>
                <a:ea typeface="+mn-ea"/>
                <a:cs typeface="+mn-cs"/>
              </a:rPr>
              <a:t>Vaccine Adverse Event Reporting System (VAERS)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21DB9DC-7639-4E4B-9600-8DE8D4D0D270}"/>
              </a:ext>
            </a:extLst>
          </p:cNvPr>
          <p:cNvSpPr txBox="1"/>
          <p:nvPr/>
        </p:nvSpPr>
        <p:spPr>
          <a:xfrm>
            <a:off x="560199" y="5936228"/>
            <a:ext cx="484141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Expanded Access Categories for Drugs (Including Biologics) | FDA</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D2FE899-A6DD-4BEB-BEC1-7CEF1DA1CE1A}"/>
              </a:ext>
            </a:extLst>
          </p:cNvPr>
          <p:cNvSpPr txBox="1"/>
          <p:nvPr/>
        </p:nvSpPr>
        <p:spPr>
          <a:xfrm>
            <a:off x="6309295" y="5900592"/>
            <a:ext cx="607409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https://www.fda.gov/vaccines-blood-biologics/vaccines/emergency-use-authorization-vaccines-explained</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5B87CCF-4EC2-473B-B858-8A5102D2EF8A}"/>
              </a:ext>
            </a:extLst>
          </p:cNvPr>
          <p:cNvSpPr txBox="1"/>
          <p:nvPr/>
        </p:nvSpPr>
        <p:spPr>
          <a:xfrm>
            <a:off x="560199" y="1112432"/>
            <a:ext cx="5322507" cy="4788160"/>
          </a:xfrm>
          <a:prstGeom prst="rect">
            <a:avLst/>
          </a:prstGeom>
          <a:noFill/>
          <a:ln>
            <a:solidFill>
              <a:schemeClr val="tx1"/>
            </a:solidFill>
          </a:ln>
        </p:spPr>
        <p:txBody>
          <a:bodyPr wrap="square">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Sometimes called “compassionate use”, </a:t>
            </a:r>
            <a:r>
              <a:rPr kumimoji="0" lang="en-US" sz="1800" b="1" i="0" u="none" strike="noStrike" kern="1200" cap="none" spc="0" normalizeH="0" baseline="0" noProof="0" dirty="0">
                <a:ln>
                  <a:noFill/>
                </a:ln>
                <a:solidFill>
                  <a:srgbClr val="333333"/>
                </a:solidFill>
                <a:effectLst/>
                <a:uLnTx/>
                <a:uFillTx/>
                <a:latin typeface="Calibri" panose="020F0502020204030204"/>
                <a:ea typeface="+mn-ea"/>
                <a:cs typeface="+mn-cs"/>
              </a:rPr>
              <a:t>Expanded Access (EA)</a:t>
            </a: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 is a potential pathway for a patient with an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immediately life-threatening condition or serious disease </a:t>
            </a: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or condition to gain access to an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investigational medical product </a:t>
            </a: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(drug, biologic, or medical device) for treatment outside of clinical trials when no comparable or satisfactory alternative therapy options are available.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mn-cs"/>
              </a:rPr>
              <a:t>Different types of 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rPr>
              <a:t>Required documentation for EA-IND Intermediate size patient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group</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(TPOXX EA-IND):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Calibri" panose="020F0502020204030204"/>
                <a:ea typeface="+mn-ea"/>
                <a:cs typeface="+mn-cs"/>
              </a:rPr>
              <a:t>Informed Consent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Calibri" panose="020F0502020204030204"/>
                <a:ea typeface="+mn-ea"/>
                <a:cs typeface="+mn-cs"/>
              </a:rPr>
              <a:t>FDA 1572</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Calibri" panose="020F0502020204030204"/>
                <a:ea typeface="+mn-ea"/>
                <a:cs typeface="+mn-cs"/>
              </a:rPr>
              <a:t>Patient Intake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333333"/>
                </a:solidFill>
                <a:effectLst/>
                <a:uLnTx/>
                <a:uFillTx/>
                <a:latin typeface="Calibri" panose="020F0502020204030204"/>
                <a:ea typeface="+mn-ea"/>
                <a:cs typeface="+mn-cs"/>
              </a:rPr>
              <a:t>Serious Adverse Events (MedWatch)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185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568D-6E62-4326-AE20-8B2BC903DE0B}"/>
              </a:ext>
            </a:extLst>
          </p:cNvPr>
          <p:cNvSpPr>
            <a:spLocks noGrp="1"/>
          </p:cNvSpPr>
          <p:nvPr>
            <p:ph type="title"/>
          </p:nvPr>
        </p:nvSpPr>
        <p:spPr>
          <a:xfrm>
            <a:off x="1019683" y="283867"/>
            <a:ext cx="10515600" cy="584775"/>
          </a:xfrm>
          <a:noFill/>
        </p:spPr>
        <p:txBody>
          <a:bodyPr wrap="square">
            <a:spAutoFit/>
          </a:bodyPr>
          <a:lstStyle/>
          <a:p>
            <a:pPr algn="ctr">
              <a:lnSpc>
                <a:spcPct val="100000"/>
              </a:lnSpc>
              <a:spcBef>
                <a:spcPts val="0"/>
              </a:spcBef>
            </a:pPr>
            <a:r>
              <a:rPr lang="en-US" sz="3200" b="1">
                <a:solidFill>
                  <a:srgbClr val="003087"/>
                </a:solidFill>
                <a:latin typeface="Calibri" panose="020F0502020204030204" pitchFamily="34" charset="0"/>
                <a:ea typeface="+mn-ea"/>
                <a:cs typeface="Calibri" panose="020F0502020204030204" pitchFamily="34" charset="0"/>
              </a:rPr>
              <a:t>TPOXX EA-IND Protocol </a:t>
            </a:r>
          </a:p>
        </p:txBody>
      </p:sp>
      <p:sp>
        <p:nvSpPr>
          <p:cNvPr id="3" name="Content Placeholder 2">
            <a:extLst>
              <a:ext uri="{FF2B5EF4-FFF2-40B4-BE49-F238E27FC236}">
                <a16:creationId xmlns:a16="http://schemas.microsoft.com/office/drawing/2014/main" id="{61B1E470-F859-45FB-A82C-63C0B36C29CA}"/>
              </a:ext>
            </a:extLst>
          </p:cNvPr>
          <p:cNvSpPr>
            <a:spLocks noGrp="1"/>
          </p:cNvSpPr>
          <p:nvPr>
            <p:ph idx="1"/>
          </p:nvPr>
        </p:nvSpPr>
        <p:spPr>
          <a:xfrm>
            <a:off x="1019683" y="868642"/>
            <a:ext cx="10515600" cy="4351338"/>
          </a:xfrm>
        </p:spPr>
        <p:txBody>
          <a:bodyPr>
            <a:normAutofit/>
          </a:bodyPr>
          <a:lstStyle/>
          <a:p>
            <a:r>
              <a:rPr lang="en-US" sz="2000">
                <a:solidFill>
                  <a:srgbClr val="333333"/>
                </a:solidFill>
                <a:latin typeface="Calibri" panose="020F0502020204030204" pitchFamily="34" charset="0"/>
                <a:cs typeface="Calibri" panose="020F0502020204030204" pitchFamily="34" charset="0"/>
              </a:rPr>
              <a:t>CDC held TPOXX </a:t>
            </a:r>
            <a:r>
              <a:rPr lang="en-US" sz="2000" i="0">
                <a:solidFill>
                  <a:srgbClr val="333333"/>
                </a:solidFill>
                <a:effectLst/>
                <a:latin typeface="Calibri" panose="020F0502020204030204" pitchFamily="34" charset="0"/>
                <a:cs typeface="Calibri" panose="020F0502020204030204" pitchFamily="34" charset="0"/>
              </a:rPr>
              <a:t>EA-IND </a:t>
            </a:r>
            <a:r>
              <a:rPr lang="en-US" sz="2000" b="1" i="0">
                <a:solidFill>
                  <a:srgbClr val="333333"/>
                </a:solidFill>
                <a:effectLst/>
                <a:latin typeface="Calibri" panose="020F0502020204030204" pitchFamily="34" charset="0"/>
                <a:cs typeface="Calibri" panose="020F0502020204030204" pitchFamily="34" charset="0"/>
              </a:rPr>
              <a:t>provides umbrella regulatory coverage to clinicians</a:t>
            </a:r>
            <a:r>
              <a:rPr lang="en-US" sz="2000" i="0">
                <a:solidFill>
                  <a:srgbClr val="333333"/>
                </a:solidFill>
                <a:effectLst/>
                <a:latin typeface="Calibri" panose="020F0502020204030204" pitchFamily="34" charset="0"/>
                <a:cs typeface="Calibri" panose="020F0502020204030204" pitchFamily="34" charset="0"/>
              </a:rPr>
              <a:t>, so that facilities </a:t>
            </a:r>
            <a:r>
              <a:rPr lang="en-US" sz="2000" b="1" i="0">
                <a:solidFill>
                  <a:srgbClr val="333333"/>
                </a:solidFill>
                <a:effectLst/>
                <a:latin typeface="Calibri" panose="020F0502020204030204" pitchFamily="34" charset="0"/>
                <a:cs typeface="Calibri" panose="020F0502020204030204" pitchFamily="34" charset="0"/>
              </a:rPr>
              <a:t>do not need to request and obtain their own INDs</a:t>
            </a:r>
            <a:r>
              <a:rPr lang="en-US" sz="2000" i="0">
                <a:solidFill>
                  <a:srgbClr val="333333"/>
                </a:solidFill>
                <a:effectLst/>
                <a:latin typeface="Calibri" panose="020F0502020204030204" pitchFamily="34" charset="0"/>
                <a:cs typeface="Calibri" panose="020F0502020204030204" pitchFamily="34" charset="0"/>
              </a:rPr>
              <a:t>. </a:t>
            </a:r>
          </a:p>
        </p:txBody>
      </p:sp>
      <p:graphicFrame>
        <p:nvGraphicFramePr>
          <p:cNvPr id="4" name="Content Placeholder 6">
            <a:extLst>
              <a:ext uri="{FF2B5EF4-FFF2-40B4-BE49-F238E27FC236}">
                <a16:creationId xmlns:a16="http://schemas.microsoft.com/office/drawing/2014/main" id="{451B5E25-42E9-4CED-836D-FC747530AD6C}"/>
              </a:ext>
            </a:extLst>
          </p:cNvPr>
          <p:cNvGraphicFramePr>
            <a:graphicFrameLocks/>
          </p:cNvGraphicFramePr>
          <p:nvPr/>
        </p:nvGraphicFramePr>
        <p:xfrm>
          <a:off x="1312849" y="1777353"/>
          <a:ext cx="10086321" cy="3686027"/>
        </p:xfrm>
        <a:graphic>
          <a:graphicData uri="http://schemas.openxmlformats.org/drawingml/2006/table">
            <a:tbl>
              <a:tblPr/>
              <a:tblGrid>
                <a:gridCol w="2695033">
                  <a:extLst>
                    <a:ext uri="{9D8B030D-6E8A-4147-A177-3AD203B41FA5}">
                      <a16:colId xmlns:a16="http://schemas.microsoft.com/office/drawing/2014/main" val="4287370515"/>
                    </a:ext>
                  </a:extLst>
                </a:gridCol>
                <a:gridCol w="3831631">
                  <a:extLst>
                    <a:ext uri="{9D8B030D-6E8A-4147-A177-3AD203B41FA5}">
                      <a16:colId xmlns:a16="http://schemas.microsoft.com/office/drawing/2014/main" val="286959861"/>
                    </a:ext>
                  </a:extLst>
                </a:gridCol>
                <a:gridCol w="3559657">
                  <a:extLst>
                    <a:ext uri="{9D8B030D-6E8A-4147-A177-3AD203B41FA5}">
                      <a16:colId xmlns:a16="http://schemas.microsoft.com/office/drawing/2014/main" val="1404872566"/>
                    </a:ext>
                  </a:extLst>
                </a:gridCol>
              </a:tblGrid>
              <a:tr h="800134">
                <a:tc>
                  <a:txBody>
                    <a:bodyPr/>
                    <a:lstStyle/>
                    <a:p>
                      <a:pPr marL="342900" indent="-342900" algn="l" fontAlgn="ctr">
                        <a:lnSpc>
                          <a:spcPct val="114000"/>
                        </a:lnSpc>
                        <a:buAutoNum type="arabicParenR"/>
                      </a:pPr>
                      <a:r>
                        <a:rPr lang="en-US" sz="1000" b="1" i="0" u="none" strike="noStrike">
                          <a:solidFill>
                            <a:schemeClr val="bg1"/>
                          </a:solidFill>
                          <a:effectLst/>
                          <a:latin typeface="Calibri" panose="020F0502020204030204" pitchFamily="34" charset="0"/>
                          <a:cs typeface="Calibri" panose="020F0502020204030204" pitchFamily="34" charset="0"/>
                        </a:rPr>
                        <a:t>Informed Consent Form</a:t>
                      </a:r>
                    </a:p>
                    <a:p>
                      <a:pPr marL="514350" lvl="0" indent="-174625">
                        <a:buFont typeface="Arial" panose="020B0604020202020204" pitchFamily="34" charset="0"/>
                        <a:buChar char="•"/>
                      </a:pPr>
                      <a:r>
                        <a:rPr lang="en-US" sz="1000" i="0" u="none" strike="noStrike">
                          <a:solidFill>
                            <a:schemeClr val="bg1"/>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English </a:t>
                      </a:r>
                      <a:r>
                        <a:rPr lang="en-US" sz="1000" i="0" u="none" strike="noStrike">
                          <a:solidFill>
                            <a:schemeClr val="bg1"/>
                          </a:solidFill>
                          <a:effectLst/>
                          <a:latin typeface="Calibri" panose="020F0502020204030204" pitchFamily="34" charset="0"/>
                          <a:cs typeface="Calibri" panose="020F0502020204030204" pitchFamily="34" charset="0"/>
                        </a:rPr>
                        <a:t> and Spanish</a:t>
                      </a:r>
                    </a:p>
                    <a:p>
                      <a:pPr marL="514350" lvl="0" indent="-174625">
                        <a:buFont typeface="Arial" panose="020B0604020202020204" pitchFamily="34" charset="0"/>
                        <a:buChar char="•"/>
                      </a:pPr>
                      <a:r>
                        <a:rPr lang="en-US" sz="1000" b="0" i="0" u="none" strike="noStrike">
                          <a:solidFill>
                            <a:schemeClr val="bg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Short Form Consent</a:t>
                      </a:r>
                      <a:endParaRPr lang="en-US" sz="1000" b="0" i="0" u="none" strike="noStrike">
                        <a:solidFill>
                          <a:schemeClr val="bg1"/>
                        </a:solidFill>
                        <a:effectLst/>
                        <a:latin typeface="Calibri" panose="020F0502020204030204" pitchFamily="34" charset="0"/>
                        <a:cs typeface="Calibri" panose="020F0502020204030204" pitchFamily="34" charset="0"/>
                      </a:endParaRPr>
                    </a:p>
                    <a:p>
                      <a:pPr marL="514350" lvl="0" indent="-174625">
                        <a:buFont typeface="Arial" panose="020B0604020202020204" pitchFamily="34" charset="0"/>
                        <a:buChar char="•"/>
                      </a:pPr>
                      <a:r>
                        <a:rPr lang="en-US" sz="1000" b="0" i="0" u="sng">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Written Summary</a:t>
                      </a:r>
                      <a:endParaRPr lang="en-US" sz="1000" b="0" i="0" u="sng">
                        <a:solidFill>
                          <a:schemeClr val="bg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indent="0" algn="l" fontAlgn="ctr">
                        <a:lnSpc>
                          <a:spcPct val="114000"/>
                        </a:lnSpc>
                        <a:buNone/>
                      </a:pPr>
                      <a:r>
                        <a:rPr lang="en-US" sz="1000" b="0" i="0" u="none" strike="noStrike">
                          <a:solidFill>
                            <a:schemeClr val="bg1"/>
                          </a:solidFill>
                          <a:effectLst/>
                          <a:latin typeface="Calibri" panose="020F0502020204030204" pitchFamily="34" charset="0"/>
                          <a:cs typeface="Calibri" panose="020F0502020204030204" pitchFamily="34" charset="0"/>
                        </a:rPr>
                        <a:t>Treating physician or designee should complete this form </a:t>
                      </a:r>
                      <a:r>
                        <a:rPr lang="en-US" sz="1000" b="1" i="0" u="none" strike="noStrike">
                          <a:solidFill>
                            <a:schemeClr val="bg1"/>
                          </a:solidFill>
                          <a:effectLst/>
                          <a:latin typeface="Calibri" panose="020F0502020204030204" pitchFamily="34" charset="0"/>
                          <a:cs typeface="Calibri" panose="020F0502020204030204" pitchFamily="34" charset="0"/>
                        </a:rPr>
                        <a:t>prior to tecovirimat initiation.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4">
                  <a:txBody>
                    <a:bodyPr/>
                    <a:lstStyle/>
                    <a:p>
                      <a:pPr marL="0" indent="0" algn="l" fontAlgn="ctr">
                        <a:lnSpc>
                          <a:spcPct val="114000"/>
                        </a:lnSpc>
                        <a:buFont typeface="Arial" panose="020B0604020202020204" pitchFamily="34" charset="0"/>
                        <a:buNone/>
                      </a:pPr>
                      <a:r>
                        <a:rPr lang="en-US" sz="1000">
                          <a:latin typeface="Calibri" panose="020F0502020204030204" pitchFamily="34" charset="0"/>
                          <a:cs typeface="Calibri" panose="020F0502020204030204" pitchFamily="34" charset="0"/>
                        </a:rPr>
                        <a:t>Return to </a:t>
                      </a:r>
                      <a:r>
                        <a:rPr lang="en-US" sz="1000" b="1">
                          <a:solidFill>
                            <a:srgbClr val="FF0000"/>
                          </a:solidFill>
                          <a:latin typeface="Calibri" panose="020F0502020204030204" pitchFamily="34" charset="0"/>
                          <a:cs typeface="Calibri" panose="020F0502020204030204" pitchFamily="34" charset="0"/>
                        </a:rPr>
                        <a:t>CDC within 7 calendar days </a:t>
                      </a:r>
                      <a:r>
                        <a:rPr lang="en-US" sz="1000">
                          <a:latin typeface="Calibri" panose="020F0502020204030204" pitchFamily="34" charset="0"/>
                          <a:cs typeface="Calibri" panose="020F0502020204030204" pitchFamily="34" charset="0"/>
                        </a:rPr>
                        <a:t>of initiation of therapy by:</a:t>
                      </a:r>
                    </a:p>
                    <a:p>
                      <a:pPr marL="114300" lvl="0" indent="-114300" algn="l" fontAlgn="ctr">
                        <a:lnSpc>
                          <a:spcPct val="114000"/>
                        </a:lnSpc>
                        <a:buFont typeface="Arial" panose="020B0604020202020204" pitchFamily="34" charset="0"/>
                        <a:buChar char="•"/>
                      </a:pPr>
                      <a:r>
                        <a:rPr lang="en-US" sz="1000" b="1">
                          <a:latin typeface="Calibri" panose="020F0502020204030204" pitchFamily="34" charset="0"/>
                          <a:cs typeface="Calibri" panose="020F0502020204030204" pitchFamily="34" charset="0"/>
                        </a:rPr>
                        <a:t>email</a:t>
                      </a:r>
                      <a:r>
                        <a:rPr lang="en-US" sz="1000">
                          <a:latin typeface="Calibri" panose="020F0502020204030204" pitchFamily="34" charset="0"/>
                          <a:cs typeface="Calibri" panose="020F0502020204030204" pitchFamily="34" charset="0"/>
                        </a:rPr>
                        <a:t> (</a:t>
                      </a:r>
                      <a:r>
                        <a:rPr lang="en-US" sz="1000">
                          <a:latin typeface="Calibri" panose="020F0502020204030204" pitchFamily="34" charset="0"/>
                          <a:cs typeface="Calibri" panose="020F0502020204030204" pitchFamily="34" charset="0"/>
                          <a:hlinkClick r:id="rId5"/>
                        </a:rPr>
                        <a:t>regaffairs@cdc.gov</a:t>
                      </a:r>
                      <a:r>
                        <a:rPr lang="en-US" sz="1000">
                          <a:latin typeface="Calibri" panose="020F0502020204030204" pitchFamily="34" charset="0"/>
                          <a:cs typeface="Calibri" panose="020F0502020204030204" pitchFamily="34" charset="0"/>
                        </a:rPr>
                        <a:t>) or </a:t>
                      </a:r>
                    </a:p>
                    <a:p>
                      <a:pPr marL="114300" lvl="0" indent="-114300" algn="l" fontAlgn="ctr">
                        <a:lnSpc>
                          <a:spcPct val="114000"/>
                        </a:lnSpc>
                        <a:buFont typeface="Arial" panose="020B0604020202020204" pitchFamily="34" charset="0"/>
                        <a:buChar char="•"/>
                      </a:pPr>
                      <a:r>
                        <a:rPr lang="en-US" sz="1000" b="1">
                          <a:latin typeface="Calibri" panose="020F0502020204030204" pitchFamily="34" charset="0"/>
                          <a:cs typeface="Calibri" panose="020F0502020204030204" pitchFamily="34" charset="0"/>
                        </a:rPr>
                        <a:t>upload to secure ShareFile at</a:t>
                      </a:r>
                      <a:r>
                        <a:rPr lang="en-US" sz="1000">
                          <a:latin typeface="Calibri" panose="020F0502020204030204" pitchFamily="34" charset="0"/>
                          <a:cs typeface="Calibri" panose="020F0502020204030204" pitchFamily="34" charset="0"/>
                        </a:rPr>
                        <a:t>: </a:t>
                      </a:r>
                      <a:r>
                        <a:rPr lang="en-US" sz="1000">
                          <a:latin typeface="Calibri" panose="020F0502020204030204" pitchFamily="34" charset="0"/>
                          <a:cs typeface="Calibri" panose="020F0502020204030204" pitchFamily="34" charset="0"/>
                          <a:hlinkClick r:id="rId6"/>
                        </a:rPr>
                        <a:t>https://centersfordiseasecontrol.sharefile.com/r-r3941801ebcbd4002b4dfe98e314ec697</a:t>
                      </a:r>
                      <a:endParaRPr lang="en-US" sz="1000" b="1" i="0" u="none" strike="noStrike">
                        <a:solidFill>
                          <a:schemeClr val="bg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4397423"/>
                  </a:ext>
                </a:extLst>
              </a:tr>
              <a:tr h="274704">
                <a:tc>
                  <a:txBody>
                    <a:bodyPr/>
                    <a:lstStyle/>
                    <a:p>
                      <a:pPr algn="l" fontAlgn="ctr">
                        <a:lnSpc>
                          <a:spcPct val="114000"/>
                        </a:lnSpc>
                      </a:pPr>
                      <a:r>
                        <a:rPr lang="en-US" sz="1000" b="1" i="0" u="none" strike="noStrike">
                          <a:solidFill>
                            <a:srgbClr val="000000"/>
                          </a:solidFill>
                          <a:effectLst/>
                          <a:latin typeface="Calibri" panose="020F0502020204030204" pitchFamily="34" charset="0"/>
                          <a:cs typeface="Calibri" panose="020F0502020204030204" pitchFamily="34" charset="0"/>
                        </a:rPr>
                        <a:t>2) </a:t>
                      </a:r>
                      <a:r>
                        <a:rPr lang="en-US" sz="1000" b="1" i="0" u="none" strike="noStrike">
                          <a:solidFill>
                            <a:srgbClr val="075290"/>
                          </a:solidFill>
                          <a:effectLst/>
                          <a:latin typeface="Calibri" panose="020F0502020204030204" pitchFamily="34" charset="0"/>
                          <a:cs typeface="Calibri" panose="020F0502020204030204" pitchFamily="34" charset="0"/>
                          <a:hlinkClick r:id="rId7"/>
                        </a:rPr>
                        <a:t>Patient Intake Form</a:t>
                      </a:r>
                      <a:r>
                        <a:rPr lang="en-US" sz="1000" b="1" i="0" u="none" strike="noStrike">
                          <a:solidFill>
                            <a:srgbClr val="000000"/>
                          </a:solidFill>
                          <a:effectLst/>
                          <a:latin typeface="Calibri" panose="020F0502020204030204" pitchFamily="34" charset="0"/>
                          <a:cs typeface="Calibri" panose="020F0502020204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a:txBody>
                    <a:bodyPr/>
                    <a:lstStyle/>
                    <a:p>
                      <a:pPr algn="l" fontAlgn="ctr">
                        <a:lnSpc>
                          <a:spcPct val="114000"/>
                        </a:lnSpc>
                      </a:pPr>
                      <a:r>
                        <a:rPr lang="en-US" sz="1000" b="0" i="0" u="none" strike="noStrike">
                          <a:solidFill>
                            <a:srgbClr val="000000"/>
                          </a:solidFill>
                          <a:effectLst/>
                          <a:latin typeface="Calibri" panose="020F0502020204030204" pitchFamily="34" charset="0"/>
                          <a:cs typeface="Calibri" panose="020F0502020204030204" pitchFamily="34" charset="0"/>
                        </a:rPr>
                        <a:t>Provide baseline assessment information </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vMerge="1">
                  <a:txBody>
                    <a:bodyPr/>
                    <a:lstStyle/>
                    <a:p>
                      <a:pPr algn="l" fontAlgn="ctr">
                        <a:lnSpc>
                          <a:spcPct val="114000"/>
                        </a:lnSpc>
                      </a:pPr>
                      <a:endParaRPr lang="en-US" sz="14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extLst>
                  <a:ext uri="{0D108BD9-81ED-4DB2-BD59-A6C34878D82A}">
                    <a16:rowId xmlns:a16="http://schemas.microsoft.com/office/drawing/2014/main" val="3095338653"/>
                  </a:ext>
                </a:extLst>
              </a:tr>
              <a:tr h="417321">
                <a:tc rowSpan="2">
                  <a:txBody>
                    <a:bodyPr/>
                    <a:lstStyle/>
                    <a:p>
                      <a:pPr algn="l" fontAlgn="ctr">
                        <a:lnSpc>
                          <a:spcPct val="114000"/>
                        </a:lnSpc>
                      </a:pPr>
                      <a:r>
                        <a:rPr lang="en-US" sz="1000" b="1" i="0" u="none" strike="noStrike">
                          <a:solidFill>
                            <a:srgbClr val="000000"/>
                          </a:solidFill>
                          <a:effectLst/>
                          <a:latin typeface="Calibri" panose="020F0502020204030204" pitchFamily="34" charset="0"/>
                          <a:cs typeface="Calibri" panose="020F0502020204030204" pitchFamily="34" charset="0"/>
                        </a:rPr>
                        <a:t>3) </a:t>
                      </a:r>
                      <a:r>
                        <a:rPr lang="en-US" sz="1000" b="1" i="0" u="sng">
                          <a:solidFill>
                            <a:srgbClr val="075290"/>
                          </a:solidFill>
                          <a:effectLst/>
                          <a:latin typeface="Calibri" panose="020F0502020204030204" pitchFamily="34" charset="0"/>
                          <a:cs typeface="Calibri" panose="020F0502020204030204" pitchFamily="34" charset="0"/>
                          <a:hlinkClick r:id="rId8"/>
                        </a:rPr>
                        <a:t>FDA Form 1572</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a:txBody>
                    <a:bodyPr/>
                    <a:lstStyle/>
                    <a:p>
                      <a:pPr algn="l" fontAlgn="ctr">
                        <a:lnSpc>
                          <a:spcPct val="114000"/>
                        </a:lnSpc>
                      </a:pPr>
                      <a:r>
                        <a:rPr lang="en-US" sz="1000" b="0" i="0" u="none" strike="noStrike">
                          <a:solidFill>
                            <a:srgbClr val="000000"/>
                          </a:solidFill>
                          <a:effectLst/>
                          <a:latin typeface="Calibri" panose="020F0502020204030204" pitchFamily="34" charset="0"/>
                          <a:cs typeface="Calibri" panose="020F0502020204030204" pitchFamily="34" charset="0"/>
                        </a:rPr>
                        <a:t>STATEMENT OF INVESTIGATOR </a:t>
                      </a:r>
                      <a:br>
                        <a:rPr lang="en-US" sz="1000" b="0" i="0" u="none" strike="noStrike">
                          <a:solidFill>
                            <a:srgbClr val="000000"/>
                          </a:solidFill>
                          <a:effectLst/>
                          <a:latin typeface="Calibri" panose="020F0502020204030204" pitchFamily="34" charset="0"/>
                          <a:cs typeface="Calibri" panose="020F0502020204030204" pitchFamily="34" charset="0"/>
                        </a:rPr>
                      </a:br>
                      <a:r>
                        <a:rPr lang="en-US" sz="1000" b="0" i="0" u="none" strike="noStrike">
                          <a:solidFill>
                            <a:srgbClr val="000000"/>
                          </a:solidFill>
                          <a:effectLst/>
                          <a:latin typeface="Calibri" panose="020F0502020204030204" pitchFamily="34" charset="0"/>
                          <a:cs typeface="Calibri" panose="020F0502020204030204" pitchFamily="34" charset="0"/>
                        </a:rPr>
                        <a:t>[This only needs to be signed </a:t>
                      </a:r>
                      <a:r>
                        <a:rPr lang="en-US" sz="1000" b="1" i="1" u="none" strike="noStrike">
                          <a:solidFill>
                            <a:srgbClr val="000000"/>
                          </a:solidFill>
                          <a:effectLst/>
                          <a:latin typeface="Calibri" panose="020F0502020204030204" pitchFamily="34" charset="0"/>
                          <a:cs typeface="Calibri" panose="020F0502020204030204" pitchFamily="34" charset="0"/>
                        </a:rPr>
                        <a:t>once per facility</a:t>
                      </a:r>
                      <a:r>
                        <a:rPr lang="en-US" sz="1000" b="0" i="0" u="none" strike="noStrike">
                          <a:solidFill>
                            <a:srgbClr val="000000"/>
                          </a:solidFill>
                          <a:effectLst/>
                          <a:latin typeface="Calibri" panose="020F0502020204030204" pitchFamily="34" charset="0"/>
                          <a:cs typeface="Calibri" panose="020F0502020204030204" pitchFamily="34" charset="0"/>
                        </a:rPr>
                        <a:t>.]</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vMerge="1">
                  <a:txBody>
                    <a:bodyPr/>
                    <a:lstStyle/>
                    <a:p>
                      <a:pPr algn="l" fontAlgn="ctr">
                        <a:lnSpc>
                          <a:spcPct val="114000"/>
                        </a:lnSpc>
                      </a:pPr>
                      <a:endParaRPr lang="en-US" sz="1400" b="1" i="0" u="none" strike="noStrike">
                        <a:solidFill>
                          <a:srgbClr val="00000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extLst>
                  <a:ext uri="{0D108BD9-81ED-4DB2-BD59-A6C34878D82A}">
                    <a16:rowId xmlns:a16="http://schemas.microsoft.com/office/drawing/2014/main" val="1841492649"/>
                  </a:ext>
                </a:extLst>
              </a:tr>
              <a:tr h="394589">
                <a:tc vMerge="1">
                  <a:txBody>
                    <a:bodyPr/>
                    <a:lstStyle/>
                    <a:p>
                      <a:endParaRPr lang="en-US"/>
                    </a:p>
                  </a:txBody>
                  <a:tcPr/>
                </a:tc>
                <a:tc>
                  <a:txBody>
                    <a:bodyPr/>
                    <a:lstStyle/>
                    <a:p>
                      <a:r>
                        <a:rPr lang="en-US" sz="1000" b="0" i="0" u="none" strike="noStrike">
                          <a:solidFill>
                            <a:srgbClr val="000000"/>
                          </a:solidFill>
                          <a:effectLst/>
                          <a:latin typeface="Calibri" panose="020F0502020204030204" pitchFamily="34" charset="0"/>
                          <a:cs typeface="Calibri" panose="020F0502020204030204" pitchFamily="34" charset="0"/>
                        </a:rPr>
                        <a:t>Once submitted it can be used for all future TPOXX treatment administer under the EA-IND.</a:t>
                      </a:r>
                      <a:endParaRPr lang="en-US" sz="10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vMerge="1">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193158"/>
                  </a:ext>
                </a:extLst>
              </a:tr>
              <a:tr h="274704">
                <a:tc>
                  <a:txBody>
                    <a:bodyPr/>
                    <a:lstStyle/>
                    <a:p>
                      <a:pPr algn="l" fontAlgn="ctr">
                        <a:lnSpc>
                          <a:spcPct val="114000"/>
                        </a:lnSpc>
                      </a:pPr>
                      <a:r>
                        <a:rPr lang="en-US" sz="1000" b="1" i="0" u="none" strike="sngStrike">
                          <a:solidFill>
                            <a:srgbClr val="FF0000"/>
                          </a:solidFill>
                          <a:effectLst/>
                          <a:latin typeface="Calibri" panose="020F0502020204030204" pitchFamily="34" charset="0"/>
                          <a:cs typeface="Calibri" panose="020F0502020204030204" pitchFamily="34" charset="0"/>
                        </a:rPr>
                        <a:t>Clinical Outcome Form</a:t>
                      </a:r>
                      <a:endParaRPr lang="en-US" sz="1000" b="1" i="0" u="none" strike="noStrike">
                        <a:solidFill>
                          <a:srgbClr val="FF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US" sz="1000" b="1" i="0" u="none" strike="noStrike">
                          <a:solidFill>
                            <a:srgbClr val="FF0000"/>
                          </a:solidFill>
                          <a:effectLst/>
                          <a:latin typeface="Calibri" panose="020F0502020204030204" pitchFamily="34" charset="0"/>
                          <a:cs typeface="Calibri" panose="020F0502020204030204" pitchFamily="34" charset="0"/>
                        </a:rPr>
                        <a:t>No longer “required” and is now optional</a:t>
                      </a:r>
                      <a:endParaRPr lang="en-US" sz="10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25788281"/>
                  </a:ext>
                </a:extLst>
              </a:tr>
              <a:tr h="1501333">
                <a:tc>
                  <a:txBody>
                    <a:bodyPr/>
                    <a:lstStyle/>
                    <a:p>
                      <a:pPr marL="287338" indent="-287338" algn="l" fontAlgn="ctr">
                        <a:lnSpc>
                          <a:spcPct val="114000"/>
                        </a:lnSpc>
                      </a:pPr>
                      <a:r>
                        <a:rPr lang="en-US" sz="1000" b="1" i="0" u="none" strike="noStrike">
                          <a:solidFill>
                            <a:srgbClr val="000000"/>
                          </a:solidFill>
                          <a:effectLst/>
                          <a:latin typeface="Calibri" panose="020F0502020204030204" pitchFamily="34" charset="0"/>
                          <a:cs typeface="Calibri" panose="020F0502020204030204" pitchFamily="34" charset="0"/>
                        </a:rPr>
                        <a:t>4) Serious Adverse Events [</a:t>
                      </a:r>
                      <a:r>
                        <a:rPr lang="en-US" sz="1000" b="1" i="0">
                          <a:solidFill>
                            <a:srgbClr val="000000"/>
                          </a:solidFill>
                          <a:effectLst/>
                          <a:latin typeface="Calibri" panose="020F0502020204030204" pitchFamily="34" charset="0"/>
                          <a:cs typeface="Calibri" panose="020F0502020204030204" pitchFamily="34" charset="0"/>
                          <a:hlinkClick r:id="rId9"/>
                        </a:rPr>
                        <a:t>MedWatch Form</a:t>
                      </a:r>
                      <a:r>
                        <a:rPr lang="en-US" sz="1000" b="1" i="0" u="none" strike="noStrike">
                          <a:solidFill>
                            <a:srgbClr val="000000"/>
                          </a:solidFill>
                          <a:effectLst/>
                          <a:latin typeface="Calibri" panose="020F0502020204030204" pitchFamily="34" charset="0"/>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a:txBody>
                    <a:bodyPr/>
                    <a:lstStyle/>
                    <a:p>
                      <a:pPr marL="0" indent="0" algn="l" fontAlgn="ctr">
                        <a:lnSpc>
                          <a:spcPct val="114000"/>
                        </a:lnSpc>
                      </a:pPr>
                      <a:r>
                        <a:rPr lang="en-US" sz="1000" b="0" i="0" u="none" strike="noStrike">
                          <a:solidFill>
                            <a:srgbClr val="000000"/>
                          </a:solidFill>
                          <a:effectLst/>
                          <a:latin typeface="Calibri" panose="020F0502020204030204" pitchFamily="34" charset="0"/>
                          <a:cs typeface="Calibri" panose="020F0502020204030204" pitchFamily="34" charset="0"/>
                        </a:rPr>
                        <a:t>Report life-threatening or serious adverse events associated with TPOXX by completing a </a:t>
                      </a:r>
                      <a:r>
                        <a:rPr lang="en-US" sz="1000" b="1" i="0" u="none" strike="noStrike">
                          <a:solidFill>
                            <a:srgbClr val="000000"/>
                          </a:solidFill>
                          <a:effectLst/>
                          <a:latin typeface="Calibri" panose="020F0502020204030204" pitchFamily="34" charset="0"/>
                          <a:cs typeface="Calibri" panose="020F0502020204030204" pitchFamily="34" charset="0"/>
                        </a:rPr>
                        <a:t> PDF MedWatch Form</a:t>
                      </a:r>
                      <a:r>
                        <a:rPr lang="en-US" sz="1000" b="0" i="0" u="none" strike="noStrike">
                          <a:solidFill>
                            <a:srgbClr val="000000"/>
                          </a:solidFill>
                          <a:effectLst/>
                          <a:latin typeface="Calibri" panose="020F0502020204030204" pitchFamily="34" charset="0"/>
                          <a:cs typeface="Calibri" panose="020F0502020204030204" pitchFamily="34" charset="0"/>
                        </a:rPr>
                        <a:t> (or downloaded from the FDA website). </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DCE4"/>
                    </a:solidFill>
                  </a:tcPr>
                </a:tc>
                <a:tc>
                  <a:txBody>
                    <a:bodyPr/>
                    <a:lstStyle/>
                    <a:p>
                      <a:pPr algn="l" fontAlgn="ctr">
                        <a:lnSpc>
                          <a:spcPct val="114000"/>
                        </a:lnSpc>
                      </a:pPr>
                      <a:r>
                        <a:rPr lang="en-US" sz="1000" b="0" i="0" u="none" strike="noStrike">
                          <a:solidFill>
                            <a:srgbClr val="000000"/>
                          </a:solidFill>
                          <a:effectLst/>
                          <a:latin typeface="Calibri" panose="020F0502020204030204" pitchFamily="34" charset="0"/>
                          <a:cs typeface="Calibri" panose="020F0502020204030204" pitchFamily="34" charset="0"/>
                        </a:rPr>
                        <a:t>Return to the CDC </a:t>
                      </a:r>
                      <a:r>
                        <a:rPr lang="en-US" sz="1000" b="1" i="0" u="none" strike="noStrike">
                          <a:solidFill>
                            <a:srgbClr val="FF0000"/>
                          </a:solidFill>
                          <a:effectLst/>
                          <a:latin typeface="Calibri" panose="020F0502020204030204" pitchFamily="34" charset="0"/>
                          <a:cs typeface="Calibri" panose="020F0502020204030204" pitchFamily="34" charset="0"/>
                        </a:rPr>
                        <a:t>within 72 hours of awareness or sooner, if possible,</a:t>
                      </a:r>
                      <a:r>
                        <a:rPr lang="en-US" sz="1000" b="0" i="0" u="none" strike="noStrike">
                          <a:solidFill>
                            <a:srgbClr val="000000"/>
                          </a:solidFill>
                          <a:effectLst/>
                          <a:latin typeface="Calibri" panose="020F0502020204030204" pitchFamily="34" charset="0"/>
                          <a:cs typeface="Calibri" panose="020F0502020204030204" pitchFamily="34" charset="0"/>
                        </a:rPr>
                        <a:t> by:</a:t>
                      </a:r>
                    </a:p>
                    <a:p>
                      <a:pPr marL="177800" lvl="0" indent="-114300" algn="l" fontAlgn="ctr">
                        <a:lnSpc>
                          <a:spcPct val="114000"/>
                        </a:lnSpc>
                        <a:buFont typeface="Arial" panose="020B0604020202020204" pitchFamily="34" charset="0"/>
                        <a:buChar char="•"/>
                      </a:pPr>
                      <a:r>
                        <a:rPr lang="en-US" sz="1000" b="1">
                          <a:latin typeface="Calibri" panose="020F0502020204030204" pitchFamily="34" charset="0"/>
                          <a:cs typeface="Calibri" panose="020F0502020204030204" pitchFamily="34" charset="0"/>
                        </a:rPr>
                        <a:t>email</a:t>
                      </a:r>
                      <a:r>
                        <a:rPr lang="en-US" sz="1000">
                          <a:latin typeface="Calibri" panose="020F0502020204030204" pitchFamily="34" charset="0"/>
                          <a:cs typeface="Calibri" panose="020F0502020204030204" pitchFamily="34" charset="0"/>
                        </a:rPr>
                        <a:t> (</a:t>
                      </a:r>
                      <a:r>
                        <a:rPr lang="en-US" sz="1000">
                          <a:latin typeface="Calibri" panose="020F0502020204030204" pitchFamily="34" charset="0"/>
                          <a:cs typeface="Calibri" panose="020F0502020204030204" pitchFamily="34" charset="0"/>
                          <a:hlinkClick r:id="rId5"/>
                        </a:rPr>
                        <a:t>regaffairs@cdc.gov</a:t>
                      </a:r>
                      <a:r>
                        <a:rPr lang="en-US" sz="1000">
                          <a:latin typeface="Calibri" panose="020F0502020204030204" pitchFamily="34" charset="0"/>
                          <a:cs typeface="Calibri" panose="020F0502020204030204" pitchFamily="34" charset="0"/>
                        </a:rPr>
                        <a:t>) or </a:t>
                      </a:r>
                    </a:p>
                    <a:p>
                      <a:pPr marL="177800" lvl="0" indent="-114300" algn="l" fontAlgn="ctr">
                        <a:lnSpc>
                          <a:spcPct val="114000"/>
                        </a:lnSpc>
                        <a:buFont typeface="Arial" panose="020B0604020202020204" pitchFamily="34" charset="0"/>
                        <a:buChar char="•"/>
                      </a:pPr>
                      <a:r>
                        <a:rPr lang="en-US" sz="1000" b="1">
                          <a:latin typeface="Calibri" panose="020F0502020204030204" pitchFamily="34" charset="0"/>
                          <a:cs typeface="Calibri" panose="020F0502020204030204" pitchFamily="34" charset="0"/>
                        </a:rPr>
                        <a:t>upload to secure ShareFile at</a:t>
                      </a:r>
                      <a:r>
                        <a:rPr lang="en-US" sz="1000">
                          <a:latin typeface="Calibri" panose="020F0502020204030204" pitchFamily="34" charset="0"/>
                          <a:cs typeface="Calibri" panose="020F0502020204030204" pitchFamily="34" charset="0"/>
                        </a:rPr>
                        <a:t>: </a:t>
                      </a:r>
                      <a:r>
                        <a:rPr lang="en-US" sz="1000">
                          <a:latin typeface="Calibri" panose="020F0502020204030204" pitchFamily="34" charset="0"/>
                          <a:cs typeface="Calibri" panose="020F0502020204030204" pitchFamily="34" charset="0"/>
                          <a:hlinkClick r:id="rId6"/>
                        </a:rPr>
                        <a:t>https://centersfordiseasecontrol.sharefile.com/r-r3941801ebcbd4002b4dfe98e314ec697</a:t>
                      </a:r>
                      <a:endParaRPr lang="en-US" sz="1000">
                        <a:latin typeface="Calibri" panose="020F0502020204030204" pitchFamily="34" charset="0"/>
                        <a:cs typeface="Calibri" panose="020F0502020204030204" pitchFamily="34" charset="0"/>
                      </a:endParaRPr>
                    </a:p>
                    <a:p>
                      <a:pPr algn="l" fontAlgn="ctr">
                        <a:lnSpc>
                          <a:spcPct val="114000"/>
                        </a:lnSpc>
                      </a:pPr>
                      <a:r>
                        <a:rPr lang="en-US" sz="1000" b="0" i="0" u="none" strike="noStrike">
                          <a:solidFill>
                            <a:srgbClr val="FF0000"/>
                          </a:solidFill>
                          <a:effectLst/>
                          <a:latin typeface="Calibri" panose="020F0502020204030204" pitchFamily="34" charset="0"/>
                          <a:cs typeface="Calibri" panose="020F0502020204030204" pitchFamily="34" charset="0"/>
                        </a:rPr>
                        <a:t>The MedWatch form states to submit the completed form to the FDA. </a:t>
                      </a:r>
                      <a:r>
                        <a:rPr lang="en-US" sz="1000" b="1" i="0" u="none" strike="noStrike">
                          <a:solidFill>
                            <a:srgbClr val="FF0000"/>
                          </a:solidFill>
                          <a:effectLst/>
                          <a:latin typeface="Calibri" panose="020F0502020204030204" pitchFamily="34" charset="0"/>
                          <a:cs typeface="Calibri" panose="020F0502020204030204" pitchFamily="34" charset="0"/>
                        </a:rPr>
                        <a:t>However, please submit to CDC at regaffairs@cdc.gov.</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1672193"/>
                  </a:ext>
                </a:extLst>
              </a:tr>
            </a:tbl>
          </a:graphicData>
        </a:graphic>
      </p:graphicFrame>
    </p:spTree>
    <p:extLst>
      <p:ext uri="{BB962C8B-B14F-4D97-AF65-F5344CB8AC3E}">
        <p14:creationId xmlns:p14="http://schemas.microsoft.com/office/powerpoint/2010/main" val="321730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5279D2-CD90-4397-8143-8DAEBCE7E822}"/>
              </a:ext>
            </a:extLst>
          </p:cNvPr>
          <p:cNvSpPr txBox="1"/>
          <p:nvPr/>
        </p:nvSpPr>
        <p:spPr>
          <a:xfrm>
            <a:off x="617236" y="1121934"/>
            <a:ext cx="9517946" cy="433965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JYNNEOS is a live vaccine produced from the strain Modified Vaccinia Ankara-Bavarian Nordic (MVA-BN), an attenuated, non-replicating orthopoxvirus.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MVA-BN is grown in primary </a:t>
            </a:r>
            <a:r>
              <a:rPr kumimoji="0" lang="en-US" sz="2400" b="0" i="0" u="sng" strike="noStrike" kern="1200" cap="none" spc="0" normalizeH="0" baseline="0" noProof="0">
                <a:ln>
                  <a:noFill/>
                </a:ln>
                <a:solidFill>
                  <a:srgbClr val="000000"/>
                </a:solidFill>
                <a:effectLst/>
                <a:uLnTx/>
                <a:uFillTx/>
                <a:latin typeface="Calibri" panose="020F0502020204030204"/>
                <a:ea typeface="+mn-ea"/>
                <a:cs typeface="+mn-cs"/>
              </a:rPr>
              <a:t>Chicken Embryo</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Fibroblast cells.</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Each 0.5 mL dose is formulated to contain: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0.5 x 10</a:t>
            </a:r>
            <a:r>
              <a:rPr kumimoji="0" lang="en-US" sz="1800" b="0" i="0" u="none" strike="noStrike" kern="1200" cap="none" spc="0" normalizeH="0" baseline="30000" noProof="0">
                <a:ln>
                  <a:noFill/>
                </a:ln>
                <a:solidFill>
                  <a:srgbClr val="000000"/>
                </a:solidFill>
                <a:effectLst/>
                <a:uLnTx/>
                <a:uFillTx/>
                <a:latin typeface="Calibri" panose="020F0502020204030204"/>
                <a:ea typeface="+mn-ea"/>
                <a:cs typeface="+mn-cs"/>
              </a:rPr>
              <a:t>8</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to 3.95 x 10</a:t>
            </a:r>
            <a:r>
              <a:rPr kumimoji="0" lang="en-US" sz="1800" b="0" i="0" u="none" strike="noStrike" kern="1200" cap="none" spc="0" normalizeH="0" baseline="30000" noProof="0">
                <a:ln>
                  <a:noFill/>
                </a:ln>
                <a:solidFill>
                  <a:srgbClr val="000000"/>
                </a:solidFill>
                <a:effectLst/>
                <a:uLnTx/>
                <a:uFillTx/>
                <a:latin typeface="Calibri" panose="020F0502020204030204"/>
                <a:ea typeface="+mn-ea"/>
                <a:cs typeface="+mn-cs"/>
              </a:rPr>
              <a:t>8</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 infectious units of MVA-BN live virus in 10 mM Tris (tromethamine)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140 mM sodium chloride at pH 7.7.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Residual amounts of host-cell DNA (≤ 20 mcg)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Protein (≤ 500 mcg)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Benzonase (≤ 0.0025 mcg)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Gentamicin (≤ 0.1 mcg)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JYNNEOS is a sterile vaccine formulated without preservatives.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The vial stoppers are not made with natural rubber latex.</a:t>
            </a:r>
          </a:p>
        </p:txBody>
      </p:sp>
      <p:sp>
        <p:nvSpPr>
          <p:cNvPr id="5" name="TextBox 4">
            <a:extLst>
              <a:ext uri="{FF2B5EF4-FFF2-40B4-BE49-F238E27FC236}">
                <a16:creationId xmlns:a16="http://schemas.microsoft.com/office/drawing/2014/main" id="{31FE39BE-A40F-40C9-94E4-D91C5F3889D2}"/>
              </a:ext>
            </a:extLst>
          </p:cNvPr>
          <p:cNvSpPr txBox="1"/>
          <p:nvPr/>
        </p:nvSpPr>
        <p:spPr>
          <a:xfrm>
            <a:off x="953372" y="6304002"/>
            <a:ext cx="362619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hlinkClick r:id="rId2"/>
              </a:rPr>
              <a:t>https://www.rxlist.com/jynneos-drug.htm#description</a:t>
            </a: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854565E-BD72-4495-85A9-932D4E7D8B51}"/>
              </a:ext>
            </a:extLst>
          </p:cNvPr>
          <p:cNvSpPr txBox="1">
            <a:spLocks/>
          </p:cNvSpPr>
          <p:nvPr/>
        </p:nvSpPr>
        <p:spPr>
          <a:xfrm>
            <a:off x="617236" y="279516"/>
            <a:ext cx="8736170" cy="757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panose="020F0502020204030204"/>
                <a:ea typeface="+mj-ea"/>
                <a:cs typeface="+mj-cs"/>
              </a:rPr>
              <a:t>Components of JYNNEOS Vaccine</a:t>
            </a:r>
            <a:endParaRPr kumimoji="0" lang="en-US" sz="3600" b="1" i="0" u="none" strike="noStrike" kern="1200" cap="none" spc="0" normalizeH="0" baseline="0" noProof="0">
              <a:ln>
                <a:noFill/>
              </a:ln>
              <a:solidFill>
                <a:srgbClr val="002060"/>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2971182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4565E-BD72-4495-85A9-932D4E7D8B51}"/>
              </a:ext>
            </a:extLst>
          </p:cNvPr>
          <p:cNvSpPr txBox="1">
            <a:spLocks/>
          </p:cNvSpPr>
          <p:nvPr/>
        </p:nvSpPr>
        <p:spPr>
          <a:xfrm>
            <a:off x="804768" y="196195"/>
            <a:ext cx="8736170" cy="7573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panose="020F0502020204030204"/>
                <a:ea typeface="+mj-ea"/>
                <a:cs typeface="+mj-cs"/>
              </a:rPr>
              <a:t>JYNNEOS Resources</a:t>
            </a:r>
            <a:endParaRPr kumimoji="0" lang="en-US" sz="3600" b="1" i="0" u="none" strike="noStrike" kern="1200" cap="none" spc="0" normalizeH="0" baseline="0" noProof="0">
              <a:ln>
                <a:noFill/>
              </a:ln>
              <a:solidFill>
                <a:srgbClr val="002060"/>
              </a:solidFill>
              <a:effectLst/>
              <a:uLnTx/>
              <a:uFillTx/>
              <a:latin typeface="Calibri" panose="020F0502020204030204"/>
              <a:ea typeface="+mj-ea"/>
              <a:cs typeface="+mj-cs"/>
            </a:endParaRPr>
          </a:p>
        </p:txBody>
      </p:sp>
      <p:sp>
        <p:nvSpPr>
          <p:cNvPr id="7" name="TextBox 6">
            <a:extLst>
              <a:ext uri="{FF2B5EF4-FFF2-40B4-BE49-F238E27FC236}">
                <a16:creationId xmlns:a16="http://schemas.microsoft.com/office/drawing/2014/main" id="{1BA8ABC7-6F0F-46CE-990D-89699B6E8D79}"/>
              </a:ext>
            </a:extLst>
          </p:cNvPr>
          <p:cNvSpPr txBox="1"/>
          <p:nvPr/>
        </p:nvSpPr>
        <p:spPr>
          <a:xfrm>
            <a:off x="622370" y="1052115"/>
            <a:ext cx="10947260" cy="5415948"/>
          </a:xfrm>
          <a:prstGeom prst="rect">
            <a:avLst/>
          </a:prstGeom>
          <a:noFill/>
        </p:spPr>
        <p:txBody>
          <a:bodyPr wrap="square">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EUA Fact Sheet for Providers: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https://www.fda.gov/media/160774/download</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EUA Fact Sheet for Patients and Caregivers: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https://www.fda.gov/media/160773/download</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EUA Fact Sheet for Patients and Caregivers in other languages: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https://www.fda.gov/emergency-preparedness-and-response/mcm-legal-regulatory-and-policy-framework/emergency-use-authorization#monkeypox</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JYNNEOS Package Insert: </a:t>
            </a:r>
            <a:r>
              <a:rPr kumimoji="0" lang="en-US" sz="1600" b="0" i="0" u="none" strike="noStrike" kern="1200" cap="none" spc="0" normalizeH="0" baseline="0" noProof="0" dirty="0">
                <a:ln>
                  <a:noFill/>
                </a:ln>
                <a:solidFill>
                  <a:srgbClr val="0462C1"/>
                </a:solidFill>
                <a:effectLst/>
                <a:uLnTx/>
                <a:uFillTx/>
                <a:latin typeface="Calibri" panose="020F0502020204030204"/>
                <a:ea typeface="+mn-ea"/>
                <a:cs typeface="+mn-cs"/>
              </a:rPr>
              <a:t>https://www.fda.gov/media/131078/download</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Use of JYNNEOS (ACIP Recommendations)</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Vaccine Information Statement: Smallpox/Monkeypox Vaccine (JYNNEOS™):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https://www.cdc.gov/vaccines/hcp/vis/vis-statements/smallpox-monkeypox.pdf</a:t>
            </a:r>
            <a:endPar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7"/>
              </a:rPr>
              <a:t>JYNNEOS Expiration Look-up: Monkeypox (hhs.gov)</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Vaccine Adverse Events Reporting System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8"/>
              </a:rPr>
              <a:t>https://vaers.hhs.gov/</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JYNNEOS Storage and Handling Summary: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9"/>
              </a:rPr>
              <a:t>https://www.cdc.gov/poxvirus/monkeypox/pdf/Storage-and-Handling-Summary.pdf</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Fast Facts: JYNNEOS: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10"/>
              </a:rPr>
              <a:t>Final Fact Sheet Monkeypox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10"/>
              </a:rPr>
              <a:t>Jynneos</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10"/>
              </a:rPr>
              <a:t> 07292022 (fda.gov)</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FDA granted an EUA amendment for preparation and storage for JYNNEOS vaccine: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11"/>
              </a:rPr>
              <a:t>Letter granting EUA amendment for 8-week storage - </a:t>
            </a:r>
            <a:r>
              <a:rPr kumimoji="0" lang="en-US" sz="1600" b="0" i="0" u="none" strike="noStrike" kern="1200" cap="none" spc="0" normalizeH="0" baseline="0" noProof="0" dirty="0" err="1">
                <a:ln>
                  <a:noFill/>
                </a:ln>
                <a:solidFill>
                  <a:srgbClr val="000000"/>
                </a:solidFill>
                <a:effectLst/>
                <a:uLnTx/>
                <a:uFillTx/>
                <a:latin typeface="Calibri" panose="020F0502020204030204"/>
                <a:ea typeface="+mn-ea"/>
                <a:cs typeface="+mn-cs"/>
                <a:hlinkClick r:id="rId11"/>
              </a:rPr>
              <a:t>Jynneos</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hlinkClick r:id="rId11"/>
              </a:rPr>
              <a:t> (fda.gov)</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44EBC422-FD70-4C40-AFF4-A1BBD7D3DE7D}"/>
              </a:ext>
            </a:extLst>
          </p:cNvPr>
          <p:cNvGrpSpPr/>
          <p:nvPr/>
        </p:nvGrpSpPr>
        <p:grpSpPr>
          <a:xfrm>
            <a:off x="1050080" y="4821276"/>
            <a:ext cx="8490857" cy="1460175"/>
            <a:chOff x="460235" y="1580039"/>
            <a:chExt cx="11103692" cy="3019048"/>
          </a:xfrm>
        </p:grpSpPr>
        <p:pic>
          <p:nvPicPr>
            <p:cNvPr id="9" name="Picture 8">
              <a:extLst>
                <a:ext uri="{FF2B5EF4-FFF2-40B4-BE49-F238E27FC236}">
                  <a16:creationId xmlns:a16="http://schemas.microsoft.com/office/drawing/2014/main" id="{E1A3DBF3-CB55-4EEB-8EBD-DC02DE78640F}"/>
                </a:ext>
              </a:extLst>
            </p:cNvPr>
            <p:cNvPicPr>
              <a:picLocks noChangeAspect="1"/>
            </p:cNvPicPr>
            <p:nvPr/>
          </p:nvPicPr>
          <p:blipFill>
            <a:blip r:embed="rId12"/>
            <a:stretch>
              <a:fillRect/>
            </a:stretch>
          </p:blipFill>
          <p:spPr>
            <a:xfrm>
              <a:off x="460235" y="1580039"/>
              <a:ext cx="4695238" cy="3019048"/>
            </a:xfrm>
            <a:prstGeom prst="rect">
              <a:avLst/>
            </a:prstGeom>
          </p:spPr>
        </p:pic>
        <p:sp>
          <p:nvSpPr>
            <p:cNvPr id="10" name="TextBox 9">
              <a:extLst>
                <a:ext uri="{FF2B5EF4-FFF2-40B4-BE49-F238E27FC236}">
                  <a16:creationId xmlns:a16="http://schemas.microsoft.com/office/drawing/2014/main" id="{7D1D28EB-29A2-456B-B70C-5F18D24C205E}"/>
                </a:ext>
              </a:extLst>
            </p:cNvPr>
            <p:cNvSpPr txBox="1"/>
            <p:nvPr/>
          </p:nvSpPr>
          <p:spPr>
            <a:xfrm>
              <a:off x="4627418" y="1580039"/>
              <a:ext cx="6936509" cy="3019048"/>
            </a:xfrm>
            <a:prstGeom prst="rect">
              <a:avLst/>
            </a:prstGeom>
            <a:solidFill>
              <a:schemeClr val="bg1"/>
            </a:solidFill>
          </p:spPr>
          <p:txBody>
            <a:bodyPr wrap="square">
              <a:noAutofit/>
            </a:bodyPr>
            <a:lstStyle/>
            <a:p>
              <a:pPr marL="13335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a:t>
              </a:r>
            </a:p>
            <a:p>
              <a:pPr marL="13335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Requests for </a:t>
              </a:r>
              <a:r>
                <a:rPr kumimoji="0" lang="en-US" sz="1600" b="1" i="0" u="none" strike="noStrike" kern="1200" cap="none" spc="0" normalizeH="0" baseline="0" noProof="0">
                  <a:ln>
                    <a:noFill/>
                  </a:ln>
                  <a:solidFill>
                    <a:srgbClr val="69A8AB"/>
                  </a:solidFill>
                  <a:effectLst/>
                  <a:uLnTx/>
                  <a:uFillTx/>
                  <a:latin typeface="Calibri" panose="020F0502020204030204"/>
                  <a:ea typeface="Verdana" panose="020B0604030504040204" pitchFamily="34" charset="0"/>
                  <a:cs typeface="Segoe UI" panose="020B0502040204020203" pitchFamily="34" charset="0"/>
                </a:rPr>
                <a:t>JYNNEOS</a:t>
              </a:r>
              <a:r>
                <a:rPr kumimoji="0" lang="en-US" sz="1600" b="1"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Medical Information</a:t>
              </a:r>
            </a:p>
            <a:p>
              <a:pPr marL="13335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mn-cs"/>
              </a:endParaRPr>
            </a:p>
            <a:p>
              <a:pPr marL="4095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a:t>
              </a:r>
              <a:r>
                <a:rPr kumimoji="0" lang="en-US" sz="1400" b="0" i="0" u="sng" strike="noStrike" kern="1200" cap="none" spc="0" normalizeH="0" baseline="0" noProof="0">
                  <a:ln>
                    <a:noFill/>
                  </a:ln>
                  <a:solidFill>
                    <a:srgbClr val="0563C1"/>
                  </a:solidFill>
                  <a:effectLst/>
                  <a:uLnTx/>
                  <a:uFillTx/>
                  <a:latin typeface="Calibri" panose="020F0502020204030204"/>
                  <a:ea typeface="Verdana" panose="020B0604030504040204" pitchFamily="34" charset="0"/>
                  <a:cs typeface="Segoe UI" panose="020B0502040204020203" pitchFamily="34" charset="0"/>
                  <a:hlinkClick r:id="rId13" tooltip="mailto:medical.information_us@bavarian-nordic.com"/>
                </a:rPr>
                <a:t>medical.information_US@bavarian-nordic.com</a:t>
              </a:r>
              <a:r>
                <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a:t>
              </a:r>
              <a:endPar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mn-cs"/>
              </a:endParaRPr>
            </a:p>
            <a:p>
              <a:pPr marL="4095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US Telephone Number: 1-844-4BAVARIAN (844-422-8274) </a:t>
              </a:r>
              <a:endPar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mn-cs"/>
              </a:endParaRPr>
            </a:p>
            <a:p>
              <a:pPr marL="409575"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Segoe UI" panose="020B0502040204020203" pitchFamily="34" charset="0"/>
                </a:rPr>
                <a:t>• US Fax Number: 1-833-4BAVARIAN</a:t>
              </a:r>
              <a:endParaRPr kumimoji="0" lang="en-US" sz="16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mn-cs"/>
              </a:endParaRPr>
            </a:p>
          </p:txBody>
        </p:sp>
      </p:grpSp>
    </p:spTree>
    <p:extLst>
      <p:ext uri="{BB962C8B-B14F-4D97-AF65-F5344CB8AC3E}">
        <p14:creationId xmlns:p14="http://schemas.microsoft.com/office/powerpoint/2010/main" val="21823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D1ABDE-F61B-4101-8A7D-3806302DEA23}"/>
              </a:ext>
            </a:extLst>
          </p:cNvPr>
          <p:cNvPicPr>
            <a:picLocks noChangeAspect="1"/>
          </p:cNvPicPr>
          <p:nvPr/>
        </p:nvPicPr>
        <p:blipFill>
          <a:blip r:embed="rId2"/>
          <a:stretch>
            <a:fillRect/>
          </a:stretch>
        </p:blipFill>
        <p:spPr>
          <a:xfrm>
            <a:off x="2289509" y="1062212"/>
            <a:ext cx="7912928" cy="4412340"/>
          </a:xfrm>
          <a:prstGeom prst="rect">
            <a:avLst/>
          </a:prstGeom>
          <a:ln>
            <a:solidFill>
              <a:schemeClr val="accent2">
                <a:lumMod val="50000"/>
              </a:schemeClr>
            </a:solidFill>
          </a:ln>
        </p:spPr>
      </p:pic>
      <p:sp>
        <p:nvSpPr>
          <p:cNvPr id="5" name="Title 1">
            <a:extLst>
              <a:ext uri="{FF2B5EF4-FFF2-40B4-BE49-F238E27FC236}">
                <a16:creationId xmlns:a16="http://schemas.microsoft.com/office/drawing/2014/main" id="{A456BEFB-BAC3-4C50-B5CF-248A0DA68AD4}"/>
              </a:ext>
            </a:extLst>
          </p:cNvPr>
          <p:cNvSpPr txBox="1">
            <a:spLocks/>
          </p:cNvSpPr>
          <p:nvPr/>
        </p:nvSpPr>
        <p:spPr>
          <a:xfrm>
            <a:off x="1030613" y="339442"/>
            <a:ext cx="10635521" cy="81909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a:lstStyle>
          <a:p>
            <a:pPr algn="ctr"/>
            <a:r>
              <a:rPr lang="en-US" sz="3200" dirty="0">
                <a:solidFill>
                  <a:schemeClr val="bg1"/>
                </a:solidFill>
              </a:rPr>
              <a:t>COVID-19 Vaccine Updates</a:t>
            </a:r>
          </a:p>
        </p:txBody>
      </p:sp>
      <p:sp>
        <p:nvSpPr>
          <p:cNvPr id="6" name="TextBox 5">
            <a:extLst>
              <a:ext uri="{FF2B5EF4-FFF2-40B4-BE49-F238E27FC236}">
                <a16:creationId xmlns:a16="http://schemas.microsoft.com/office/drawing/2014/main" id="{BF918E6F-2550-471C-8C1D-C311BE1A55C6}"/>
              </a:ext>
            </a:extLst>
          </p:cNvPr>
          <p:cNvSpPr txBox="1"/>
          <p:nvPr/>
        </p:nvSpPr>
        <p:spPr>
          <a:xfrm>
            <a:off x="2289509" y="5710386"/>
            <a:ext cx="8176098" cy="646331"/>
          </a:xfrm>
          <a:prstGeom prst="rect">
            <a:avLst/>
          </a:prstGeom>
          <a:noFill/>
        </p:spPr>
        <p:txBody>
          <a:bodyPr wrap="square">
            <a:spAutoFit/>
          </a:bodyPr>
          <a:lstStyle/>
          <a:p>
            <a:r>
              <a:rPr lang="en-US" dirty="0">
                <a:solidFill>
                  <a:schemeClr val="bg1"/>
                </a:solidFill>
              </a:rPr>
              <a:t>The information presented today is based on CDC’s recent guidance and MAY change.</a:t>
            </a:r>
          </a:p>
          <a:p>
            <a:pPr algn="ctr"/>
            <a:r>
              <a:rPr lang="en-US" dirty="0">
                <a:solidFill>
                  <a:schemeClr val="bg1"/>
                </a:solidFill>
              </a:rPr>
              <a:t>August 31, 2022</a:t>
            </a:r>
          </a:p>
        </p:txBody>
      </p:sp>
    </p:spTree>
    <p:extLst>
      <p:ext uri="{BB962C8B-B14F-4D97-AF65-F5344CB8AC3E}">
        <p14:creationId xmlns:p14="http://schemas.microsoft.com/office/powerpoint/2010/main" val="2605115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F03947-0FD8-4220-A0BD-163137E9661A}"/>
              </a:ext>
            </a:extLst>
          </p:cNvPr>
          <p:cNvSpPr txBox="1"/>
          <p:nvPr/>
        </p:nvSpPr>
        <p:spPr>
          <a:xfrm>
            <a:off x="1226488" y="1238617"/>
            <a:ext cx="7623313" cy="3007380"/>
          </a:xfrm>
          <a:prstGeom prst="rect">
            <a:avLst/>
          </a:prstGeom>
          <a:noFill/>
        </p:spPr>
        <p:txBody>
          <a:bodyPr wrap="square">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EAIDU Monitoring: </a:t>
            </a:r>
            <a:r>
              <a:rPr kumimoji="0" lang="en-US" sz="2400" b="0" i="0" u="sng"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hlinkClick r:id="rId2"/>
              </a:rPr>
              <a:t>EAIDUMonitoring@dshs.texas.gov</a:t>
            </a:r>
            <a:endParaRPr kumimoji="0" lang="en-US" sz="2400" b="0" i="0" u="sng"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rPr>
              <a:t>TPOXX requests: </a:t>
            </a:r>
            <a:r>
              <a:rPr kumimoji="0" lang="en-US" sz="2400" b="0" i="0" u="none" strike="noStrike" kern="1200" cap="none" spc="0" normalizeH="0" baseline="0" noProof="0">
                <a:ln>
                  <a:noFill/>
                </a:ln>
                <a:solidFill>
                  <a:srgbClr val="0563C1"/>
                </a:solidFill>
                <a:effectLst/>
                <a:uLnTx/>
                <a:uFillTx/>
                <a:latin typeface="Calibri" panose="020F0502020204030204"/>
                <a:ea typeface="Verdana" panose="020B0604030504040204" pitchFamily="34" charset="0"/>
                <a:cs typeface="Calibri" panose="020F0502020204030204" pitchFamily="34" charset="0"/>
                <a:hlinkClick r:id="rId3"/>
              </a:rPr>
              <a:t>dshsmpxconsult@dshs.texas.gov</a:t>
            </a:r>
            <a:endParaRPr kumimoji="0" lang="en-US" sz="2400" b="0" i="0" u="none" strike="noStrike" kern="1200" cap="none" spc="0" normalizeH="0" baseline="0" noProof="0">
              <a:ln>
                <a:noFill/>
              </a:ln>
              <a:solidFill>
                <a:srgbClr val="0563C1"/>
              </a:solidFill>
              <a:effectLst/>
              <a:uLnTx/>
              <a:uFillTx/>
              <a:latin typeface="Calibri" panose="020F0502020204030204"/>
              <a:ea typeface="Verdana" panose="020B060403050404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Calibri" panose="020F0502020204030204" pitchFamily="34" charset="0"/>
              </a:rPr>
              <a:t>Vaccine questions: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hlinkClick r:id="rId4"/>
              </a:rPr>
              <a:t>DSHSPMXVax@dshs.texa.gov</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sng" strike="noStrike" kern="1200" cap="none" spc="0" normalizeH="0" baseline="0" noProof="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4ED6678-1CF8-4928-815A-F6B76DB89BE1}"/>
              </a:ext>
            </a:extLst>
          </p:cNvPr>
          <p:cNvSpPr txBox="1"/>
          <p:nvPr/>
        </p:nvSpPr>
        <p:spPr>
          <a:xfrm>
            <a:off x="1425271" y="491195"/>
            <a:ext cx="611057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libri" panose="020F0502020204030204"/>
                <a:ea typeface="+mn-ea"/>
                <a:cs typeface="+mn-cs"/>
              </a:rPr>
              <a:t>DSHS Resources</a:t>
            </a:r>
            <a:endParaRPr kumimoji="0" lang="en-US" sz="36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35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lstStyle/>
          <a:p>
            <a:r>
              <a:rPr lang="en-US" dirty="0"/>
              <a:t>DISCLAIMER</a:t>
            </a:r>
            <a:endParaRPr lang="en-US" dirty="0">
              <a:cs typeface="Calibri"/>
            </a:endParaRP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p:txBody>
          <a:bodyPr>
            <a:normAutofit fontScale="70000" lnSpcReduction="20000"/>
          </a:bodyPr>
          <a:lstStyle/>
          <a:p>
            <a:r>
              <a:rPr lang="en-US" dirty="0"/>
              <a:t>The information presented today is based on CDC’s recent guidance and MAY change.</a:t>
            </a:r>
          </a:p>
          <a:p>
            <a:endParaRPr lang="en-US" dirty="0"/>
          </a:p>
        </p:txBody>
      </p:sp>
      <p:sp>
        <p:nvSpPr>
          <p:cNvPr id="7" name="Text Placeholder 6">
            <a:extLst>
              <a:ext uri="{FF2B5EF4-FFF2-40B4-BE49-F238E27FC236}">
                <a16:creationId xmlns:a16="http://schemas.microsoft.com/office/drawing/2014/main" id="{39B338B1-45B3-45AC-91A7-859CAD8A4DC8}"/>
              </a:ext>
            </a:extLst>
          </p:cNvPr>
          <p:cNvSpPr>
            <a:spLocks noGrp="1"/>
          </p:cNvSpPr>
          <p:nvPr>
            <p:ph type="body" sz="quarter" idx="10"/>
          </p:nvPr>
        </p:nvSpPr>
        <p:spPr/>
        <p:txBody>
          <a:bodyPr vert="horz" lIns="91440" tIns="45720" rIns="91440" bIns="45720" rtlCol="0" anchor="t">
            <a:normAutofit/>
          </a:bodyPr>
          <a:lstStyle/>
          <a:p>
            <a:r>
              <a:rPr lang="en-US" dirty="0"/>
              <a:t>August 31, 2022</a:t>
            </a:r>
          </a:p>
        </p:txBody>
      </p:sp>
    </p:spTree>
    <p:extLst>
      <p:ext uri="{BB962C8B-B14F-4D97-AF65-F5344CB8AC3E}">
        <p14:creationId xmlns:p14="http://schemas.microsoft.com/office/powerpoint/2010/main" val="318304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F6D4-4CC3-4743-8A32-F3BFD771605E}"/>
              </a:ext>
            </a:extLst>
          </p:cNvPr>
          <p:cNvSpPr>
            <a:spLocks noGrp="1"/>
          </p:cNvSpPr>
          <p:nvPr>
            <p:ph type="title" idx="4294967295"/>
          </p:nvPr>
        </p:nvSpPr>
        <p:spPr>
          <a:xfrm>
            <a:off x="599607" y="418417"/>
            <a:ext cx="10635521" cy="819098"/>
          </a:xfrm>
        </p:spPr>
        <p:txBody>
          <a:bodyPr>
            <a:normAutofit fontScale="90000"/>
          </a:bodyPr>
          <a:lstStyle/>
          <a:p>
            <a:pPr algn="ctr"/>
            <a:r>
              <a:rPr lang="en-US" sz="3200" dirty="0"/>
              <a:t>New Bivalent COVID-19 Booster Vaccines</a:t>
            </a:r>
            <a:br>
              <a:rPr lang="en-US" sz="3200" dirty="0"/>
            </a:br>
            <a:r>
              <a:rPr lang="en-US" sz="3200" dirty="0">
                <a:solidFill>
                  <a:srgbClr val="00B050"/>
                </a:solidFill>
              </a:rPr>
              <a:t>(Original + Omicron BA.4/5)</a:t>
            </a:r>
          </a:p>
        </p:txBody>
      </p:sp>
      <p:sp>
        <p:nvSpPr>
          <p:cNvPr id="4" name="Content Placeholder 2">
            <a:extLst>
              <a:ext uri="{FF2B5EF4-FFF2-40B4-BE49-F238E27FC236}">
                <a16:creationId xmlns:a16="http://schemas.microsoft.com/office/drawing/2014/main" id="{7748013A-1532-4517-8F93-F43985A0ADD8}"/>
              </a:ext>
            </a:extLst>
          </p:cNvPr>
          <p:cNvSpPr txBox="1">
            <a:spLocks/>
          </p:cNvSpPr>
          <p:nvPr/>
        </p:nvSpPr>
        <p:spPr>
          <a:xfrm>
            <a:off x="1307456" y="1543987"/>
            <a:ext cx="4483048" cy="5045180"/>
          </a:xfrm>
          <a:prstGeom prst="rect">
            <a:avLst/>
          </a:prstGeom>
          <a:solidFill>
            <a:schemeClr val="bg1">
              <a:lumMod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Pfizer Bivalent COVID-19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Booster Vaccine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Single booster dose (30 mcg)</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12 years and older</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Grey cap with grey border vial</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No dilution</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2000" dirty="0">
                <a:solidFill>
                  <a:srgbClr val="000000">
                    <a:lumMod val="95000"/>
                    <a:lumOff val="5000"/>
                  </a:srgbClr>
                </a:solidFill>
                <a:latin typeface="Calibri" panose="020F0502020204030204"/>
              </a:rPr>
              <a:t>6 doses/vial</a:t>
            </a:r>
            <a:endPar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Storage and handling identical to the current grey cap vaccine product</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E316292-A3F0-41A0-9DA5-60CD228CDCC7}"/>
              </a:ext>
            </a:extLst>
          </p:cNvPr>
          <p:cNvSpPr txBox="1">
            <a:spLocks/>
          </p:cNvSpPr>
          <p:nvPr/>
        </p:nvSpPr>
        <p:spPr>
          <a:xfrm>
            <a:off x="6489841" y="1543987"/>
            <a:ext cx="4483048" cy="5045180"/>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Moderna Bivalent COVID-19 Booster Vaccine</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Single booster dose (50 mcg)</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18 years and older</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Blue cap with grey border vial</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5 doses/vial</a:t>
            </a:r>
          </a:p>
          <a:p>
            <a:pPr marL="6858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Storage and handling identical to  all current Moderna COVID-19 vaccine products</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02CC86C-FA85-4B78-B17C-7C80E33C4D82}"/>
              </a:ext>
            </a:extLst>
          </p:cNvPr>
          <p:cNvPicPr>
            <a:picLocks noChangeAspect="1"/>
          </p:cNvPicPr>
          <p:nvPr/>
        </p:nvPicPr>
        <p:blipFill>
          <a:blip r:embed="rId2"/>
          <a:stretch>
            <a:fillRect/>
          </a:stretch>
        </p:blipFill>
        <p:spPr>
          <a:xfrm>
            <a:off x="1730102" y="4912829"/>
            <a:ext cx="2045034" cy="1676338"/>
          </a:xfrm>
          <a:prstGeom prst="rect">
            <a:avLst/>
          </a:prstGeom>
        </p:spPr>
      </p:pic>
      <p:pic>
        <p:nvPicPr>
          <p:cNvPr id="1026" name="Picture 2">
            <a:extLst>
              <a:ext uri="{FF2B5EF4-FFF2-40B4-BE49-F238E27FC236}">
                <a16:creationId xmlns:a16="http://schemas.microsoft.com/office/drawing/2014/main" id="{32C50755-E3C4-434C-82F9-705020485A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265" y="4903134"/>
            <a:ext cx="3496200" cy="16273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5FFE619-7425-4B7E-8C1E-4918204B8456}"/>
              </a:ext>
            </a:extLst>
          </p:cNvPr>
          <p:cNvPicPr>
            <a:picLocks noChangeAspect="1"/>
          </p:cNvPicPr>
          <p:nvPr/>
        </p:nvPicPr>
        <p:blipFill>
          <a:blip r:embed="rId4"/>
          <a:stretch>
            <a:fillRect/>
          </a:stretch>
        </p:blipFill>
        <p:spPr>
          <a:xfrm>
            <a:off x="4042393" y="4903134"/>
            <a:ext cx="1480854" cy="1686033"/>
          </a:xfrm>
          <a:prstGeom prst="rect">
            <a:avLst/>
          </a:prstGeom>
        </p:spPr>
      </p:pic>
    </p:spTree>
    <p:extLst>
      <p:ext uri="{BB962C8B-B14F-4D97-AF65-F5344CB8AC3E}">
        <p14:creationId xmlns:p14="http://schemas.microsoft.com/office/powerpoint/2010/main" val="96773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5C6F321-BB29-4A3C-A431-F9D8F5B6E084}"/>
              </a:ext>
            </a:extLst>
          </p:cNvPr>
          <p:cNvSpPr/>
          <p:nvPr/>
        </p:nvSpPr>
        <p:spPr>
          <a:xfrm>
            <a:off x="2008643" y="548544"/>
            <a:ext cx="8293296"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Path to New Bivalent COVID-19 Booster Vaccine</a:t>
            </a:r>
          </a:p>
        </p:txBody>
      </p:sp>
      <p:graphicFrame>
        <p:nvGraphicFramePr>
          <p:cNvPr id="20" name="Diagram 19">
            <a:extLst>
              <a:ext uri="{FF2B5EF4-FFF2-40B4-BE49-F238E27FC236}">
                <a16:creationId xmlns:a16="http://schemas.microsoft.com/office/drawing/2014/main" id="{110D347A-4F6B-46BE-B6E0-659FCFB3EB76}"/>
              </a:ext>
            </a:extLst>
          </p:cNvPr>
          <p:cNvGraphicFramePr/>
          <p:nvPr/>
        </p:nvGraphicFramePr>
        <p:xfrm>
          <a:off x="6155291" y="1530597"/>
          <a:ext cx="5966970" cy="831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angle 25">
            <a:extLst>
              <a:ext uri="{FF2B5EF4-FFF2-40B4-BE49-F238E27FC236}">
                <a16:creationId xmlns:a16="http://schemas.microsoft.com/office/drawing/2014/main" id="{C01A9772-378A-45AA-8BEA-1F4543F9BE64}"/>
              </a:ext>
            </a:extLst>
          </p:cNvPr>
          <p:cNvSpPr/>
          <p:nvPr/>
        </p:nvSpPr>
        <p:spPr>
          <a:xfrm>
            <a:off x="296563" y="5424078"/>
            <a:ext cx="211468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FDA: Food and Drug Administration   </a:t>
            </a:r>
          </a:p>
        </p:txBody>
      </p:sp>
      <p:sp>
        <p:nvSpPr>
          <p:cNvPr id="28" name="Rectangle 27">
            <a:extLst>
              <a:ext uri="{FF2B5EF4-FFF2-40B4-BE49-F238E27FC236}">
                <a16:creationId xmlns:a16="http://schemas.microsoft.com/office/drawing/2014/main" id="{75FC6A16-860F-4EF5-9102-AFA486761693}"/>
              </a:ext>
            </a:extLst>
          </p:cNvPr>
          <p:cNvSpPr/>
          <p:nvPr/>
        </p:nvSpPr>
        <p:spPr>
          <a:xfrm>
            <a:off x="2232403" y="5424078"/>
            <a:ext cx="3654893"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VRBPAC: Vaccine and Related Biological Products Committee</a:t>
            </a:r>
          </a:p>
        </p:txBody>
      </p:sp>
      <p:sp>
        <p:nvSpPr>
          <p:cNvPr id="11" name="Content Placeholder 13">
            <a:extLst>
              <a:ext uri="{FF2B5EF4-FFF2-40B4-BE49-F238E27FC236}">
                <a16:creationId xmlns:a16="http://schemas.microsoft.com/office/drawing/2014/main" id="{E343A7D8-763B-41F4-B425-EA43752A5489}"/>
              </a:ext>
            </a:extLst>
          </p:cNvPr>
          <p:cNvSpPr txBox="1">
            <a:spLocks/>
          </p:cNvSpPr>
          <p:nvPr/>
        </p:nvSpPr>
        <p:spPr>
          <a:xfrm>
            <a:off x="296563" y="2397631"/>
            <a:ext cx="1822183"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4/6/2022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6/28/2022</a:t>
            </a:r>
          </a:p>
          <a:p>
            <a:pPr marL="460375" marR="0" lvl="1" indent="-1762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B050"/>
                </a:solidFill>
                <a:effectLst/>
                <a:uLnTx/>
                <a:uFillTx/>
                <a:latin typeface="Calibri" panose="020F0502020204030204"/>
                <a:ea typeface="+mn-ea"/>
                <a:cs typeface="+mn-cs"/>
              </a:rPr>
              <a:t>Strain selection</a:t>
            </a:r>
          </a:p>
          <a:p>
            <a:pPr marL="460375" marR="0" lvl="1" indent="-176213"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B050"/>
                </a:solidFill>
                <a:effectLst/>
                <a:uLnTx/>
                <a:uFillTx/>
                <a:latin typeface="Calibri" panose="020F0502020204030204"/>
                <a:ea typeface="+mn-ea"/>
                <a:cs typeface="+mn-cs"/>
              </a:rPr>
              <a:t>Bivalent (Original + Omicron-BA.4/5 )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Begin manufacturing </a:t>
            </a:r>
          </a:p>
        </p:txBody>
      </p:sp>
      <p:sp>
        <p:nvSpPr>
          <p:cNvPr id="19" name="TextBox 18">
            <a:extLst>
              <a:ext uri="{FF2B5EF4-FFF2-40B4-BE49-F238E27FC236}">
                <a16:creationId xmlns:a16="http://schemas.microsoft.com/office/drawing/2014/main" id="{BF52ED98-BD6C-4A18-9722-86E2F33C6C4D}"/>
              </a:ext>
            </a:extLst>
          </p:cNvPr>
          <p:cNvSpPr txBox="1"/>
          <p:nvPr/>
        </p:nvSpPr>
        <p:spPr>
          <a:xfrm>
            <a:off x="5482256" y="5424078"/>
            <a:ext cx="295332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ACIP: Advisory Committee on Immunization Practices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39" name="Diagram 38">
            <a:extLst>
              <a:ext uri="{FF2B5EF4-FFF2-40B4-BE49-F238E27FC236}">
                <a16:creationId xmlns:a16="http://schemas.microsoft.com/office/drawing/2014/main" id="{47C16606-6B96-4255-96EF-03DA9E89D0C9}"/>
              </a:ext>
            </a:extLst>
          </p:cNvPr>
          <p:cNvGraphicFramePr/>
          <p:nvPr/>
        </p:nvGraphicFramePr>
        <p:xfrm>
          <a:off x="236176" y="1511724"/>
          <a:ext cx="5945552" cy="8317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 name="Flowchart: Extract 33">
            <a:extLst>
              <a:ext uri="{FF2B5EF4-FFF2-40B4-BE49-F238E27FC236}">
                <a16:creationId xmlns:a16="http://schemas.microsoft.com/office/drawing/2014/main" id="{BC1623C6-F021-465E-A914-DCEC0E17293D}"/>
              </a:ext>
            </a:extLst>
          </p:cNvPr>
          <p:cNvSpPr/>
          <p:nvPr/>
        </p:nvSpPr>
        <p:spPr>
          <a:xfrm rot="5400000">
            <a:off x="6184901" y="1906519"/>
            <a:ext cx="121292" cy="299095"/>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40" name="Content Placeholder 13">
            <a:extLst>
              <a:ext uri="{FF2B5EF4-FFF2-40B4-BE49-F238E27FC236}">
                <a16:creationId xmlns:a16="http://schemas.microsoft.com/office/drawing/2014/main" id="{1A09CD84-F8B8-49A3-8B11-12111ED6A5B4}"/>
              </a:ext>
            </a:extLst>
          </p:cNvPr>
          <p:cNvSpPr txBox="1">
            <a:spLocks/>
          </p:cNvSpPr>
          <p:nvPr/>
        </p:nvSpPr>
        <p:spPr>
          <a:xfrm>
            <a:off x="2297860" y="2393337"/>
            <a:ext cx="1822183"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Pfizer (8/22/2022)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Moderna (8/23/2022)</a:t>
            </a:r>
            <a:endPar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1" name="Content Placeholder 13">
            <a:extLst>
              <a:ext uri="{FF2B5EF4-FFF2-40B4-BE49-F238E27FC236}">
                <a16:creationId xmlns:a16="http://schemas.microsoft.com/office/drawing/2014/main" id="{288375F2-5E0F-4A47-AFD6-0EE0371098D8}"/>
              </a:ext>
            </a:extLst>
          </p:cNvPr>
          <p:cNvSpPr txBox="1">
            <a:spLocks/>
          </p:cNvSpPr>
          <p:nvPr/>
        </p:nvSpPr>
        <p:spPr>
          <a:xfrm>
            <a:off x="4324098" y="2390730"/>
            <a:ext cx="1822183"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8/31/2022</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Begin shipment of bivalent vaccines on 9/1/2022</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2" name="Content Placeholder 13">
            <a:extLst>
              <a:ext uri="{FF2B5EF4-FFF2-40B4-BE49-F238E27FC236}">
                <a16:creationId xmlns:a16="http://schemas.microsoft.com/office/drawing/2014/main" id="{0C1E8B2B-A1E5-4D00-BF85-FB155A77262B}"/>
              </a:ext>
            </a:extLst>
          </p:cNvPr>
          <p:cNvSpPr txBox="1">
            <a:spLocks/>
          </p:cNvSpPr>
          <p:nvPr/>
        </p:nvSpPr>
        <p:spPr>
          <a:xfrm>
            <a:off x="6297485" y="2397630"/>
            <a:ext cx="1976355"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ACIP meeting scheduled for 9/1/2022 &amp; 9/2/2022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Possible recommendations by 9/2/2022</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3" name="Content Placeholder 13">
            <a:extLst>
              <a:ext uri="{FF2B5EF4-FFF2-40B4-BE49-F238E27FC236}">
                <a16:creationId xmlns:a16="http://schemas.microsoft.com/office/drawing/2014/main" id="{035EF573-C73D-4546-B53B-E522E5634F0F}"/>
              </a:ext>
            </a:extLst>
          </p:cNvPr>
          <p:cNvSpPr txBox="1">
            <a:spLocks/>
          </p:cNvSpPr>
          <p:nvPr/>
        </p:nvSpPr>
        <p:spPr>
          <a:xfrm>
            <a:off x="8454338" y="2397630"/>
            <a:ext cx="1733119"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9/2/2022</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4" name="Content Placeholder 13">
            <a:extLst>
              <a:ext uri="{FF2B5EF4-FFF2-40B4-BE49-F238E27FC236}">
                <a16:creationId xmlns:a16="http://schemas.microsoft.com/office/drawing/2014/main" id="{A3C7C935-2AE1-45F0-84E0-B98D26E894D3}"/>
              </a:ext>
            </a:extLst>
          </p:cNvPr>
          <p:cNvSpPr txBox="1">
            <a:spLocks/>
          </p:cNvSpPr>
          <p:nvPr/>
        </p:nvSpPr>
        <p:spPr>
          <a:xfrm>
            <a:off x="10300078" y="2381229"/>
            <a:ext cx="1733119" cy="2955545"/>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9/6/2022</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t>
            </a:r>
            <a:endParaRPr kumimoji="0" lang="en-US" sz="105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D1AB6344-DFD9-4464-A9DE-0389A594DAF5}"/>
              </a:ext>
            </a:extLst>
          </p:cNvPr>
          <p:cNvSpPr txBox="1"/>
          <p:nvPr/>
        </p:nvSpPr>
        <p:spPr>
          <a:xfrm>
            <a:off x="8365274" y="5424077"/>
            <a:ext cx="303321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EUA: Emergency Use Authorization</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A04DC9B6-1E35-4254-B994-1E085DBF912D}"/>
              </a:ext>
            </a:extLst>
          </p:cNvPr>
          <p:cNvSpPr txBox="1"/>
          <p:nvPr/>
        </p:nvSpPr>
        <p:spPr>
          <a:xfrm>
            <a:off x="296563" y="5700515"/>
            <a:ext cx="624255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All forwarding looking dates subject to change</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1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1F6D4-4CC3-4743-8A32-F3BFD771605E}"/>
              </a:ext>
            </a:extLst>
          </p:cNvPr>
          <p:cNvSpPr>
            <a:spLocks noGrp="1"/>
          </p:cNvSpPr>
          <p:nvPr>
            <p:ph type="title"/>
          </p:nvPr>
        </p:nvSpPr>
        <p:spPr/>
        <p:txBody>
          <a:bodyPr>
            <a:noAutofit/>
          </a:bodyPr>
          <a:lstStyle/>
          <a:p>
            <a:r>
              <a:rPr lang="en-US" sz="4000" dirty="0">
                <a:solidFill>
                  <a:srgbClr val="002060"/>
                </a:solidFill>
              </a:rPr>
              <a:t>New Bivalent COVID-19 Booster Vaccines</a:t>
            </a:r>
            <a:br>
              <a:rPr lang="en-US" sz="3200" dirty="0"/>
            </a:br>
            <a:r>
              <a:rPr lang="en-US" sz="3600" i="1" dirty="0">
                <a:solidFill>
                  <a:srgbClr val="002060"/>
                </a:solidFill>
              </a:rPr>
              <a:t>Pre-Orders</a:t>
            </a:r>
            <a:endParaRPr lang="en-US" sz="3200" i="1" dirty="0">
              <a:solidFill>
                <a:srgbClr val="002060"/>
              </a:solidFill>
            </a:endParaRPr>
          </a:p>
        </p:txBody>
      </p:sp>
      <p:sp>
        <p:nvSpPr>
          <p:cNvPr id="10" name="Content Placeholder 2">
            <a:extLst>
              <a:ext uri="{FF2B5EF4-FFF2-40B4-BE49-F238E27FC236}">
                <a16:creationId xmlns:a16="http://schemas.microsoft.com/office/drawing/2014/main" id="{D28DEAB0-F87D-49A7-83C5-B61B09BB16D8}"/>
              </a:ext>
            </a:extLst>
          </p:cNvPr>
          <p:cNvSpPr txBox="1">
            <a:spLocks/>
          </p:cNvSpPr>
          <p:nvPr/>
        </p:nvSpPr>
        <p:spPr>
          <a:xfrm>
            <a:off x="2405864" y="1964724"/>
            <a:ext cx="8746818" cy="4302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Texas has received the following as a part of waves 1 &amp; 2 pre-order allocation: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Pfizer Bivalent COVID-19 booster vaccine (502,500 doses)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Moderna Bivalent COVID-19 booster vaccine (192,800 doses)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provider pre-orders have been ordered.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Shipment to begin immediately following issuance of the EUAs by the FDA. Delivery date unknown as of now.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37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29A1-64FD-4B6E-A12A-BEE1DB289B47}"/>
              </a:ext>
            </a:extLst>
          </p:cNvPr>
          <p:cNvSpPr>
            <a:spLocks noGrp="1"/>
          </p:cNvSpPr>
          <p:nvPr>
            <p:ph type="title"/>
          </p:nvPr>
        </p:nvSpPr>
        <p:spPr>
          <a:xfrm>
            <a:off x="606891" y="680196"/>
            <a:ext cx="7832651" cy="1108807"/>
          </a:xfrm>
        </p:spPr>
        <p:txBody>
          <a:bodyPr>
            <a:noAutofit/>
          </a:bodyPr>
          <a:lstStyle/>
          <a:p>
            <a:r>
              <a:rPr lang="en-US" sz="3600" dirty="0"/>
              <a:t>Eligible Population Projection for Bivalent COVID-19 Vaccine Booster </a:t>
            </a:r>
          </a:p>
        </p:txBody>
      </p:sp>
      <p:sp>
        <p:nvSpPr>
          <p:cNvPr id="4" name="Content Placeholder 3">
            <a:extLst>
              <a:ext uri="{FF2B5EF4-FFF2-40B4-BE49-F238E27FC236}">
                <a16:creationId xmlns:a16="http://schemas.microsoft.com/office/drawing/2014/main" id="{B8ACF04E-D596-4967-8656-9665261D3E49}"/>
              </a:ext>
            </a:extLst>
          </p:cNvPr>
          <p:cNvSpPr>
            <a:spLocks noGrp="1"/>
          </p:cNvSpPr>
          <p:nvPr>
            <p:ph sz="half" idx="1"/>
          </p:nvPr>
        </p:nvSpPr>
        <p:spPr>
          <a:xfrm>
            <a:off x="836290" y="5093267"/>
            <a:ext cx="7276578" cy="461962"/>
          </a:xfrm>
        </p:spPr>
        <p:txBody>
          <a:bodyPr>
            <a:normAutofit/>
          </a:bodyPr>
          <a:lstStyle/>
          <a:p>
            <a:pPr marL="0" indent="0">
              <a:buNone/>
            </a:pPr>
            <a:r>
              <a:rPr lang="en-US" sz="1200" dirty="0"/>
              <a:t>*Eligible population includes all individuals 12 years and older who have received any dose of COVID-19 vaccine </a:t>
            </a:r>
            <a:r>
              <a:rPr lang="en-US" sz="1200" b="1" dirty="0"/>
              <a:t>four months prior.</a:t>
            </a:r>
          </a:p>
        </p:txBody>
      </p:sp>
      <p:sp>
        <p:nvSpPr>
          <p:cNvPr id="6" name="TextBox 5">
            <a:extLst>
              <a:ext uri="{FF2B5EF4-FFF2-40B4-BE49-F238E27FC236}">
                <a16:creationId xmlns:a16="http://schemas.microsoft.com/office/drawing/2014/main" id="{5956D57C-98A1-4208-B517-285EA8711D94}"/>
              </a:ext>
            </a:extLst>
          </p:cNvPr>
          <p:cNvSpPr txBox="1"/>
          <p:nvPr/>
        </p:nvSpPr>
        <p:spPr>
          <a:xfrm>
            <a:off x="10674744" y="6340613"/>
            <a:ext cx="322958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Data as of 8/29/2022</a:t>
            </a:r>
          </a:p>
        </p:txBody>
      </p:sp>
      <p:graphicFrame>
        <p:nvGraphicFramePr>
          <p:cNvPr id="7" name="Table 6">
            <a:extLst>
              <a:ext uri="{FF2B5EF4-FFF2-40B4-BE49-F238E27FC236}">
                <a16:creationId xmlns:a16="http://schemas.microsoft.com/office/drawing/2014/main" id="{8386408E-C278-4C82-8097-2A39F78C1EB8}"/>
              </a:ext>
            </a:extLst>
          </p:cNvPr>
          <p:cNvGraphicFramePr>
            <a:graphicFrameLocks noGrp="1"/>
          </p:cNvGraphicFramePr>
          <p:nvPr>
            <p:extLst>
              <p:ext uri="{D42A27DB-BD31-4B8C-83A1-F6EECF244321}">
                <p14:modId xmlns:p14="http://schemas.microsoft.com/office/powerpoint/2010/main" val="1670319648"/>
              </p:ext>
            </p:extLst>
          </p:nvPr>
        </p:nvGraphicFramePr>
        <p:xfrm>
          <a:off x="836290" y="2188573"/>
          <a:ext cx="7179302" cy="2811444"/>
        </p:xfrm>
        <a:graphic>
          <a:graphicData uri="http://schemas.openxmlformats.org/drawingml/2006/table">
            <a:tbl>
              <a:tblPr firstRow="1">
                <a:tableStyleId>{5C22544A-7EE6-4342-B048-85BDC9FD1C3A}</a:tableStyleId>
              </a:tblPr>
              <a:tblGrid>
                <a:gridCol w="3565559">
                  <a:extLst>
                    <a:ext uri="{9D8B030D-6E8A-4147-A177-3AD203B41FA5}">
                      <a16:colId xmlns:a16="http://schemas.microsoft.com/office/drawing/2014/main" val="2017600328"/>
                    </a:ext>
                  </a:extLst>
                </a:gridCol>
                <a:gridCol w="3613743">
                  <a:extLst>
                    <a:ext uri="{9D8B030D-6E8A-4147-A177-3AD203B41FA5}">
                      <a16:colId xmlns:a16="http://schemas.microsoft.com/office/drawing/2014/main" val="3127452794"/>
                    </a:ext>
                  </a:extLst>
                </a:gridCol>
              </a:tblGrid>
              <a:tr h="1005464">
                <a:tc>
                  <a:txBody>
                    <a:bodyPr/>
                    <a:lstStyle/>
                    <a:p>
                      <a:pPr algn="ctr" fontAlgn="b"/>
                      <a:r>
                        <a:rPr lang="en-US" sz="2000" b="1" u="none" strike="noStrike" dirty="0">
                          <a:solidFill>
                            <a:schemeClr val="bg1"/>
                          </a:solidFill>
                          <a:effectLst/>
                        </a:rPr>
                        <a:t>Month Projected to be Eligible*</a:t>
                      </a:r>
                      <a:endParaRPr lang="en-US" sz="2000" b="1" i="0" u="none" strike="noStrike" dirty="0">
                        <a:solidFill>
                          <a:schemeClr val="bg1"/>
                        </a:solidFill>
                        <a:effectLst/>
                        <a:latin typeface="Verdana" panose="020B0604030504040204" pitchFamily="34" charset="0"/>
                      </a:endParaRPr>
                    </a:p>
                  </a:txBody>
                  <a:tcPr marL="3810" marR="3810" marT="3810" marB="0" anchor="ctr"/>
                </a:tc>
                <a:tc>
                  <a:txBody>
                    <a:bodyPr/>
                    <a:lstStyle/>
                    <a:p>
                      <a:pPr algn="ctr" fontAlgn="b"/>
                      <a:r>
                        <a:rPr lang="en-US" sz="2000" b="1" u="none" strike="noStrike" dirty="0">
                          <a:solidFill>
                            <a:schemeClr val="bg1"/>
                          </a:solidFill>
                          <a:effectLst/>
                        </a:rPr>
                        <a:t>Number of Eligible </a:t>
                      </a:r>
                    </a:p>
                    <a:p>
                      <a:pPr algn="ctr" fontAlgn="b"/>
                      <a:r>
                        <a:rPr lang="en-US" sz="2000" b="1" u="none" strike="noStrike" dirty="0">
                          <a:solidFill>
                            <a:schemeClr val="bg1"/>
                          </a:solidFill>
                          <a:effectLst/>
                        </a:rPr>
                        <a:t>Individuals </a:t>
                      </a:r>
                      <a:r>
                        <a:rPr lang="en-US" sz="2000" b="1" u="sng" strike="noStrike" dirty="0">
                          <a:solidFill>
                            <a:schemeClr val="bg1"/>
                          </a:solidFill>
                          <a:effectLst/>
                        </a:rPr>
                        <a:t>&gt;</a:t>
                      </a:r>
                      <a:r>
                        <a:rPr lang="en-US" sz="2000" b="1" u="none" strike="noStrike" dirty="0">
                          <a:solidFill>
                            <a:schemeClr val="bg1"/>
                          </a:solidFill>
                          <a:effectLst/>
                        </a:rPr>
                        <a:t>12 Yrs</a:t>
                      </a:r>
                      <a:endParaRPr lang="en-US" sz="2000" b="1" i="0" u="none" strike="noStrike" dirty="0">
                        <a:solidFill>
                          <a:schemeClr val="bg1"/>
                        </a:solidFill>
                        <a:effectLst/>
                        <a:latin typeface="Verdana" panose="020B0604030504040204" pitchFamily="34" charset="0"/>
                      </a:endParaRPr>
                    </a:p>
                  </a:txBody>
                  <a:tcPr marL="3810" marR="3810" marT="3810" marB="0" anchor="ctr"/>
                </a:tc>
                <a:extLst>
                  <a:ext uri="{0D108BD9-81ED-4DB2-BD59-A6C34878D82A}">
                    <a16:rowId xmlns:a16="http://schemas.microsoft.com/office/drawing/2014/main" val="1511746021"/>
                  </a:ext>
                </a:extLst>
              </a:tr>
              <a:tr h="451495">
                <a:tc>
                  <a:txBody>
                    <a:bodyPr/>
                    <a:lstStyle/>
                    <a:p>
                      <a:pPr algn="ctr" fontAlgn="b"/>
                      <a:r>
                        <a:rPr lang="en-US" sz="2000" b="0" u="none" strike="noStrike" dirty="0">
                          <a:solidFill>
                            <a:srgbClr val="000000"/>
                          </a:solidFill>
                          <a:effectLst/>
                        </a:rPr>
                        <a:t>Sep-22</a:t>
                      </a:r>
                      <a:endParaRPr lang="en-US" sz="2000" b="0" i="0" u="none" strike="noStrike" dirty="0">
                        <a:solidFill>
                          <a:srgbClr val="000000"/>
                        </a:solidFill>
                        <a:effectLst/>
                        <a:latin typeface="Verdana" panose="020B0604030504040204" pitchFamily="34" charset="0"/>
                      </a:endParaRPr>
                    </a:p>
                  </a:txBody>
                  <a:tcPr marL="3810" marR="3810" marT="3810" marB="0" anchor="ctr"/>
                </a:tc>
                <a:tc>
                  <a:txBody>
                    <a:bodyPr/>
                    <a:lstStyle/>
                    <a:p>
                      <a:pPr algn="ctr" fontAlgn="b"/>
                      <a:r>
                        <a:rPr lang="en-US" sz="2000" b="0" u="none" strike="noStrike">
                          <a:solidFill>
                            <a:srgbClr val="000000"/>
                          </a:solidFill>
                          <a:effectLst/>
                        </a:rPr>
                        <a:t>18,959,672</a:t>
                      </a:r>
                      <a:endParaRPr lang="en-US" sz="2000" b="0" i="0" u="none" strike="noStrike">
                        <a:solidFill>
                          <a:srgbClr val="000000"/>
                        </a:solidFill>
                        <a:effectLst/>
                        <a:latin typeface="Verdana" panose="020B0604030504040204" pitchFamily="34" charset="0"/>
                      </a:endParaRPr>
                    </a:p>
                  </a:txBody>
                  <a:tcPr marL="3810" marR="3810" marT="3810" marB="0" anchor="ctr"/>
                </a:tc>
                <a:extLst>
                  <a:ext uri="{0D108BD9-81ED-4DB2-BD59-A6C34878D82A}">
                    <a16:rowId xmlns:a16="http://schemas.microsoft.com/office/drawing/2014/main" val="62363982"/>
                  </a:ext>
                </a:extLst>
              </a:tr>
              <a:tr h="451495">
                <a:tc>
                  <a:txBody>
                    <a:bodyPr/>
                    <a:lstStyle/>
                    <a:p>
                      <a:pPr algn="ctr" fontAlgn="b"/>
                      <a:r>
                        <a:rPr lang="en-US" sz="2000" b="0" u="none" strike="noStrike" dirty="0">
                          <a:solidFill>
                            <a:srgbClr val="000000"/>
                          </a:solidFill>
                          <a:effectLst/>
                        </a:rPr>
                        <a:t>Oct-22</a:t>
                      </a:r>
                      <a:endParaRPr lang="en-US" sz="2000" b="0" i="0" u="none" strike="noStrike" dirty="0">
                        <a:solidFill>
                          <a:srgbClr val="000000"/>
                        </a:solidFill>
                        <a:effectLst/>
                        <a:latin typeface="Verdana" panose="020B0604030504040204" pitchFamily="34" charset="0"/>
                      </a:endParaRPr>
                    </a:p>
                  </a:txBody>
                  <a:tcPr marL="3810" marR="3810" marT="3810" marB="0" anchor="ctr"/>
                </a:tc>
                <a:tc>
                  <a:txBody>
                    <a:bodyPr/>
                    <a:lstStyle/>
                    <a:p>
                      <a:pPr algn="ctr" fontAlgn="b"/>
                      <a:r>
                        <a:rPr lang="en-US" sz="2000" b="0" u="none" strike="noStrike">
                          <a:solidFill>
                            <a:srgbClr val="000000"/>
                          </a:solidFill>
                          <a:effectLst/>
                        </a:rPr>
                        <a:t>482,128</a:t>
                      </a:r>
                      <a:endParaRPr lang="en-US" sz="2000" b="0" i="0" u="none" strike="noStrike">
                        <a:solidFill>
                          <a:srgbClr val="000000"/>
                        </a:solidFill>
                        <a:effectLst/>
                        <a:latin typeface="Verdana" panose="020B0604030504040204" pitchFamily="34" charset="0"/>
                      </a:endParaRPr>
                    </a:p>
                  </a:txBody>
                  <a:tcPr marL="3810" marR="3810" marT="3810" marB="0" anchor="ctr"/>
                </a:tc>
                <a:extLst>
                  <a:ext uri="{0D108BD9-81ED-4DB2-BD59-A6C34878D82A}">
                    <a16:rowId xmlns:a16="http://schemas.microsoft.com/office/drawing/2014/main" val="1177066047"/>
                  </a:ext>
                </a:extLst>
              </a:tr>
              <a:tr h="451495">
                <a:tc>
                  <a:txBody>
                    <a:bodyPr/>
                    <a:lstStyle/>
                    <a:p>
                      <a:pPr algn="ctr" fontAlgn="b"/>
                      <a:r>
                        <a:rPr lang="en-US" sz="2000" b="0" u="none" strike="noStrike">
                          <a:solidFill>
                            <a:srgbClr val="000000"/>
                          </a:solidFill>
                          <a:effectLst/>
                        </a:rPr>
                        <a:t>Nov-22</a:t>
                      </a:r>
                      <a:endParaRPr lang="en-US" sz="2000" b="0" i="0" u="none" strike="noStrike">
                        <a:solidFill>
                          <a:srgbClr val="000000"/>
                        </a:solidFill>
                        <a:effectLst/>
                        <a:latin typeface="Verdana" panose="020B0604030504040204" pitchFamily="34" charset="0"/>
                      </a:endParaRPr>
                    </a:p>
                  </a:txBody>
                  <a:tcPr marL="3810" marR="3810" marT="3810" marB="0" anchor="ctr"/>
                </a:tc>
                <a:tc>
                  <a:txBody>
                    <a:bodyPr/>
                    <a:lstStyle/>
                    <a:p>
                      <a:pPr algn="ctr" fontAlgn="b"/>
                      <a:r>
                        <a:rPr lang="en-US" sz="2000" b="0" u="none" strike="noStrike" dirty="0">
                          <a:solidFill>
                            <a:srgbClr val="000000"/>
                          </a:solidFill>
                          <a:effectLst/>
                        </a:rPr>
                        <a:t>565,611</a:t>
                      </a:r>
                      <a:endParaRPr lang="en-US" sz="2000" b="0" i="0" u="none" strike="noStrike" dirty="0">
                        <a:solidFill>
                          <a:srgbClr val="000000"/>
                        </a:solidFill>
                        <a:effectLst/>
                        <a:latin typeface="Verdana" panose="020B0604030504040204" pitchFamily="34" charset="0"/>
                      </a:endParaRPr>
                    </a:p>
                  </a:txBody>
                  <a:tcPr marL="3810" marR="3810" marT="3810" marB="0" anchor="ctr"/>
                </a:tc>
                <a:extLst>
                  <a:ext uri="{0D108BD9-81ED-4DB2-BD59-A6C34878D82A}">
                    <a16:rowId xmlns:a16="http://schemas.microsoft.com/office/drawing/2014/main" val="2963812510"/>
                  </a:ext>
                </a:extLst>
              </a:tr>
              <a:tr h="451495">
                <a:tc>
                  <a:txBody>
                    <a:bodyPr/>
                    <a:lstStyle/>
                    <a:p>
                      <a:pPr algn="ctr" fontAlgn="b"/>
                      <a:r>
                        <a:rPr lang="en-US" sz="2000" b="0" u="none" strike="noStrike" dirty="0">
                          <a:solidFill>
                            <a:srgbClr val="000000"/>
                          </a:solidFill>
                          <a:effectLst/>
                        </a:rPr>
                        <a:t>Dec-22</a:t>
                      </a:r>
                      <a:endParaRPr lang="en-US" sz="2000" b="0" i="0" u="none" strike="noStrike" dirty="0">
                        <a:solidFill>
                          <a:srgbClr val="000000"/>
                        </a:solidFill>
                        <a:effectLst/>
                        <a:latin typeface="Verdana" panose="020B0604030504040204" pitchFamily="34" charset="0"/>
                      </a:endParaRPr>
                    </a:p>
                  </a:txBody>
                  <a:tcPr marL="3810" marR="3810" marT="3810" marB="0" anchor="ctr"/>
                </a:tc>
                <a:tc>
                  <a:txBody>
                    <a:bodyPr/>
                    <a:lstStyle/>
                    <a:p>
                      <a:pPr algn="ctr" fontAlgn="b"/>
                      <a:r>
                        <a:rPr lang="en-US" sz="2000" b="0" u="none" strike="noStrike" dirty="0">
                          <a:solidFill>
                            <a:srgbClr val="000000"/>
                          </a:solidFill>
                          <a:effectLst/>
                        </a:rPr>
                        <a:t>285,680</a:t>
                      </a:r>
                      <a:endParaRPr lang="en-US" sz="2000" b="0" i="0" u="none" strike="noStrike" dirty="0">
                        <a:solidFill>
                          <a:srgbClr val="000000"/>
                        </a:solidFill>
                        <a:effectLst/>
                        <a:latin typeface="Verdana" panose="020B0604030504040204" pitchFamily="34" charset="0"/>
                      </a:endParaRPr>
                    </a:p>
                  </a:txBody>
                  <a:tcPr marL="3810" marR="3810" marT="3810" marB="0" anchor="ctr"/>
                </a:tc>
                <a:extLst>
                  <a:ext uri="{0D108BD9-81ED-4DB2-BD59-A6C34878D82A}">
                    <a16:rowId xmlns:a16="http://schemas.microsoft.com/office/drawing/2014/main" val="2981110937"/>
                  </a:ext>
                </a:extLst>
              </a:tr>
            </a:tbl>
          </a:graphicData>
        </a:graphic>
      </p:graphicFrame>
    </p:spTree>
    <p:extLst>
      <p:ext uri="{BB962C8B-B14F-4D97-AF65-F5344CB8AC3E}">
        <p14:creationId xmlns:p14="http://schemas.microsoft.com/office/powerpoint/2010/main" val="82638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949960" y="2773252"/>
            <a:ext cx="10515600" cy="2873190"/>
          </a:xfrm>
        </p:spPr>
        <p:txBody>
          <a:bodyPr>
            <a:normAutofit fontScale="90000"/>
          </a:bodyPr>
          <a:lstStyle/>
          <a:p>
            <a:r>
              <a:rPr lang="en-US" dirty="0"/>
              <a:t>COVID-19 Vaccine </a:t>
            </a:r>
            <a:br>
              <a:rPr lang="en-US" dirty="0"/>
            </a:br>
            <a:r>
              <a:rPr lang="en-US" dirty="0"/>
              <a:t>Texas Overall Summary</a:t>
            </a:r>
            <a:br>
              <a:rPr lang="en-US" dirty="0"/>
            </a:br>
            <a:br>
              <a:rPr lang="en-US" dirty="0"/>
            </a:br>
            <a:endParaRPr lang="en-US" sz="4800" dirty="0"/>
          </a:p>
        </p:txBody>
      </p:sp>
      <p:sp>
        <p:nvSpPr>
          <p:cNvPr id="3" name="Title 1">
            <a:extLst>
              <a:ext uri="{FF2B5EF4-FFF2-40B4-BE49-F238E27FC236}">
                <a16:creationId xmlns:a16="http://schemas.microsoft.com/office/drawing/2014/main" id="{3606602A-B425-4BD9-9141-F9EBCCF450CB}"/>
              </a:ext>
            </a:extLst>
          </p:cNvPr>
          <p:cNvSpPr txBox="1">
            <a:spLocks/>
          </p:cNvSpPr>
          <p:nvPr/>
        </p:nvSpPr>
        <p:spPr>
          <a:xfrm>
            <a:off x="726440" y="3536078"/>
            <a:ext cx="10515600" cy="287319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mn-lt"/>
                <a:ea typeface="+mj-ea"/>
                <a:cs typeface="+mj-cs"/>
              </a:defRPr>
            </a:lvl1pPr>
          </a:lstStyle>
          <a:p>
            <a:br>
              <a:rPr lang="en-US" dirty="0"/>
            </a:br>
            <a:endParaRPr lang="en-US" sz="4800" dirty="0"/>
          </a:p>
        </p:txBody>
      </p:sp>
    </p:spTree>
    <p:extLst>
      <p:ext uri="{BB962C8B-B14F-4D97-AF65-F5344CB8AC3E}">
        <p14:creationId xmlns:p14="http://schemas.microsoft.com/office/powerpoint/2010/main" val="349163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75FBD-3C25-465E-90B9-FC42764CC578}"/>
              </a:ext>
            </a:extLst>
          </p:cNvPr>
          <p:cNvGraphicFramePr>
            <a:graphicFrameLocks noGrp="1"/>
          </p:cNvGraphicFramePr>
          <p:nvPr/>
        </p:nvGraphicFramePr>
        <p:xfrm>
          <a:off x="884420" y="767623"/>
          <a:ext cx="10710473" cy="5693140"/>
        </p:xfrm>
        <a:graphic>
          <a:graphicData uri="http://schemas.openxmlformats.org/drawingml/2006/table">
            <a:tbl>
              <a:tblPr>
                <a:tableStyleId>{7DF18680-E054-41AD-8BC1-D1AEF772440D}</a:tableStyleId>
              </a:tblPr>
              <a:tblGrid>
                <a:gridCol w="1756742">
                  <a:extLst>
                    <a:ext uri="{9D8B030D-6E8A-4147-A177-3AD203B41FA5}">
                      <a16:colId xmlns:a16="http://schemas.microsoft.com/office/drawing/2014/main" val="291236175"/>
                    </a:ext>
                  </a:extLst>
                </a:gridCol>
                <a:gridCol w="2060609">
                  <a:extLst>
                    <a:ext uri="{9D8B030D-6E8A-4147-A177-3AD203B41FA5}">
                      <a16:colId xmlns:a16="http://schemas.microsoft.com/office/drawing/2014/main" val="447760578"/>
                    </a:ext>
                  </a:extLst>
                </a:gridCol>
                <a:gridCol w="1994139">
                  <a:extLst>
                    <a:ext uri="{9D8B030D-6E8A-4147-A177-3AD203B41FA5}">
                      <a16:colId xmlns:a16="http://schemas.microsoft.com/office/drawing/2014/main" val="1482882659"/>
                    </a:ext>
                  </a:extLst>
                </a:gridCol>
                <a:gridCol w="2395624">
                  <a:extLst>
                    <a:ext uri="{9D8B030D-6E8A-4147-A177-3AD203B41FA5}">
                      <a16:colId xmlns:a16="http://schemas.microsoft.com/office/drawing/2014/main" val="2331021606"/>
                    </a:ext>
                  </a:extLst>
                </a:gridCol>
                <a:gridCol w="2503359">
                  <a:extLst>
                    <a:ext uri="{9D8B030D-6E8A-4147-A177-3AD203B41FA5}">
                      <a16:colId xmlns:a16="http://schemas.microsoft.com/office/drawing/2014/main" val="1551975623"/>
                    </a:ext>
                  </a:extLst>
                </a:gridCol>
              </a:tblGrid>
              <a:tr h="1165668">
                <a:tc>
                  <a:txBody>
                    <a:bodyPr/>
                    <a:lstStyle/>
                    <a:p>
                      <a:pPr algn="ctr" fontAlgn="ctr"/>
                      <a:r>
                        <a:rPr lang="en-US" sz="1600" b="1" u="none" strike="noStrike" dirty="0">
                          <a:solidFill>
                            <a:schemeClr val="bg1"/>
                          </a:solidFill>
                          <a:effectLst/>
                          <a:latin typeface="+mn-lt"/>
                        </a:rPr>
                        <a:t>Age Group</a:t>
                      </a:r>
                      <a:endParaRPr lang="en-US" sz="1600" b="1" i="0" u="none" strike="noStrike" dirty="0">
                        <a:solidFill>
                          <a:schemeClr val="bg1"/>
                        </a:solidFill>
                        <a:effectLst/>
                        <a:latin typeface="+mn-lt"/>
                      </a:endParaRPr>
                    </a:p>
                  </a:txBody>
                  <a:tcPr marL="6350" marR="6350" marT="6350" marB="0" anchor="ctr">
                    <a:solidFill>
                      <a:srgbClr val="002060"/>
                    </a:solidFill>
                  </a:tcPr>
                </a:tc>
                <a:tc>
                  <a:txBody>
                    <a:bodyPr/>
                    <a:lstStyle/>
                    <a:p>
                      <a:pPr algn="ctr" fontAlgn="ctr"/>
                      <a:r>
                        <a:rPr lang="en-US" sz="1600" b="1" u="none" strike="noStrike" dirty="0">
                          <a:solidFill>
                            <a:schemeClr val="bg1"/>
                          </a:solidFill>
                          <a:effectLst/>
                          <a:latin typeface="+mn-lt"/>
                        </a:rPr>
                        <a:t>People Completed </a:t>
                      </a:r>
                    </a:p>
                    <a:p>
                      <a:pPr algn="ctr" fontAlgn="ctr"/>
                      <a:r>
                        <a:rPr lang="en-US" sz="1600" b="1" u="none" strike="noStrike" dirty="0">
                          <a:solidFill>
                            <a:schemeClr val="bg1"/>
                          </a:solidFill>
                          <a:effectLst/>
                          <a:latin typeface="+mn-lt"/>
                        </a:rPr>
                        <a:t>Primary Series</a:t>
                      </a:r>
                      <a:endParaRPr lang="en-US" sz="1600" b="1" i="0" u="none" strike="noStrike" dirty="0">
                        <a:solidFill>
                          <a:schemeClr val="bg1"/>
                        </a:solidFill>
                        <a:effectLst/>
                        <a:latin typeface="+mn-lt"/>
                      </a:endParaRPr>
                    </a:p>
                  </a:txBody>
                  <a:tcPr marL="6350" marR="6350" marT="6350" marB="0" anchor="ctr">
                    <a:solidFill>
                      <a:srgbClr val="002060"/>
                    </a:solidFill>
                  </a:tcPr>
                </a:tc>
                <a:tc>
                  <a:txBody>
                    <a:bodyPr/>
                    <a:lstStyle/>
                    <a:p>
                      <a:pPr algn="ctr" fontAlgn="ctr"/>
                      <a:r>
                        <a:rPr lang="en-US" sz="1600" b="1" u="none" strike="noStrike" dirty="0">
                          <a:solidFill>
                            <a:schemeClr val="bg1"/>
                          </a:solidFill>
                          <a:effectLst/>
                          <a:latin typeface="+mn-lt"/>
                        </a:rPr>
                        <a:t>Total Doses </a:t>
                      </a:r>
                    </a:p>
                    <a:p>
                      <a:pPr algn="ctr" fontAlgn="ctr"/>
                      <a:r>
                        <a:rPr lang="en-US" sz="1600" b="1" u="none" strike="noStrike" dirty="0">
                          <a:solidFill>
                            <a:schemeClr val="bg1"/>
                          </a:solidFill>
                          <a:effectLst/>
                          <a:latin typeface="+mn-lt"/>
                        </a:rPr>
                        <a:t>Administered</a:t>
                      </a:r>
                      <a:endParaRPr lang="en-US" sz="1600" b="1" i="0" u="none" strike="noStrike" dirty="0">
                        <a:solidFill>
                          <a:schemeClr val="bg1"/>
                        </a:solidFill>
                        <a:effectLst/>
                        <a:latin typeface="+mn-lt"/>
                      </a:endParaRPr>
                    </a:p>
                  </a:txBody>
                  <a:tcPr marL="6350" marR="6350" marT="6350" marB="0" anchor="ctr">
                    <a:solidFill>
                      <a:srgbClr val="002060"/>
                    </a:solidFill>
                  </a:tcPr>
                </a:tc>
                <a:tc>
                  <a:txBody>
                    <a:bodyPr/>
                    <a:lstStyle/>
                    <a:p>
                      <a:pPr algn="ctr" fontAlgn="ctr"/>
                      <a:r>
                        <a:rPr lang="en-US" sz="1600" b="1" u="none" strike="noStrike" dirty="0">
                          <a:solidFill>
                            <a:schemeClr val="bg1"/>
                          </a:solidFill>
                          <a:effectLst/>
                          <a:latin typeface="+mn-lt"/>
                        </a:rPr>
                        <a:t>2019 Statewide Population Estimate by Age Group</a:t>
                      </a:r>
                      <a:endParaRPr lang="en-US" sz="1600" b="1" i="0" u="none" strike="noStrike" dirty="0">
                        <a:solidFill>
                          <a:schemeClr val="bg1"/>
                        </a:solidFill>
                        <a:effectLst/>
                        <a:latin typeface="+mn-lt"/>
                      </a:endParaRPr>
                    </a:p>
                  </a:txBody>
                  <a:tcPr marL="6350" marR="6350" marT="6350" marB="0" anchor="ctr">
                    <a:solidFill>
                      <a:srgbClr val="002060"/>
                    </a:solidFill>
                  </a:tcPr>
                </a:tc>
                <a:tc>
                  <a:txBody>
                    <a:bodyPr/>
                    <a:lstStyle/>
                    <a:p>
                      <a:pPr algn="ctr" fontAlgn="ctr"/>
                      <a:r>
                        <a:rPr lang="en-US" sz="1600" b="1" u="none" strike="noStrike" dirty="0">
                          <a:solidFill>
                            <a:schemeClr val="bg1"/>
                          </a:solidFill>
                          <a:effectLst/>
                          <a:latin typeface="+mn-lt"/>
                        </a:rPr>
                        <a:t>% of Population Completed Primary Series</a:t>
                      </a:r>
                      <a:endParaRPr lang="en-US" sz="1600" b="1" i="0" u="none" strike="noStrike" dirty="0">
                        <a:solidFill>
                          <a:schemeClr val="bg1"/>
                        </a:solidFill>
                        <a:effectLst/>
                        <a:latin typeface="+mn-lt"/>
                      </a:endParaRPr>
                    </a:p>
                  </a:txBody>
                  <a:tcPr marL="6350" marR="6350" marT="6350" marB="0" anchor="ctr">
                    <a:solidFill>
                      <a:srgbClr val="002060"/>
                    </a:solidFill>
                  </a:tcPr>
                </a:tc>
                <a:extLst>
                  <a:ext uri="{0D108BD9-81ED-4DB2-BD59-A6C34878D82A}">
                    <a16:rowId xmlns:a16="http://schemas.microsoft.com/office/drawing/2014/main" val="1128253578"/>
                  </a:ext>
                </a:extLst>
              </a:tr>
              <a:tr h="368657">
                <a:tc>
                  <a:txBody>
                    <a:bodyPr/>
                    <a:lstStyle/>
                    <a:p>
                      <a:pPr algn="l" fontAlgn="b"/>
                      <a:r>
                        <a:rPr lang="en-US" sz="1600" b="0" i="0" u="none" strike="noStrike" dirty="0">
                          <a:solidFill>
                            <a:srgbClr val="000000"/>
                          </a:solidFill>
                          <a:effectLst/>
                          <a:latin typeface="+mn-lt"/>
                        </a:rPr>
                        <a:t>6m-4 years</a:t>
                      </a:r>
                    </a:p>
                  </a:txBody>
                  <a:tcPr marL="6350" marR="6350" marT="6350" marB="0" anchor="b"/>
                </a:tc>
                <a:tc>
                  <a:txBody>
                    <a:bodyPr/>
                    <a:lstStyle/>
                    <a:p>
                      <a:pPr algn="ctr" fontAlgn="b"/>
                      <a:r>
                        <a:rPr lang="en-US" sz="1600" b="0" i="0" u="none" strike="noStrike" dirty="0">
                          <a:solidFill>
                            <a:srgbClr val="000000"/>
                          </a:solidFill>
                          <a:effectLst/>
                          <a:latin typeface="+mn-lt"/>
                        </a:rPr>
                        <a:t>13,486</a:t>
                      </a:r>
                    </a:p>
                  </a:txBody>
                  <a:tcPr marL="9525" marR="9525" marT="9525" marB="0" anchor="b"/>
                </a:tc>
                <a:tc>
                  <a:txBody>
                    <a:bodyPr/>
                    <a:lstStyle/>
                    <a:p>
                      <a:pPr algn="ctr" fontAlgn="b"/>
                      <a:r>
                        <a:rPr lang="en-US" sz="1600" b="0" i="0" u="none" strike="noStrike" dirty="0">
                          <a:solidFill>
                            <a:srgbClr val="000000"/>
                          </a:solidFill>
                          <a:effectLst/>
                          <a:latin typeface="+mn-lt"/>
                        </a:rPr>
                        <a:t>128,118</a:t>
                      </a:r>
                    </a:p>
                  </a:txBody>
                  <a:tcPr marL="9525" marR="9525" marT="9525" marB="0" anchor="b"/>
                </a:tc>
                <a:tc>
                  <a:txBody>
                    <a:bodyPr/>
                    <a:lstStyle/>
                    <a:p>
                      <a:pPr algn="ctr" fontAlgn="b"/>
                      <a:r>
                        <a:rPr lang="en-US" sz="1600" b="0" i="0" u="none" strike="noStrike">
                          <a:solidFill>
                            <a:srgbClr val="000000"/>
                          </a:solidFill>
                          <a:effectLst/>
                          <a:latin typeface="+mn-lt"/>
                        </a:rPr>
                        <a:t>1,814,387</a:t>
                      </a:r>
                    </a:p>
                  </a:txBody>
                  <a:tcPr marL="9525" marR="9525" marT="9525" marB="0" anchor="b"/>
                </a:tc>
                <a:tc>
                  <a:txBody>
                    <a:bodyPr/>
                    <a:lstStyle/>
                    <a:p>
                      <a:pPr algn="ctr" fontAlgn="b"/>
                      <a:r>
                        <a:rPr lang="en-US" sz="1600" b="0" i="0" u="none" strike="noStrike">
                          <a:solidFill>
                            <a:srgbClr val="000000"/>
                          </a:solidFill>
                          <a:effectLst/>
                          <a:latin typeface="+mn-lt"/>
                        </a:rPr>
                        <a:t>0.74%</a:t>
                      </a:r>
                    </a:p>
                  </a:txBody>
                  <a:tcPr marL="9525" marR="9525" marT="9525" marB="0" anchor="ctr"/>
                </a:tc>
                <a:extLst>
                  <a:ext uri="{0D108BD9-81ED-4DB2-BD59-A6C34878D82A}">
                    <a16:rowId xmlns:a16="http://schemas.microsoft.com/office/drawing/2014/main" val="3478940023"/>
                  </a:ext>
                </a:extLst>
              </a:tr>
              <a:tr h="368657">
                <a:tc>
                  <a:txBody>
                    <a:bodyPr/>
                    <a:lstStyle/>
                    <a:p>
                      <a:pPr algn="l" fontAlgn="b"/>
                      <a:r>
                        <a:rPr lang="en-US" sz="1600" b="0" i="0" u="none" strike="noStrike" dirty="0">
                          <a:solidFill>
                            <a:srgbClr val="000000"/>
                          </a:solidFill>
                          <a:effectLst/>
                          <a:latin typeface="+mn-lt"/>
                        </a:rPr>
                        <a:t>5-11 years</a:t>
                      </a:r>
                    </a:p>
                  </a:txBody>
                  <a:tcPr marL="6350" marR="6350" marT="6350" marB="0" anchor="b"/>
                </a:tc>
                <a:tc>
                  <a:txBody>
                    <a:bodyPr/>
                    <a:lstStyle/>
                    <a:p>
                      <a:pPr algn="ctr" fontAlgn="b"/>
                      <a:r>
                        <a:rPr lang="en-US" sz="1600" b="0" i="0" u="none" strike="noStrike" dirty="0">
                          <a:solidFill>
                            <a:srgbClr val="000000"/>
                          </a:solidFill>
                          <a:effectLst/>
                          <a:latin typeface="+mn-lt"/>
                        </a:rPr>
                        <a:t>818,968</a:t>
                      </a:r>
                    </a:p>
                  </a:txBody>
                  <a:tcPr marL="9525" marR="9525" marT="9525" marB="0" anchor="b"/>
                </a:tc>
                <a:tc>
                  <a:txBody>
                    <a:bodyPr/>
                    <a:lstStyle/>
                    <a:p>
                      <a:pPr algn="ctr" fontAlgn="b"/>
                      <a:r>
                        <a:rPr lang="en-US" sz="1600" b="0" i="0" u="none" strike="noStrike" dirty="0">
                          <a:solidFill>
                            <a:srgbClr val="000000"/>
                          </a:solidFill>
                          <a:effectLst/>
                          <a:latin typeface="+mn-lt"/>
                        </a:rPr>
                        <a:t>2,100,484</a:t>
                      </a:r>
                    </a:p>
                  </a:txBody>
                  <a:tcPr marL="9525" marR="9525" marT="9525" marB="0" anchor="b"/>
                </a:tc>
                <a:tc>
                  <a:txBody>
                    <a:bodyPr/>
                    <a:lstStyle/>
                    <a:p>
                      <a:pPr algn="ctr" fontAlgn="b"/>
                      <a:r>
                        <a:rPr lang="en-US" sz="1600" b="0" i="0" u="none" strike="noStrike">
                          <a:solidFill>
                            <a:srgbClr val="000000"/>
                          </a:solidFill>
                          <a:effectLst/>
                          <a:latin typeface="+mn-lt"/>
                        </a:rPr>
                        <a:t>2,898,962</a:t>
                      </a:r>
                    </a:p>
                  </a:txBody>
                  <a:tcPr marL="9525" marR="9525" marT="9525" marB="0" anchor="b"/>
                </a:tc>
                <a:tc>
                  <a:txBody>
                    <a:bodyPr/>
                    <a:lstStyle/>
                    <a:p>
                      <a:pPr algn="ctr" fontAlgn="b"/>
                      <a:r>
                        <a:rPr lang="en-US" sz="1600" b="0" i="0" u="none" strike="noStrike">
                          <a:solidFill>
                            <a:srgbClr val="000000"/>
                          </a:solidFill>
                          <a:effectLst/>
                          <a:latin typeface="+mn-lt"/>
                        </a:rPr>
                        <a:t>28.25%</a:t>
                      </a:r>
                    </a:p>
                  </a:txBody>
                  <a:tcPr marL="9525" marR="9525" marT="9525" marB="0" anchor="ctr"/>
                </a:tc>
                <a:extLst>
                  <a:ext uri="{0D108BD9-81ED-4DB2-BD59-A6C34878D82A}">
                    <a16:rowId xmlns:a16="http://schemas.microsoft.com/office/drawing/2014/main" val="228300180"/>
                  </a:ext>
                </a:extLst>
              </a:tr>
              <a:tr h="457596">
                <a:tc>
                  <a:txBody>
                    <a:bodyPr/>
                    <a:lstStyle/>
                    <a:p>
                      <a:pPr algn="l" fontAlgn="b"/>
                      <a:r>
                        <a:rPr lang="en-US" sz="1600" u="none" strike="noStrike" dirty="0">
                          <a:effectLst/>
                          <a:latin typeface="+mn-lt"/>
                        </a:rPr>
                        <a:t>12-15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998,291</a:t>
                      </a:r>
                    </a:p>
                  </a:txBody>
                  <a:tcPr marL="9525" marR="9525" marT="9525" marB="0" anchor="b"/>
                </a:tc>
                <a:tc>
                  <a:txBody>
                    <a:bodyPr/>
                    <a:lstStyle/>
                    <a:p>
                      <a:pPr algn="ctr" fontAlgn="b"/>
                      <a:r>
                        <a:rPr lang="en-US" sz="1600" b="0" i="0" u="none" strike="noStrike" dirty="0">
                          <a:solidFill>
                            <a:srgbClr val="000000"/>
                          </a:solidFill>
                          <a:effectLst/>
                          <a:latin typeface="+mn-lt"/>
                        </a:rPr>
                        <a:t>2,472,173</a:t>
                      </a:r>
                    </a:p>
                  </a:txBody>
                  <a:tcPr marL="9525" marR="9525" marT="9525" marB="0" anchor="b"/>
                </a:tc>
                <a:tc>
                  <a:txBody>
                    <a:bodyPr/>
                    <a:lstStyle/>
                    <a:p>
                      <a:pPr algn="ctr" fontAlgn="b"/>
                      <a:r>
                        <a:rPr lang="en-US" sz="1600" b="0" i="0" u="none" strike="noStrike" dirty="0">
                          <a:solidFill>
                            <a:srgbClr val="000000"/>
                          </a:solidFill>
                          <a:effectLst/>
                          <a:latin typeface="+mn-lt"/>
                        </a:rPr>
                        <a:t>1,647,446</a:t>
                      </a:r>
                    </a:p>
                  </a:txBody>
                  <a:tcPr marL="9525" marR="9525" marT="9525" marB="0" anchor="b"/>
                </a:tc>
                <a:tc>
                  <a:txBody>
                    <a:bodyPr/>
                    <a:lstStyle/>
                    <a:p>
                      <a:pPr algn="ctr" fontAlgn="b"/>
                      <a:r>
                        <a:rPr lang="en-US" sz="1600" b="0" i="0" u="none" strike="noStrike">
                          <a:solidFill>
                            <a:srgbClr val="000000"/>
                          </a:solidFill>
                          <a:effectLst/>
                          <a:latin typeface="+mn-lt"/>
                        </a:rPr>
                        <a:t>60.60%</a:t>
                      </a:r>
                    </a:p>
                  </a:txBody>
                  <a:tcPr marL="9525" marR="9525" marT="9525" marB="0" anchor="ctr"/>
                </a:tc>
                <a:extLst>
                  <a:ext uri="{0D108BD9-81ED-4DB2-BD59-A6C34878D82A}">
                    <a16:rowId xmlns:a16="http://schemas.microsoft.com/office/drawing/2014/main" val="2869878588"/>
                  </a:ext>
                </a:extLst>
              </a:tr>
              <a:tr h="368657">
                <a:tc>
                  <a:txBody>
                    <a:bodyPr/>
                    <a:lstStyle/>
                    <a:p>
                      <a:pPr algn="l" fontAlgn="b"/>
                      <a:r>
                        <a:rPr lang="en-US" sz="1600" u="none" strike="noStrike" dirty="0">
                          <a:effectLst/>
                          <a:latin typeface="+mn-lt"/>
                        </a:rPr>
                        <a:t>16-17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512,669</a:t>
                      </a:r>
                    </a:p>
                  </a:txBody>
                  <a:tcPr marL="9525" marR="9525" marT="9525" marB="0" anchor="b"/>
                </a:tc>
                <a:tc>
                  <a:txBody>
                    <a:bodyPr/>
                    <a:lstStyle/>
                    <a:p>
                      <a:pPr algn="ctr" fontAlgn="b"/>
                      <a:r>
                        <a:rPr lang="en-US" sz="1600" b="0" i="0" u="none" strike="noStrike" dirty="0">
                          <a:solidFill>
                            <a:srgbClr val="000000"/>
                          </a:solidFill>
                          <a:effectLst/>
                          <a:latin typeface="+mn-lt"/>
                        </a:rPr>
                        <a:t>1,298,925</a:t>
                      </a:r>
                    </a:p>
                  </a:txBody>
                  <a:tcPr marL="9525" marR="9525" marT="9525" marB="0" anchor="b"/>
                </a:tc>
                <a:tc>
                  <a:txBody>
                    <a:bodyPr/>
                    <a:lstStyle/>
                    <a:p>
                      <a:pPr algn="ctr" fontAlgn="b"/>
                      <a:r>
                        <a:rPr lang="en-US" sz="1600" b="0" i="0" u="none" strike="noStrike" dirty="0">
                          <a:solidFill>
                            <a:srgbClr val="000000"/>
                          </a:solidFill>
                          <a:effectLst/>
                          <a:latin typeface="+mn-lt"/>
                        </a:rPr>
                        <a:t>825,107</a:t>
                      </a:r>
                    </a:p>
                  </a:txBody>
                  <a:tcPr marL="9525" marR="9525" marT="9525" marB="0" anchor="b"/>
                </a:tc>
                <a:tc>
                  <a:txBody>
                    <a:bodyPr/>
                    <a:lstStyle/>
                    <a:p>
                      <a:pPr algn="ctr" fontAlgn="b"/>
                      <a:r>
                        <a:rPr lang="en-US" sz="1600" b="0" i="0" u="none" strike="noStrike">
                          <a:solidFill>
                            <a:srgbClr val="000000"/>
                          </a:solidFill>
                          <a:effectLst/>
                          <a:latin typeface="+mn-lt"/>
                        </a:rPr>
                        <a:t>62.13%</a:t>
                      </a:r>
                    </a:p>
                  </a:txBody>
                  <a:tcPr marL="9525" marR="9525" marT="9525" marB="0" anchor="ctr"/>
                </a:tc>
                <a:extLst>
                  <a:ext uri="{0D108BD9-81ED-4DB2-BD59-A6C34878D82A}">
                    <a16:rowId xmlns:a16="http://schemas.microsoft.com/office/drawing/2014/main" val="1605141228"/>
                  </a:ext>
                </a:extLst>
              </a:tr>
              <a:tr h="368657">
                <a:tc>
                  <a:txBody>
                    <a:bodyPr/>
                    <a:lstStyle/>
                    <a:p>
                      <a:pPr algn="l" fontAlgn="b"/>
                      <a:r>
                        <a:rPr lang="en-US" sz="1600" u="none" strike="noStrike" dirty="0">
                          <a:effectLst/>
                          <a:latin typeface="+mn-lt"/>
                        </a:rPr>
                        <a:t>18-29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2,931,146</a:t>
                      </a:r>
                    </a:p>
                  </a:txBody>
                  <a:tcPr marL="9525" marR="9525" marT="9525" marB="0" anchor="b"/>
                </a:tc>
                <a:tc>
                  <a:txBody>
                    <a:bodyPr/>
                    <a:lstStyle/>
                    <a:p>
                      <a:pPr algn="ctr" fontAlgn="b"/>
                      <a:r>
                        <a:rPr lang="en-US" sz="1600" b="0" i="0" u="none" strike="noStrike" dirty="0">
                          <a:solidFill>
                            <a:srgbClr val="000000"/>
                          </a:solidFill>
                          <a:effectLst/>
                          <a:latin typeface="+mn-lt"/>
                        </a:rPr>
                        <a:t>7,055,325</a:t>
                      </a:r>
                    </a:p>
                  </a:txBody>
                  <a:tcPr marL="9525" marR="9525" marT="9525" marB="0" anchor="b"/>
                </a:tc>
                <a:tc>
                  <a:txBody>
                    <a:bodyPr/>
                    <a:lstStyle/>
                    <a:p>
                      <a:pPr algn="ctr" fontAlgn="b"/>
                      <a:r>
                        <a:rPr lang="en-US" sz="1600" b="0" i="0" u="none" strike="noStrike" dirty="0">
                          <a:solidFill>
                            <a:srgbClr val="000000"/>
                          </a:solidFill>
                          <a:effectLst/>
                          <a:latin typeface="+mn-lt"/>
                        </a:rPr>
                        <a:t>4,985,597</a:t>
                      </a:r>
                    </a:p>
                  </a:txBody>
                  <a:tcPr marL="9525" marR="9525" marT="9525" marB="0" anchor="b"/>
                </a:tc>
                <a:tc>
                  <a:txBody>
                    <a:bodyPr/>
                    <a:lstStyle/>
                    <a:p>
                      <a:pPr algn="ctr" fontAlgn="b"/>
                      <a:r>
                        <a:rPr lang="en-US" sz="1600" b="0" i="0" u="none" strike="noStrike" dirty="0">
                          <a:solidFill>
                            <a:srgbClr val="000000"/>
                          </a:solidFill>
                          <a:effectLst/>
                          <a:latin typeface="+mn-lt"/>
                        </a:rPr>
                        <a:t>58.79%</a:t>
                      </a:r>
                    </a:p>
                  </a:txBody>
                  <a:tcPr marL="9525" marR="9525" marT="9525" marB="0" anchor="ctr"/>
                </a:tc>
                <a:extLst>
                  <a:ext uri="{0D108BD9-81ED-4DB2-BD59-A6C34878D82A}">
                    <a16:rowId xmlns:a16="http://schemas.microsoft.com/office/drawing/2014/main" val="1753652676"/>
                  </a:ext>
                </a:extLst>
              </a:tr>
              <a:tr h="371729">
                <a:tc>
                  <a:txBody>
                    <a:bodyPr/>
                    <a:lstStyle/>
                    <a:p>
                      <a:pPr algn="l" fontAlgn="b"/>
                      <a:r>
                        <a:rPr lang="en-US" sz="1600" u="none" strike="noStrike" dirty="0">
                          <a:effectLst/>
                          <a:latin typeface="+mn-lt"/>
                        </a:rPr>
                        <a:t>30-39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2,750,111</a:t>
                      </a:r>
                    </a:p>
                  </a:txBody>
                  <a:tcPr marL="9525" marR="9525" marT="9525" marB="0" anchor="b"/>
                </a:tc>
                <a:tc>
                  <a:txBody>
                    <a:bodyPr/>
                    <a:lstStyle/>
                    <a:p>
                      <a:pPr algn="ctr" fontAlgn="b"/>
                      <a:r>
                        <a:rPr lang="en-US" sz="1600" b="0" i="0" u="none" strike="noStrike" dirty="0">
                          <a:solidFill>
                            <a:srgbClr val="000000"/>
                          </a:solidFill>
                          <a:effectLst/>
                          <a:latin typeface="+mn-lt"/>
                        </a:rPr>
                        <a:t>6,713,642</a:t>
                      </a:r>
                    </a:p>
                  </a:txBody>
                  <a:tcPr marL="9525" marR="9525" marT="9525" marB="0" anchor="b"/>
                </a:tc>
                <a:tc>
                  <a:txBody>
                    <a:bodyPr/>
                    <a:lstStyle/>
                    <a:p>
                      <a:pPr algn="ctr" fontAlgn="b"/>
                      <a:r>
                        <a:rPr lang="en-US" sz="1600" b="0" i="0" u="none" strike="noStrike" dirty="0">
                          <a:solidFill>
                            <a:srgbClr val="000000"/>
                          </a:solidFill>
                          <a:effectLst/>
                          <a:latin typeface="+mn-lt"/>
                        </a:rPr>
                        <a:t>4,169,318</a:t>
                      </a:r>
                    </a:p>
                  </a:txBody>
                  <a:tcPr marL="9525" marR="9525" marT="9525" marB="0" anchor="b"/>
                </a:tc>
                <a:tc>
                  <a:txBody>
                    <a:bodyPr/>
                    <a:lstStyle/>
                    <a:p>
                      <a:pPr algn="ctr" fontAlgn="b"/>
                      <a:r>
                        <a:rPr lang="en-US" sz="1600" b="0" i="0" u="none" strike="noStrike">
                          <a:solidFill>
                            <a:srgbClr val="000000"/>
                          </a:solidFill>
                          <a:effectLst/>
                          <a:latin typeface="+mn-lt"/>
                        </a:rPr>
                        <a:t>65.96%</a:t>
                      </a:r>
                    </a:p>
                  </a:txBody>
                  <a:tcPr marL="9525" marR="9525" marT="9525" marB="0" anchor="ctr"/>
                </a:tc>
                <a:extLst>
                  <a:ext uri="{0D108BD9-81ED-4DB2-BD59-A6C34878D82A}">
                    <a16:rowId xmlns:a16="http://schemas.microsoft.com/office/drawing/2014/main" val="817970091"/>
                  </a:ext>
                </a:extLst>
              </a:tr>
              <a:tr h="368657">
                <a:tc>
                  <a:txBody>
                    <a:bodyPr/>
                    <a:lstStyle/>
                    <a:p>
                      <a:pPr algn="l" fontAlgn="b"/>
                      <a:r>
                        <a:rPr lang="en-US" sz="1600" u="none" strike="noStrike" dirty="0">
                          <a:effectLst/>
                          <a:latin typeface="+mn-lt"/>
                        </a:rPr>
                        <a:t>40-49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2,734,511</a:t>
                      </a:r>
                    </a:p>
                  </a:txBody>
                  <a:tcPr marL="9525" marR="9525" marT="9525" marB="0" anchor="b"/>
                </a:tc>
                <a:tc>
                  <a:txBody>
                    <a:bodyPr/>
                    <a:lstStyle/>
                    <a:p>
                      <a:pPr algn="ctr" fontAlgn="b"/>
                      <a:r>
                        <a:rPr lang="en-US" sz="1600" b="0" i="0" u="none" strike="noStrike" dirty="0">
                          <a:solidFill>
                            <a:srgbClr val="000000"/>
                          </a:solidFill>
                          <a:effectLst/>
                          <a:latin typeface="+mn-lt"/>
                        </a:rPr>
                        <a:t>6,827,059</a:t>
                      </a:r>
                    </a:p>
                  </a:txBody>
                  <a:tcPr marL="9525" marR="9525" marT="9525" marB="0" anchor="b"/>
                </a:tc>
                <a:tc>
                  <a:txBody>
                    <a:bodyPr/>
                    <a:lstStyle/>
                    <a:p>
                      <a:pPr algn="ctr" fontAlgn="b"/>
                      <a:r>
                        <a:rPr lang="en-US" sz="1600" b="0" i="0" u="none" strike="noStrike" dirty="0">
                          <a:solidFill>
                            <a:srgbClr val="000000"/>
                          </a:solidFill>
                          <a:effectLst/>
                          <a:latin typeface="+mn-lt"/>
                        </a:rPr>
                        <a:t>3,730,994</a:t>
                      </a:r>
                    </a:p>
                  </a:txBody>
                  <a:tcPr marL="9525" marR="9525" marT="9525" marB="0" anchor="b"/>
                </a:tc>
                <a:tc>
                  <a:txBody>
                    <a:bodyPr/>
                    <a:lstStyle/>
                    <a:p>
                      <a:pPr algn="ctr" fontAlgn="b"/>
                      <a:r>
                        <a:rPr lang="en-US" sz="1600" b="0" i="0" u="none" strike="noStrike">
                          <a:solidFill>
                            <a:srgbClr val="000000"/>
                          </a:solidFill>
                          <a:effectLst/>
                          <a:latin typeface="+mn-lt"/>
                        </a:rPr>
                        <a:t>73.29%</a:t>
                      </a:r>
                    </a:p>
                  </a:txBody>
                  <a:tcPr marL="9525" marR="9525" marT="9525" marB="0" anchor="ctr"/>
                </a:tc>
                <a:extLst>
                  <a:ext uri="{0D108BD9-81ED-4DB2-BD59-A6C34878D82A}">
                    <a16:rowId xmlns:a16="http://schemas.microsoft.com/office/drawing/2014/main" val="540694221"/>
                  </a:ext>
                </a:extLst>
              </a:tr>
              <a:tr h="380234">
                <a:tc>
                  <a:txBody>
                    <a:bodyPr/>
                    <a:lstStyle/>
                    <a:p>
                      <a:pPr algn="l" fontAlgn="b"/>
                      <a:r>
                        <a:rPr lang="en-US" sz="1600" u="none" strike="noStrike" dirty="0">
                          <a:effectLst/>
                          <a:latin typeface="+mn-lt"/>
                        </a:rPr>
                        <a:t>50-64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3,979,386</a:t>
                      </a:r>
                    </a:p>
                  </a:txBody>
                  <a:tcPr marL="9525" marR="9525" marT="9525" marB="0" anchor="b"/>
                </a:tc>
                <a:tc>
                  <a:txBody>
                    <a:bodyPr/>
                    <a:lstStyle/>
                    <a:p>
                      <a:pPr algn="ctr" fontAlgn="b"/>
                      <a:r>
                        <a:rPr lang="en-US" sz="1600" b="0" i="0" u="none" strike="noStrike" dirty="0">
                          <a:solidFill>
                            <a:srgbClr val="000000"/>
                          </a:solidFill>
                          <a:effectLst/>
                          <a:latin typeface="+mn-lt"/>
                        </a:rPr>
                        <a:t>10,676,745</a:t>
                      </a:r>
                    </a:p>
                  </a:txBody>
                  <a:tcPr marL="9525" marR="9525" marT="9525" marB="0" anchor="b"/>
                </a:tc>
                <a:tc>
                  <a:txBody>
                    <a:bodyPr/>
                    <a:lstStyle/>
                    <a:p>
                      <a:pPr algn="ctr" fontAlgn="b"/>
                      <a:r>
                        <a:rPr lang="en-US" sz="1600" b="0" i="0" u="none" strike="noStrike" dirty="0">
                          <a:solidFill>
                            <a:srgbClr val="000000"/>
                          </a:solidFill>
                          <a:effectLst/>
                          <a:latin typeface="+mn-lt"/>
                        </a:rPr>
                        <a:t>4,975,933</a:t>
                      </a:r>
                    </a:p>
                  </a:txBody>
                  <a:tcPr marL="9525" marR="9525" marT="9525" marB="0" anchor="b"/>
                </a:tc>
                <a:tc>
                  <a:txBody>
                    <a:bodyPr/>
                    <a:lstStyle/>
                    <a:p>
                      <a:pPr algn="ctr" fontAlgn="b"/>
                      <a:r>
                        <a:rPr lang="en-US" sz="1600" b="0" i="0" u="none" strike="noStrike">
                          <a:solidFill>
                            <a:srgbClr val="000000"/>
                          </a:solidFill>
                          <a:effectLst/>
                          <a:latin typeface="+mn-lt"/>
                        </a:rPr>
                        <a:t>79.97%</a:t>
                      </a:r>
                    </a:p>
                  </a:txBody>
                  <a:tcPr marL="9525" marR="9525" marT="9525" marB="0" anchor="ctr"/>
                </a:tc>
                <a:extLst>
                  <a:ext uri="{0D108BD9-81ED-4DB2-BD59-A6C34878D82A}">
                    <a16:rowId xmlns:a16="http://schemas.microsoft.com/office/drawing/2014/main" val="4109446176"/>
                  </a:ext>
                </a:extLst>
              </a:tr>
              <a:tr h="368657">
                <a:tc>
                  <a:txBody>
                    <a:bodyPr/>
                    <a:lstStyle/>
                    <a:p>
                      <a:pPr algn="l" fontAlgn="b"/>
                      <a:r>
                        <a:rPr lang="en-US" sz="1600" u="none" strike="noStrike" dirty="0">
                          <a:effectLst/>
                          <a:latin typeface="+mn-lt"/>
                        </a:rPr>
                        <a:t>65-74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1,997,116</a:t>
                      </a:r>
                    </a:p>
                  </a:txBody>
                  <a:tcPr marL="9525" marR="9525" marT="9525" marB="0" anchor="b"/>
                </a:tc>
                <a:tc>
                  <a:txBody>
                    <a:bodyPr/>
                    <a:lstStyle/>
                    <a:p>
                      <a:pPr algn="ctr" fontAlgn="b"/>
                      <a:r>
                        <a:rPr lang="en-US" sz="1600" b="0" i="0" u="none" strike="noStrike" dirty="0">
                          <a:solidFill>
                            <a:srgbClr val="000000"/>
                          </a:solidFill>
                          <a:effectLst/>
                          <a:latin typeface="+mn-lt"/>
                        </a:rPr>
                        <a:t>5,908,923</a:t>
                      </a:r>
                    </a:p>
                  </a:txBody>
                  <a:tcPr marL="9525" marR="9525" marT="9525" marB="0" anchor="b"/>
                </a:tc>
                <a:tc>
                  <a:txBody>
                    <a:bodyPr/>
                    <a:lstStyle/>
                    <a:p>
                      <a:pPr algn="ctr" fontAlgn="b"/>
                      <a:r>
                        <a:rPr lang="en-US" sz="1600" b="0" i="0" u="none" strike="noStrike">
                          <a:solidFill>
                            <a:srgbClr val="000000"/>
                          </a:solidFill>
                          <a:effectLst/>
                          <a:latin typeface="+mn-lt"/>
                        </a:rPr>
                        <a:t>2,245,028</a:t>
                      </a:r>
                    </a:p>
                  </a:txBody>
                  <a:tcPr marL="9525" marR="9525" marT="9525" marB="0" anchor="b"/>
                </a:tc>
                <a:tc>
                  <a:txBody>
                    <a:bodyPr/>
                    <a:lstStyle/>
                    <a:p>
                      <a:pPr algn="ctr" fontAlgn="b"/>
                      <a:r>
                        <a:rPr lang="en-US" sz="1600" b="0" i="0" u="none" strike="noStrike" dirty="0">
                          <a:solidFill>
                            <a:srgbClr val="000000"/>
                          </a:solidFill>
                          <a:effectLst/>
                          <a:latin typeface="+mn-lt"/>
                        </a:rPr>
                        <a:t>88.96%</a:t>
                      </a:r>
                    </a:p>
                  </a:txBody>
                  <a:tcPr marL="9525" marR="9525" marT="9525" marB="0" anchor="ctr"/>
                </a:tc>
                <a:extLst>
                  <a:ext uri="{0D108BD9-81ED-4DB2-BD59-A6C34878D82A}">
                    <a16:rowId xmlns:a16="http://schemas.microsoft.com/office/drawing/2014/main" val="3863444416"/>
                  </a:ext>
                </a:extLst>
              </a:tr>
              <a:tr h="368657">
                <a:tc>
                  <a:txBody>
                    <a:bodyPr/>
                    <a:lstStyle/>
                    <a:p>
                      <a:pPr algn="l" fontAlgn="b"/>
                      <a:r>
                        <a:rPr lang="en-US" sz="1600" u="none" strike="noStrike" dirty="0">
                          <a:effectLst/>
                          <a:latin typeface="+mn-lt"/>
                        </a:rPr>
                        <a:t>75+ years</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1,234,795</a:t>
                      </a:r>
                    </a:p>
                  </a:txBody>
                  <a:tcPr marL="9525" marR="9525" marT="9525" marB="0" anchor="b"/>
                </a:tc>
                <a:tc>
                  <a:txBody>
                    <a:bodyPr/>
                    <a:lstStyle/>
                    <a:p>
                      <a:pPr algn="ctr" fontAlgn="b"/>
                      <a:r>
                        <a:rPr lang="en-US" sz="1600" b="0" i="0" u="none" strike="noStrike" dirty="0">
                          <a:solidFill>
                            <a:srgbClr val="000000"/>
                          </a:solidFill>
                          <a:effectLst/>
                          <a:latin typeface="+mn-lt"/>
                        </a:rPr>
                        <a:t>3,746,672</a:t>
                      </a:r>
                    </a:p>
                  </a:txBody>
                  <a:tcPr marL="9525" marR="9525" marT="9525" marB="0" anchor="b"/>
                </a:tc>
                <a:tc>
                  <a:txBody>
                    <a:bodyPr/>
                    <a:lstStyle/>
                    <a:p>
                      <a:pPr algn="ctr" fontAlgn="b"/>
                      <a:r>
                        <a:rPr lang="en-US" sz="1600" b="0" i="0" u="none" strike="noStrike">
                          <a:solidFill>
                            <a:srgbClr val="000000"/>
                          </a:solidFill>
                          <a:effectLst/>
                          <a:latin typeface="+mn-lt"/>
                        </a:rPr>
                        <a:t>1,489,201</a:t>
                      </a:r>
                    </a:p>
                  </a:txBody>
                  <a:tcPr marL="9525" marR="9525" marT="9525" marB="0" anchor="b"/>
                </a:tc>
                <a:tc>
                  <a:txBody>
                    <a:bodyPr/>
                    <a:lstStyle/>
                    <a:p>
                      <a:pPr algn="ctr" fontAlgn="b"/>
                      <a:r>
                        <a:rPr lang="en-US" sz="1600" b="0" i="0" u="none" strike="noStrike" dirty="0">
                          <a:solidFill>
                            <a:srgbClr val="000000"/>
                          </a:solidFill>
                          <a:effectLst/>
                          <a:latin typeface="+mn-lt"/>
                        </a:rPr>
                        <a:t>82.92%</a:t>
                      </a:r>
                    </a:p>
                  </a:txBody>
                  <a:tcPr marL="9525" marR="9525" marT="9525" marB="0" anchor="ctr"/>
                </a:tc>
                <a:extLst>
                  <a:ext uri="{0D108BD9-81ED-4DB2-BD59-A6C34878D82A}">
                    <a16:rowId xmlns:a16="http://schemas.microsoft.com/office/drawing/2014/main" val="2601736371"/>
                  </a:ext>
                </a:extLst>
              </a:tr>
              <a:tr h="368657">
                <a:tc>
                  <a:txBody>
                    <a:bodyPr/>
                    <a:lstStyle/>
                    <a:p>
                      <a:pPr algn="l" fontAlgn="b"/>
                      <a:r>
                        <a:rPr lang="en-US" sz="1600" u="none" strike="noStrike">
                          <a:effectLst/>
                          <a:latin typeface="+mn-lt"/>
                        </a:rPr>
                        <a:t>Unknown</a:t>
                      </a:r>
                      <a:endParaRPr lang="en-US" sz="1600" b="0" i="0" u="none" strike="noStrike">
                        <a:solidFill>
                          <a:srgbClr val="000000"/>
                        </a:solidFill>
                        <a:effectLst/>
                        <a:latin typeface="+mn-lt"/>
                      </a:endParaRPr>
                    </a:p>
                  </a:txBody>
                  <a:tcPr marL="6350" marR="6350" marT="6350" marB="0" anchor="b"/>
                </a:tc>
                <a:tc>
                  <a:txBody>
                    <a:bodyPr/>
                    <a:lstStyle/>
                    <a:p>
                      <a:pPr algn="ctr" fontAlgn="b"/>
                      <a:r>
                        <a:rPr lang="en-US" sz="1600" b="0" i="0" u="none" strike="noStrike">
                          <a:solidFill>
                            <a:srgbClr val="000000"/>
                          </a:solidFill>
                          <a:effectLst/>
                          <a:latin typeface="+mn-lt"/>
                        </a:rPr>
                        <a:t>691</a:t>
                      </a:r>
                    </a:p>
                  </a:txBody>
                  <a:tcPr marL="9525" marR="9525" marT="9525" marB="0" anchor="b"/>
                </a:tc>
                <a:tc>
                  <a:txBody>
                    <a:bodyPr/>
                    <a:lstStyle/>
                    <a:p>
                      <a:pPr algn="ctr" fontAlgn="b"/>
                      <a:r>
                        <a:rPr lang="en-US" sz="1600" b="0" i="0" u="none" strike="noStrike" dirty="0">
                          <a:solidFill>
                            <a:srgbClr val="000000"/>
                          </a:solidFill>
                          <a:effectLst/>
                          <a:latin typeface="+mn-lt"/>
                        </a:rPr>
                        <a:t>4,487</a:t>
                      </a:r>
                    </a:p>
                  </a:txBody>
                  <a:tcPr marL="9525" marR="9525" marT="9525" marB="0" anchor="b"/>
                </a:tc>
                <a:tc>
                  <a:txBody>
                    <a:bodyPr/>
                    <a:lstStyle/>
                    <a:p>
                      <a:pPr algn="ctr" fontAlgn="ctr"/>
                      <a:r>
                        <a:rPr lang="en-US" sz="1600" b="0" i="0" u="none" strike="noStrike">
                          <a:solidFill>
                            <a:srgbClr val="000000"/>
                          </a:solidFill>
                          <a:effectLst/>
                          <a:latin typeface="+mn-lt"/>
                        </a:rPr>
                        <a:t>--</a:t>
                      </a:r>
                    </a:p>
                  </a:txBody>
                  <a:tcPr marL="9525" marR="9525" marT="9525" marB="0" anchor="ctr"/>
                </a:tc>
                <a:tc>
                  <a:txBody>
                    <a:bodyPr/>
                    <a:lstStyle/>
                    <a:p>
                      <a:pPr algn="ctr" fontAlgn="ctr"/>
                      <a:r>
                        <a:rPr lang="en-US" sz="1600" b="0" i="0" u="none" strike="noStrike" dirty="0">
                          <a:solidFill>
                            <a:srgbClr val="000000"/>
                          </a:solidFill>
                          <a:effectLst/>
                          <a:latin typeface="+mn-lt"/>
                        </a:rPr>
                        <a:t>--</a:t>
                      </a:r>
                    </a:p>
                  </a:txBody>
                  <a:tcPr marL="9525" marR="9525" marT="9525" marB="0" anchor="ctr"/>
                </a:tc>
                <a:extLst>
                  <a:ext uri="{0D108BD9-81ED-4DB2-BD59-A6C34878D82A}">
                    <a16:rowId xmlns:a16="http://schemas.microsoft.com/office/drawing/2014/main" val="1101739222"/>
                  </a:ext>
                </a:extLst>
              </a:tr>
              <a:tr h="368657">
                <a:tc>
                  <a:txBody>
                    <a:bodyPr/>
                    <a:lstStyle/>
                    <a:p>
                      <a:pPr algn="l" fontAlgn="b"/>
                      <a:r>
                        <a:rPr lang="en-US" sz="1600" u="none" strike="noStrike" dirty="0">
                          <a:effectLst/>
                          <a:latin typeface="+mn-lt"/>
                        </a:rPr>
                        <a:t>Total</a:t>
                      </a:r>
                      <a:endParaRPr lang="en-US" sz="1600" b="0" i="0" u="none" strike="noStrike" dirty="0">
                        <a:solidFill>
                          <a:srgbClr val="000000"/>
                        </a:solidFill>
                        <a:effectLst/>
                        <a:latin typeface="+mn-lt"/>
                      </a:endParaRPr>
                    </a:p>
                  </a:txBody>
                  <a:tcPr marL="6350" marR="6350" marT="6350" marB="0" anchor="b"/>
                </a:tc>
                <a:tc>
                  <a:txBody>
                    <a:bodyPr/>
                    <a:lstStyle/>
                    <a:p>
                      <a:pPr algn="ctr" fontAlgn="b"/>
                      <a:r>
                        <a:rPr lang="en-US" sz="1600" b="0" i="0" u="none" strike="noStrike" dirty="0">
                          <a:solidFill>
                            <a:srgbClr val="000000"/>
                          </a:solidFill>
                          <a:effectLst/>
                          <a:latin typeface="+mn-lt"/>
                        </a:rPr>
                        <a:t>17,971,170</a:t>
                      </a:r>
                    </a:p>
                  </a:txBody>
                  <a:tcPr marL="9525" marR="9525" marT="9525" marB="0" anchor="b"/>
                </a:tc>
                <a:tc>
                  <a:txBody>
                    <a:bodyPr/>
                    <a:lstStyle/>
                    <a:p>
                      <a:pPr algn="ctr" fontAlgn="b"/>
                      <a:r>
                        <a:rPr lang="en-US" sz="1600" b="1" i="0" u="none" strike="noStrike" dirty="0">
                          <a:solidFill>
                            <a:srgbClr val="000000"/>
                          </a:solidFill>
                          <a:effectLst/>
                          <a:highlight>
                            <a:srgbClr val="FFFF00"/>
                          </a:highlight>
                          <a:latin typeface="+mn-lt"/>
                        </a:rPr>
                        <a:t>46,932,553</a:t>
                      </a:r>
                    </a:p>
                  </a:txBody>
                  <a:tcPr marL="9525" marR="9525" marT="9525" marB="0" anchor="b"/>
                </a:tc>
                <a:tc>
                  <a:txBody>
                    <a:bodyPr/>
                    <a:lstStyle/>
                    <a:p>
                      <a:pPr algn="ctr" fontAlgn="b"/>
                      <a:r>
                        <a:rPr lang="en-US" sz="1600" b="0" i="0" u="none" strike="noStrike">
                          <a:solidFill>
                            <a:srgbClr val="000000"/>
                          </a:solidFill>
                          <a:effectLst/>
                          <a:latin typeface="+mn-lt"/>
                        </a:rPr>
                        <a:t>28,781,973</a:t>
                      </a:r>
                    </a:p>
                  </a:txBody>
                  <a:tcPr marL="9525" marR="9525" marT="9525" marB="0" anchor="b"/>
                </a:tc>
                <a:tc>
                  <a:txBody>
                    <a:bodyPr/>
                    <a:lstStyle/>
                    <a:p>
                      <a:pPr algn="ctr" fontAlgn="b"/>
                      <a:r>
                        <a:rPr lang="en-US" sz="1600" b="1" i="0" u="none" strike="noStrike" dirty="0">
                          <a:solidFill>
                            <a:srgbClr val="000000"/>
                          </a:solidFill>
                          <a:effectLst/>
                          <a:latin typeface="+mn-lt"/>
                        </a:rPr>
                        <a:t>62.44%</a:t>
                      </a:r>
                    </a:p>
                  </a:txBody>
                  <a:tcPr marL="9525" marR="9525" marT="9525" marB="0" anchor="ctr"/>
                </a:tc>
                <a:extLst>
                  <a:ext uri="{0D108BD9-81ED-4DB2-BD59-A6C34878D82A}">
                    <a16:rowId xmlns:a16="http://schemas.microsoft.com/office/drawing/2014/main" val="107384483"/>
                  </a:ext>
                </a:extLst>
              </a:tr>
            </a:tbl>
          </a:graphicData>
        </a:graphic>
      </p:graphicFrame>
      <p:sp>
        <p:nvSpPr>
          <p:cNvPr id="2" name="Rectangle 1">
            <a:extLst>
              <a:ext uri="{FF2B5EF4-FFF2-40B4-BE49-F238E27FC236}">
                <a16:creationId xmlns:a16="http://schemas.microsoft.com/office/drawing/2014/main" id="{9685FC77-E27A-468B-BD36-4BAFCC3FC64C}"/>
              </a:ext>
            </a:extLst>
          </p:cNvPr>
          <p:cNvSpPr/>
          <p:nvPr/>
        </p:nvSpPr>
        <p:spPr>
          <a:xfrm>
            <a:off x="2098623" y="135627"/>
            <a:ext cx="878186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000" b="0" i="0" u="none" strike="noStrike" kern="1200" spc="0" baseline="0">
                <a:solidFill>
                  <a:prstClr val="black">
                    <a:lumMod val="65000"/>
                    <a:lumOff val="35000"/>
                  </a:prstClr>
                </a:solidFill>
                <a:latin typeface="+mn-lt"/>
                <a:ea typeface="+mn-ea"/>
                <a:cs typeface="+mn-cs"/>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People Vaccinated by Age Group </a:t>
            </a:r>
          </a:p>
        </p:txBody>
      </p:sp>
      <p:sp>
        <p:nvSpPr>
          <p:cNvPr id="4" name="TextBox 3">
            <a:extLst>
              <a:ext uri="{FF2B5EF4-FFF2-40B4-BE49-F238E27FC236}">
                <a16:creationId xmlns:a16="http://schemas.microsoft.com/office/drawing/2014/main" id="{D5DCCCBF-8F96-4ED2-9499-326085266401}"/>
              </a:ext>
            </a:extLst>
          </p:cNvPr>
          <p:cNvSpPr txBox="1"/>
          <p:nvPr/>
        </p:nvSpPr>
        <p:spPr>
          <a:xfrm>
            <a:off x="10584704" y="6460763"/>
            <a:ext cx="17106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Data as of 8/29/22</a:t>
            </a:r>
          </a:p>
        </p:txBody>
      </p:sp>
    </p:spTree>
    <p:extLst>
      <p:ext uri="{BB962C8B-B14F-4D97-AF65-F5344CB8AC3E}">
        <p14:creationId xmlns:p14="http://schemas.microsoft.com/office/powerpoint/2010/main" val="539270741"/>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4.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5.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potx [Read-Only]" id="{BD0881B6-6900-4BF4-882E-B5553C7AEFBB}" vid="{63FB7B0C-D359-4FB7-807C-DC2904561778}"/>
    </a:ext>
  </a:extLst>
</a:theme>
</file>

<file path=ppt/theme/theme7.xml><?xml version="1.0" encoding="utf-8"?>
<a:theme xmlns:a="http://schemas.openxmlformats.org/drawingml/2006/main" name="2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8.xml><?xml version="1.0" encoding="utf-8"?>
<a:theme xmlns:a="http://schemas.openxmlformats.org/drawingml/2006/main" name="1_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H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26B7B795-FBF1-4503-8C84-F0A9FEF27DA8}" vid="{F650371E-B954-4497-BFDF-F03AC111C236}"/>
    </a:ext>
  </a:extLst>
</a:theme>
</file>

<file path=ppt/theme/themeOverride1.xml><?xml version="1.0" encoding="utf-8"?>
<a:themeOverride xmlns:a="http://schemas.openxmlformats.org/drawingml/2006/main">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5698</TotalTime>
  <Words>2182</Words>
  <Application>Microsoft Office PowerPoint</Application>
  <PresentationFormat>Widescreen</PresentationFormat>
  <Paragraphs>394</Paragraphs>
  <Slides>31</Slides>
  <Notes>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31</vt:i4>
      </vt:variant>
    </vt:vector>
  </HeadingPairs>
  <TitlesOfParts>
    <vt:vector size="46" baseType="lpstr">
      <vt:lpstr>Arial</vt:lpstr>
      <vt:lpstr>Calibri</vt:lpstr>
      <vt:lpstr>Calibri Light</vt:lpstr>
      <vt:lpstr>Rockwell</vt:lpstr>
      <vt:lpstr>Symbol</vt:lpstr>
      <vt:lpstr>Verdana</vt:lpstr>
      <vt:lpstr>DSHS Slide Theme</vt:lpstr>
      <vt:lpstr>DSHS Slide Layout 2</vt:lpstr>
      <vt:lpstr>1_DSHS Slide Layout 2</vt:lpstr>
      <vt:lpstr>DSHS Slide Layout 3</vt:lpstr>
      <vt:lpstr>2_DSHS Slide Layout 2</vt:lpstr>
      <vt:lpstr>Dark Room</vt:lpstr>
      <vt:lpstr>2_DSHS Slide Theme</vt:lpstr>
      <vt:lpstr>1_DSHS Slide Theme</vt:lpstr>
      <vt:lpstr>Office Theme</vt:lpstr>
      <vt:lpstr>PowerPoint Presentation</vt:lpstr>
      <vt:lpstr>COVID-19 Vaccine &amp; Monkeypox PHFPC Debriefing</vt:lpstr>
      <vt:lpstr>PowerPoint Presentation</vt:lpstr>
      <vt:lpstr>New Bivalent COVID-19 Booster Vaccines (Original + Omicron BA.4/5)</vt:lpstr>
      <vt:lpstr>PowerPoint Presentation</vt:lpstr>
      <vt:lpstr>New Bivalent COVID-19 Booster Vaccines Pre-Orders</vt:lpstr>
      <vt:lpstr>Eligible Population Projection for Bivalent COVID-19 Vaccine Booster </vt:lpstr>
      <vt:lpstr>COVID-19 Vaccine  Texas Overall Summary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Monkeypox Therapeutic Tecovirimat (TPOXX)       </vt:lpstr>
      <vt:lpstr>Jurisdictions With Prepositioned Tecovirimat (TPOXX) Oral</vt:lpstr>
      <vt:lpstr>Texas TPOXX Thresholds </vt:lpstr>
      <vt:lpstr>Monkeypox Vaccination</vt:lpstr>
      <vt:lpstr>PowerPoint Presentation</vt:lpstr>
      <vt:lpstr>PowerPoint Presentation</vt:lpstr>
      <vt:lpstr>JYNNEOS Dose Availability Summary</vt:lpstr>
      <vt:lpstr>PowerPoint Presentation</vt:lpstr>
      <vt:lpstr>Support &amp; Resources</vt:lpstr>
      <vt:lpstr>PowerPoint Presentation</vt:lpstr>
      <vt:lpstr>TPOXX EA-IND Protocol </vt:lpstr>
      <vt:lpstr>PowerPoint Presentation</vt:lpstr>
      <vt:lpstr>PowerPoint Presentation</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Rai,Saroj (DSHS)</dc:creator>
  <cp:lastModifiedBy>Garcia,Imelda M (DSHS)</cp:lastModifiedBy>
  <cp:revision>263</cp:revision>
  <cp:lastPrinted>2022-08-31T13:36:45Z</cp:lastPrinted>
  <dcterms:created xsi:type="dcterms:W3CDTF">2021-11-16T15:22:53Z</dcterms:created>
  <dcterms:modified xsi:type="dcterms:W3CDTF">2022-08-31T13:48:25Z</dcterms:modified>
</cp:coreProperties>
</file>