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445" r:id="rId3"/>
    <p:sldId id="541" r:id="rId4"/>
    <p:sldId id="447" r:id="rId5"/>
    <p:sldId id="543" r:id="rId6"/>
    <p:sldId id="449" r:id="rId7"/>
    <p:sldId id="431" r:id="rId8"/>
    <p:sldId id="432" r:id="rId9"/>
    <p:sldId id="553" r:id="rId10"/>
    <p:sldId id="451" r:id="rId11"/>
    <p:sldId id="453" r:id="rId12"/>
    <p:sldId id="544" r:id="rId13"/>
    <p:sldId id="454" r:id="rId14"/>
    <p:sldId id="532" r:id="rId15"/>
    <p:sldId id="554" r:id="rId16"/>
    <p:sldId id="526" r:id="rId17"/>
    <p:sldId id="531" r:id="rId18"/>
    <p:sldId id="534" r:id="rId19"/>
    <p:sldId id="535" r:id="rId20"/>
    <p:sldId id="555" r:id="rId21"/>
    <p:sldId id="457" r:id="rId22"/>
    <p:sldId id="459" r:id="rId23"/>
    <p:sldId id="460" r:id="rId24"/>
    <p:sldId id="461" r:id="rId25"/>
    <p:sldId id="462" r:id="rId26"/>
    <p:sldId id="545" r:id="rId27"/>
    <p:sldId id="479" r:id="rId28"/>
    <p:sldId id="556" r:id="rId29"/>
    <p:sldId id="522" r:id="rId30"/>
    <p:sldId id="547" r:id="rId31"/>
    <p:sldId id="537" r:id="rId32"/>
    <p:sldId id="548" r:id="rId33"/>
    <p:sldId id="468" r:id="rId34"/>
    <p:sldId id="467" r:id="rId35"/>
    <p:sldId id="566" r:id="rId36"/>
    <p:sldId id="557" r:id="rId37"/>
    <p:sldId id="539" r:id="rId38"/>
    <p:sldId id="492" r:id="rId39"/>
    <p:sldId id="490" r:id="rId40"/>
    <p:sldId id="493" r:id="rId41"/>
    <p:sldId id="558" r:id="rId42"/>
    <p:sldId id="476" r:id="rId43"/>
    <p:sldId id="549" r:id="rId44"/>
    <p:sldId id="550" r:id="rId45"/>
    <p:sldId id="551" r:id="rId46"/>
    <p:sldId id="559" r:id="rId47"/>
    <p:sldId id="510" r:id="rId48"/>
    <p:sldId id="516" r:id="rId49"/>
    <p:sldId id="513" r:id="rId50"/>
    <p:sldId id="567" r:id="rId51"/>
    <p:sldId id="477" r:id="rId52"/>
    <p:sldId id="564" r:id="rId53"/>
    <p:sldId id="498" r:id="rId54"/>
    <p:sldId id="560" r:id="rId55"/>
    <p:sldId id="561" r:id="rId56"/>
    <p:sldId id="562" r:id="rId57"/>
    <p:sldId id="563" r:id="rId58"/>
    <p:sldId id="495" r:id="rId59"/>
    <p:sldId id="496" r:id="rId6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87811" autoAdjust="0"/>
  </p:normalViewPr>
  <p:slideViewPr>
    <p:cSldViewPr>
      <p:cViewPr>
        <p:scale>
          <a:sx n="70" d="100"/>
          <a:sy n="70" d="100"/>
        </p:scale>
        <p:origin x="-390" y="3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2" d="100"/>
          <a:sy n="82" d="100"/>
        </p:scale>
        <p:origin x="-318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1EB065D-2329-434C-A73A-0354DFAE5F85}" type="datetimeFigureOut">
              <a:rPr lang="en-US" smtClean="0"/>
              <a:t>1/15/2014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5764694-7361-43B4-8892-5BDFF983FFE9}" type="slidenum">
              <a:rPr lang="en-US" smtClean="0"/>
              <a:t>‹#›</a:t>
            </a:fld>
            <a:endParaRPr lang="en-US" dirty="0"/>
          </a:p>
        </p:txBody>
      </p:sp>
    </p:spTree>
    <p:extLst>
      <p:ext uri="{BB962C8B-B14F-4D97-AF65-F5344CB8AC3E}">
        <p14:creationId xmlns:p14="http://schemas.microsoft.com/office/powerpoint/2010/main" val="984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a:t>
            </a:fld>
            <a:endParaRPr lang="en-US" dirty="0"/>
          </a:p>
        </p:txBody>
      </p:sp>
    </p:spTree>
    <p:extLst>
      <p:ext uri="{BB962C8B-B14F-4D97-AF65-F5344CB8AC3E}">
        <p14:creationId xmlns:p14="http://schemas.microsoft.com/office/powerpoint/2010/main" val="46539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18</a:t>
            </a:fld>
            <a:endParaRPr lang="en-US" dirty="0"/>
          </a:p>
        </p:txBody>
      </p:sp>
    </p:spTree>
    <p:extLst>
      <p:ext uri="{BB962C8B-B14F-4D97-AF65-F5344CB8AC3E}">
        <p14:creationId xmlns:p14="http://schemas.microsoft.com/office/powerpoint/2010/main" val="256551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19</a:t>
            </a:fld>
            <a:endParaRPr lang="en-US" dirty="0"/>
          </a:p>
        </p:txBody>
      </p:sp>
    </p:spTree>
    <p:extLst>
      <p:ext uri="{BB962C8B-B14F-4D97-AF65-F5344CB8AC3E}">
        <p14:creationId xmlns:p14="http://schemas.microsoft.com/office/powerpoint/2010/main" val="256551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30</a:t>
            </a:fld>
            <a:endParaRPr lang="en-US" dirty="0"/>
          </a:p>
        </p:txBody>
      </p:sp>
    </p:spTree>
    <p:extLst>
      <p:ext uri="{BB962C8B-B14F-4D97-AF65-F5344CB8AC3E}">
        <p14:creationId xmlns:p14="http://schemas.microsoft.com/office/powerpoint/2010/main" val="301297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39</a:t>
            </a:fld>
            <a:endParaRPr lang="en-US"/>
          </a:p>
        </p:txBody>
      </p:sp>
    </p:spTree>
    <p:extLst>
      <p:ext uri="{BB962C8B-B14F-4D97-AF65-F5344CB8AC3E}">
        <p14:creationId xmlns:p14="http://schemas.microsoft.com/office/powerpoint/2010/main" val="418235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40</a:t>
            </a:fld>
            <a:endParaRPr lang="en-US"/>
          </a:p>
        </p:txBody>
      </p:sp>
    </p:spTree>
    <p:extLst>
      <p:ext uri="{BB962C8B-B14F-4D97-AF65-F5344CB8AC3E}">
        <p14:creationId xmlns:p14="http://schemas.microsoft.com/office/powerpoint/2010/main" val="418235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764694-7361-43B4-8892-5BDFF983FFE9}" type="slidenum">
              <a:rPr lang="en-US" smtClean="0"/>
              <a:t>42</a:t>
            </a:fld>
            <a:endParaRPr lang="en-US" dirty="0"/>
          </a:p>
        </p:txBody>
      </p:sp>
    </p:spTree>
    <p:extLst>
      <p:ext uri="{BB962C8B-B14F-4D97-AF65-F5344CB8AC3E}">
        <p14:creationId xmlns:p14="http://schemas.microsoft.com/office/powerpoint/2010/main" val="419324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43</a:t>
            </a:fld>
            <a:endParaRPr lang="en-US" dirty="0"/>
          </a:p>
        </p:txBody>
      </p:sp>
    </p:spTree>
    <p:extLst>
      <p:ext uri="{BB962C8B-B14F-4D97-AF65-F5344CB8AC3E}">
        <p14:creationId xmlns:p14="http://schemas.microsoft.com/office/powerpoint/2010/main" val="410349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6</a:t>
            </a:fld>
            <a:endParaRPr lang="en-US" dirty="0"/>
          </a:p>
        </p:txBody>
      </p:sp>
    </p:spTree>
    <p:extLst>
      <p:ext uri="{BB962C8B-B14F-4D97-AF65-F5344CB8AC3E}">
        <p14:creationId xmlns:p14="http://schemas.microsoft.com/office/powerpoint/2010/main" val="228326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7</a:t>
            </a:fld>
            <a:endParaRPr lang="en-US" dirty="0"/>
          </a:p>
        </p:txBody>
      </p:sp>
    </p:spTree>
    <p:extLst>
      <p:ext uri="{BB962C8B-B14F-4D97-AF65-F5344CB8AC3E}">
        <p14:creationId xmlns:p14="http://schemas.microsoft.com/office/powerpoint/2010/main" val="178899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8</a:t>
            </a:fld>
            <a:endParaRPr lang="en-US" dirty="0"/>
          </a:p>
        </p:txBody>
      </p:sp>
    </p:spTree>
    <p:extLst>
      <p:ext uri="{BB962C8B-B14F-4D97-AF65-F5344CB8AC3E}">
        <p14:creationId xmlns:p14="http://schemas.microsoft.com/office/powerpoint/2010/main" val="301297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10</a:t>
            </a:fld>
            <a:endParaRPr lang="en-US" dirty="0"/>
          </a:p>
        </p:txBody>
      </p:sp>
    </p:spTree>
    <p:extLst>
      <p:ext uri="{BB962C8B-B14F-4D97-AF65-F5344CB8AC3E}">
        <p14:creationId xmlns:p14="http://schemas.microsoft.com/office/powerpoint/2010/main" val="301297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13</a:t>
            </a:fld>
            <a:endParaRPr lang="en-US" dirty="0"/>
          </a:p>
        </p:txBody>
      </p:sp>
    </p:spTree>
    <p:extLst>
      <p:ext uri="{BB962C8B-B14F-4D97-AF65-F5344CB8AC3E}">
        <p14:creationId xmlns:p14="http://schemas.microsoft.com/office/powerpoint/2010/main" val="147717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14</a:t>
            </a:fld>
            <a:endParaRPr lang="en-US" dirty="0"/>
          </a:p>
        </p:txBody>
      </p:sp>
    </p:spTree>
    <p:extLst>
      <p:ext uri="{BB962C8B-B14F-4D97-AF65-F5344CB8AC3E}">
        <p14:creationId xmlns:p14="http://schemas.microsoft.com/office/powerpoint/2010/main" val="147717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16</a:t>
            </a:fld>
            <a:endParaRPr lang="en-US" dirty="0"/>
          </a:p>
        </p:txBody>
      </p:sp>
    </p:spTree>
    <p:extLst>
      <p:ext uri="{BB962C8B-B14F-4D97-AF65-F5344CB8AC3E}">
        <p14:creationId xmlns:p14="http://schemas.microsoft.com/office/powerpoint/2010/main" val="228326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4694-7361-43B4-8892-5BDFF983FFE9}" type="slidenum">
              <a:rPr lang="en-US" smtClean="0"/>
              <a:t>17</a:t>
            </a:fld>
            <a:endParaRPr lang="en-US" dirty="0"/>
          </a:p>
        </p:txBody>
      </p:sp>
    </p:spTree>
    <p:extLst>
      <p:ext uri="{BB962C8B-B14F-4D97-AF65-F5344CB8AC3E}">
        <p14:creationId xmlns:p14="http://schemas.microsoft.com/office/powerpoint/2010/main" val="256551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8" name="Slide Number Placeholder 7"/>
          <p:cNvSpPr>
            <a:spLocks noGrp="1"/>
          </p:cNvSpPr>
          <p:nvPr>
            <p:ph type="sldNum" sz="quarter" idx="11"/>
          </p:nvPr>
        </p:nvSpPr>
        <p:spPr/>
        <p:txBody>
          <a:bodyPr/>
          <a:lstStyle/>
          <a:p>
            <a:fld id="{8A8D1BDB-DB75-4788-9938-9D886104B02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D1BDB-DB75-4788-9938-9D886104B02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8D1BDB-DB75-4788-9938-9D886104B02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28EA0-7E83-4CF0-9143-3B21190B93F3}" type="datetimeFigureOut">
              <a:rPr lang="en-US" smtClean="0"/>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CA28EA0-7E83-4CF0-9143-3B21190B93F3}" type="datetimeFigureOut">
              <a:rPr lang="en-US" smtClean="0"/>
              <a:t>1/15/2014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A8D1BDB-DB75-4788-9938-9D886104B021}"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1981200"/>
            <a:ext cx="9144000" cy="2667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500" dirty="0" smtClean="0">
                <a:solidFill>
                  <a:schemeClr val="tx2"/>
                </a:solidFill>
                <a:effectLst>
                  <a:outerShdw blurRad="38100" dist="38100" dir="2700000" algn="tl">
                    <a:srgbClr val="000000">
                      <a:alpha val="43137"/>
                    </a:srgbClr>
                  </a:outerShdw>
                </a:effectLst>
                <a:latin typeface="+mn-lt"/>
              </a:rPr>
              <a:t>Account Manager Training</a:t>
            </a:r>
          </a:p>
          <a:p>
            <a:endParaRPr lang="en-US" sz="1200" dirty="0" smtClean="0">
              <a:solidFill>
                <a:schemeClr val="tx2"/>
              </a:solidFill>
              <a:effectLst>
                <a:outerShdw blurRad="38100" dist="38100" dir="2700000" algn="tl">
                  <a:srgbClr val="000000">
                    <a:alpha val="43137"/>
                  </a:srgbClr>
                </a:outerShdw>
              </a:effectLst>
              <a:latin typeface="+mn-lt"/>
            </a:endParaRPr>
          </a:p>
          <a:p>
            <a:endParaRPr lang="en-US" sz="1200" dirty="0" smtClean="0">
              <a:solidFill>
                <a:schemeClr val="tx2"/>
              </a:solidFill>
              <a:effectLst>
                <a:outerShdw blurRad="38100" dist="38100" dir="2700000" algn="tl">
                  <a:srgbClr val="000000">
                    <a:alpha val="43137"/>
                  </a:srgbClr>
                </a:outerShdw>
              </a:effectLst>
              <a:latin typeface="+mn-lt"/>
            </a:endParaRPr>
          </a:p>
          <a:p>
            <a:r>
              <a:rPr lang="en-US" dirty="0" smtClean="0">
                <a:solidFill>
                  <a:schemeClr val="tx2"/>
                </a:solidFill>
                <a:effectLst>
                  <a:outerShdw blurRad="38100" dist="38100" dir="2700000" algn="tl">
                    <a:srgbClr val="000000">
                      <a:alpha val="43137"/>
                    </a:srgbClr>
                  </a:outerShdw>
                </a:effectLst>
                <a:latin typeface="+mn-lt"/>
              </a:rPr>
              <a:t>Texas EMS/Trauma Registry </a:t>
            </a:r>
            <a:endParaRPr lang="en-US" i="1" dirty="0">
              <a:solidFill>
                <a:schemeClr val="tx2"/>
              </a:solidFill>
              <a:effectLst>
                <a:outerShdw blurRad="38100" dist="38100" dir="2700000" algn="tl">
                  <a:srgbClr val="000000">
                    <a:alpha val="43137"/>
                  </a:srgbClr>
                </a:outerShdw>
              </a:effectLst>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157" y="5029200"/>
            <a:ext cx="294768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88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312464"/>
            <a:ext cx="8943975" cy="36099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152399" y="0"/>
            <a:ext cx="8817100" cy="1143000"/>
          </a:xfrm>
        </p:spPr>
        <p:txBody>
          <a:bodyPr/>
          <a:lstStyle/>
          <a:p>
            <a:r>
              <a:rPr lang="en-US" sz="4800" dirty="0" smtClean="0"/>
              <a:t>Edit Existing User Information</a:t>
            </a:r>
            <a:endParaRPr lang="en-US" sz="4800" i="1" dirty="0"/>
          </a:p>
        </p:txBody>
      </p:sp>
      <p:sp>
        <p:nvSpPr>
          <p:cNvPr id="14" name="Rectangle 13"/>
          <p:cNvSpPr/>
          <p:nvPr/>
        </p:nvSpPr>
        <p:spPr>
          <a:xfrm>
            <a:off x="76200" y="1661392"/>
            <a:ext cx="8967788" cy="2743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 y="4665264"/>
            <a:ext cx="838201" cy="25717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455" y="5473005"/>
            <a:ext cx="4506640" cy="523220"/>
          </a:xfrm>
          <a:prstGeom prst="rect">
            <a:avLst/>
          </a:prstGeom>
          <a:noFill/>
          <a:ln w="28575">
            <a:solidFill>
              <a:srgbClr val="FF0000"/>
            </a:solidFill>
          </a:ln>
        </p:spPr>
        <p:txBody>
          <a:bodyPr wrap="square" rtlCol="0">
            <a:spAutoFit/>
          </a:bodyPr>
          <a:lstStyle/>
          <a:p>
            <a:r>
              <a:rPr lang="en-US" sz="2800" dirty="0" smtClean="0">
                <a:latin typeface="+mj-lt"/>
              </a:rPr>
              <a:t>Select “Edit User” button.</a:t>
            </a:r>
            <a:endParaRPr lang="en-US" sz="2800" dirty="0">
              <a:latin typeface="+mj-lt"/>
            </a:endParaRPr>
          </a:p>
        </p:txBody>
      </p:sp>
      <p:sp>
        <p:nvSpPr>
          <p:cNvPr id="2" name="TextBox 1"/>
          <p:cNvSpPr txBox="1"/>
          <p:nvPr/>
        </p:nvSpPr>
        <p:spPr>
          <a:xfrm>
            <a:off x="152400" y="2303064"/>
            <a:ext cx="6324600" cy="1384995"/>
          </a:xfrm>
          <a:prstGeom prst="rect">
            <a:avLst/>
          </a:prstGeom>
          <a:solidFill>
            <a:schemeClr val="bg1"/>
          </a:solidFill>
          <a:ln w="28575">
            <a:solidFill>
              <a:srgbClr val="00B050"/>
            </a:solidFill>
          </a:ln>
        </p:spPr>
        <p:txBody>
          <a:bodyPr wrap="square" rtlCol="0">
            <a:spAutoFit/>
          </a:bodyPr>
          <a:lstStyle/>
          <a:p>
            <a:r>
              <a:rPr lang="en-US" sz="2800" dirty="0" smtClean="0">
                <a:latin typeface="+mj-lt"/>
              </a:rPr>
              <a:t>Search for the user you wish to edit by entering the user’s name in the </a:t>
            </a:r>
          </a:p>
          <a:p>
            <a:r>
              <a:rPr lang="en-US" sz="2800" dirty="0" smtClean="0">
                <a:latin typeface="+mj-lt"/>
              </a:rPr>
              <a:t>Filter field and select Apply. </a:t>
            </a:r>
            <a:endParaRPr lang="en-US" sz="2800" dirty="0">
              <a:latin typeface="+mj-lt"/>
            </a:endParaRPr>
          </a:p>
        </p:txBody>
      </p:sp>
      <p:sp>
        <p:nvSpPr>
          <p:cNvPr id="11" name="Rectangle 10"/>
          <p:cNvSpPr/>
          <p:nvPr/>
        </p:nvSpPr>
        <p:spPr>
          <a:xfrm>
            <a:off x="164909" y="4326201"/>
            <a:ext cx="1816291" cy="25717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98129" y="4326201"/>
            <a:ext cx="609600" cy="25717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52988" y="4333674"/>
            <a:ext cx="4191000" cy="1384995"/>
          </a:xfrm>
          <a:prstGeom prst="rect">
            <a:avLst/>
          </a:prstGeom>
          <a:solidFill>
            <a:schemeClr val="bg1"/>
          </a:solidFill>
          <a:ln w="28575">
            <a:solidFill>
              <a:srgbClr val="FFC000"/>
            </a:solidFill>
          </a:ln>
        </p:spPr>
        <p:txBody>
          <a:bodyPr wrap="square" rtlCol="0">
            <a:spAutoFit/>
          </a:bodyPr>
          <a:lstStyle/>
          <a:p>
            <a:r>
              <a:rPr lang="en-US" sz="2800" dirty="0">
                <a:latin typeface="+mj-lt"/>
              </a:rPr>
              <a:t>Select row with user’s information </a:t>
            </a:r>
            <a:r>
              <a:rPr lang="en-US" sz="2800" i="1" dirty="0">
                <a:latin typeface="+mj-lt"/>
              </a:rPr>
              <a:t>(row will be yellow</a:t>
            </a:r>
            <a:r>
              <a:rPr lang="en-US" sz="2800" i="1" dirty="0" smtClean="0">
                <a:latin typeface="+mj-lt"/>
              </a:rPr>
              <a:t>).</a:t>
            </a:r>
            <a:endParaRPr lang="en-US" sz="2800" dirty="0">
              <a:latin typeface="+mj-lt"/>
            </a:endParaRPr>
          </a:p>
        </p:txBody>
      </p:sp>
      <p:cxnSp>
        <p:nvCxnSpPr>
          <p:cNvPr id="7" name="Straight Arrow Connector 6"/>
          <p:cNvCxnSpPr/>
          <p:nvPr/>
        </p:nvCxnSpPr>
        <p:spPr>
          <a:xfrm flipV="1">
            <a:off x="419099" y="4922439"/>
            <a:ext cx="0" cy="550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353300" y="1935712"/>
            <a:ext cx="38100" cy="239049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524000" y="3688059"/>
            <a:ext cx="990600" cy="63814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14600" y="3688059"/>
            <a:ext cx="988329" cy="63814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56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29" y="757238"/>
            <a:ext cx="8297471" cy="6100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0" y="0"/>
            <a:ext cx="9018896" cy="762000"/>
          </a:xfrm>
        </p:spPr>
        <p:txBody>
          <a:bodyPr/>
          <a:lstStyle/>
          <a:p>
            <a:r>
              <a:rPr lang="en-US" sz="4800" dirty="0" smtClean="0"/>
              <a:t>Edit Existing User Information</a:t>
            </a:r>
            <a:endParaRPr lang="en-US" sz="4800" i="1" dirty="0"/>
          </a:p>
        </p:txBody>
      </p:sp>
      <p:sp>
        <p:nvSpPr>
          <p:cNvPr id="3" name="TextBox 2"/>
          <p:cNvSpPr txBox="1"/>
          <p:nvPr/>
        </p:nvSpPr>
        <p:spPr>
          <a:xfrm>
            <a:off x="103496" y="1600200"/>
            <a:ext cx="8915400" cy="954107"/>
          </a:xfrm>
          <a:prstGeom prst="rect">
            <a:avLst/>
          </a:prstGeom>
          <a:solidFill>
            <a:schemeClr val="bg1"/>
          </a:solidFill>
          <a:ln w="28575">
            <a:solidFill>
              <a:srgbClr val="FFC000"/>
            </a:solidFill>
          </a:ln>
        </p:spPr>
        <p:txBody>
          <a:bodyPr wrap="square" rtlCol="0">
            <a:spAutoFit/>
          </a:bodyPr>
          <a:lstStyle/>
          <a:p>
            <a:r>
              <a:rPr lang="en-US" sz="2800" dirty="0" smtClean="0">
                <a:latin typeface="+mj-lt"/>
              </a:rPr>
              <a:t>On the Edit User screen you can reset a password or enter Contact Information for the user.</a:t>
            </a:r>
            <a:endParaRPr lang="en-US" sz="2800" dirty="0">
              <a:latin typeface="+mj-lt"/>
            </a:endParaRPr>
          </a:p>
        </p:txBody>
      </p:sp>
      <p:sp>
        <p:nvSpPr>
          <p:cNvPr id="5" name="TextBox 4"/>
          <p:cNvSpPr txBox="1"/>
          <p:nvPr/>
        </p:nvSpPr>
        <p:spPr>
          <a:xfrm>
            <a:off x="76200" y="4495800"/>
            <a:ext cx="8915400" cy="954107"/>
          </a:xfrm>
          <a:prstGeom prst="rect">
            <a:avLst/>
          </a:prstGeom>
          <a:solidFill>
            <a:schemeClr val="bg1"/>
          </a:solidFill>
          <a:ln>
            <a:solidFill>
              <a:schemeClr val="tx1"/>
            </a:solidFill>
          </a:ln>
        </p:spPr>
        <p:txBody>
          <a:bodyPr wrap="square" rtlCol="0">
            <a:spAutoFit/>
          </a:bodyPr>
          <a:lstStyle/>
          <a:p>
            <a:r>
              <a:rPr lang="en-US" sz="2800" dirty="0" smtClean="0">
                <a:latin typeface="+mj-lt"/>
              </a:rPr>
              <a:t>Please ensure that you include the user’s Email address and at least one Phone Number.</a:t>
            </a:r>
            <a:endParaRPr lang="en-US" sz="2800" dirty="0">
              <a:latin typeface="+mj-lt"/>
            </a:endParaRPr>
          </a:p>
        </p:txBody>
      </p:sp>
      <p:sp>
        <p:nvSpPr>
          <p:cNvPr id="6" name="Rectangle 5"/>
          <p:cNvSpPr/>
          <p:nvPr/>
        </p:nvSpPr>
        <p:spPr>
          <a:xfrm>
            <a:off x="7239000" y="4495800"/>
            <a:ext cx="1066800" cy="477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8337" y="3886200"/>
            <a:ext cx="4189863" cy="25717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4865" y="5792976"/>
            <a:ext cx="2957784" cy="548970"/>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195248" y="5773536"/>
            <a:ext cx="3581400" cy="29392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33900" y="4972853"/>
            <a:ext cx="2628900" cy="4770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11" idx="3"/>
          </p:cNvCxnSpPr>
          <p:nvPr/>
        </p:nvCxnSpPr>
        <p:spPr>
          <a:xfrm flipH="1" flipV="1">
            <a:off x="4648200" y="4014788"/>
            <a:ext cx="2590800" cy="719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3" idx="3"/>
          </p:cNvCxnSpPr>
          <p:nvPr/>
        </p:nvCxnSpPr>
        <p:spPr>
          <a:xfrm flipH="1">
            <a:off x="3442649" y="5449907"/>
            <a:ext cx="1510351" cy="61755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53000" y="5449907"/>
            <a:ext cx="381000" cy="30877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685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Reset Password</a:t>
            </a:r>
            <a:endParaRPr lang="en-US" sz="5400" dirty="0"/>
          </a:p>
        </p:txBody>
      </p:sp>
    </p:spTree>
    <p:extLst>
      <p:ext uri="{BB962C8B-B14F-4D97-AF65-F5344CB8AC3E}">
        <p14:creationId xmlns:p14="http://schemas.microsoft.com/office/powerpoint/2010/main" val="3293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6" y="902928"/>
            <a:ext cx="9073896" cy="2221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457200" y="0"/>
            <a:ext cx="8229600" cy="838200"/>
          </a:xfrm>
        </p:spPr>
        <p:txBody>
          <a:bodyPr/>
          <a:lstStyle/>
          <a:p>
            <a:r>
              <a:rPr lang="en-US" dirty="0" smtClean="0"/>
              <a:t>Reset Password</a:t>
            </a:r>
            <a:endParaRPr lang="en-US" i="1" dirty="0"/>
          </a:p>
        </p:txBody>
      </p:sp>
      <p:sp useBgFill="1">
        <p:nvSpPr>
          <p:cNvPr id="12" name="Rectangle 11"/>
          <p:cNvSpPr/>
          <p:nvPr/>
        </p:nvSpPr>
        <p:spPr>
          <a:xfrm>
            <a:off x="76200" y="3200400"/>
            <a:ext cx="8997696" cy="3380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3152" y="3352800"/>
            <a:ext cx="8997696" cy="3462486"/>
          </a:xfrm>
          <a:prstGeom prst="rect">
            <a:avLst/>
          </a:prstGeom>
          <a:noFill/>
        </p:spPr>
        <p:txBody>
          <a:bodyPr wrap="square" rtlCol="0">
            <a:spAutoFit/>
          </a:bodyPr>
          <a:lstStyle/>
          <a:p>
            <a:pPr marL="342900" indent="-342900">
              <a:buFont typeface="+mj-lt"/>
              <a:buAutoNum type="arabicPeriod"/>
            </a:pPr>
            <a:r>
              <a:rPr lang="en-US" sz="1900" b="1" dirty="0" smtClean="0">
                <a:latin typeface="+mj-lt"/>
              </a:rPr>
              <a:t>New password </a:t>
            </a:r>
            <a:r>
              <a:rPr lang="en-US" sz="1900" b="1" dirty="0">
                <a:latin typeface="+mj-lt"/>
              </a:rPr>
              <a:t>f</a:t>
            </a:r>
            <a:r>
              <a:rPr lang="en-US" sz="1900" b="1" dirty="0" smtClean="0">
                <a:latin typeface="+mj-lt"/>
              </a:rPr>
              <a:t>ields</a:t>
            </a:r>
          </a:p>
          <a:p>
            <a:pPr marL="800100" lvl="1" indent="-342900">
              <a:buFont typeface="+mj-lt"/>
              <a:buAutoNum type="alphaLcPeriod"/>
            </a:pPr>
            <a:r>
              <a:rPr lang="en-US" sz="1900" u="sng" dirty="0" smtClean="0">
                <a:latin typeface="+mj-lt"/>
              </a:rPr>
              <a:t>Password</a:t>
            </a:r>
            <a:r>
              <a:rPr lang="en-US" sz="1900" dirty="0" smtClean="0">
                <a:latin typeface="+mj-lt"/>
              </a:rPr>
              <a:t> – enter a new temporary password</a:t>
            </a:r>
          </a:p>
          <a:p>
            <a:pPr marL="800100" lvl="1" indent="-342900">
              <a:buFont typeface="+mj-lt"/>
              <a:buAutoNum type="alphaLcPeriod"/>
            </a:pPr>
            <a:r>
              <a:rPr lang="en-US" sz="1900" u="sng" dirty="0" smtClean="0">
                <a:latin typeface="+mj-lt"/>
              </a:rPr>
              <a:t>Confirm Password</a:t>
            </a:r>
            <a:r>
              <a:rPr lang="en-US" sz="1900" dirty="0" smtClean="0">
                <a:latin typeface="+mj-lt"/>
              </a:rPr>
              <a:t> – retype new temporary password for verification</a:t>
            </a:r>
          </a:p>
          <a:p>
            <a:pPr marL="342900" indent="-342900">
              <a:buFont typeface="+mj-lt"/>
              <a:buAutoNum type="arabicPeriod"/>
            </a:pPr>
            <a:endParaRPr lang="en-US" b="1" dirty="0" smtClean="0">
              <a:latin typeface="+mj-lt"/>
            </a:endParaRPr>
          </a:p>
          <a:p>
            <a:pPr marL="342900" indent="-342900">
              <a:buFont typeface="+mj-lt"/>
              <a:buAutoNum type="arabicPeriod"/>
            </a:pPr>
            <a:endParaRPr lang="en-US" sz="500" b="1" dirty="0" smtClean="0">
              <a:latin typeface="+mj-lt"/>
            </a:endParaRPr>
          </a:p>
          <a:p>
            <a:pPr marL="342900" indent="-342900">
              <a:buFont typeface="+mj-lt"/>
              <a:buAutoNum type="arabicPeriod"/>
            </a:pPr>
            <a:r>
              <a:rPr lang="en-US" sz="1900" b="1" dirty="0" smtClean="0">
                <a:latin typeface="+mj-lt"/>
              </a:rPr>
              <a:t>“Force Password Change” checkbox</a:t>
            </a:r>
          </a:p>
          <a:p>
            <a:pPr marL="800100" lvl="1" indent="-342900">
              <a:buFont typeface="+mj-lt"/>
              <a:buAutoNum type="alphaLcPeriod"/>
            </a:pPr>
            <a:r>
              <a:rPr lang="en-US" sz="1900" dirty="0" smtClean="0">
                <a:latin typeface="+mj-lt"/>
              </a:rPr>
              <a:t>Ensure box is checked</a:t>
            </a:r>
          </a:p>
          <a:p>
            <a:pPr marL="800100" lvl="1" indent="-342900">
              <a:buFont typeface="+mj-lt"/>
              <a:buAutoNum type="alphaLcPeriod"/>
            </a:pPr>
            <a:r>
              <a:rPr lang="en-US" sz="1900" dirty="0" smtClean="0">
                <a:latin typeface="+mj-lt"/>
              </a:rPr>
              <a:t>The user will reset the password the next time he/she logs in</a:t>
            </a:r>
          </a:p>
          <a:p>
            <a:pPr marL="342900" indent="-342900">
              <a:buFont typeface="+mj-lt"/>
              <a:buAutoNum type="arabicPeriod"/>
            </a:pPr>
            <a:endParaRPr lang="en-US" sz="1100" b="1" dirty="0" smtClean="0">
              <a:latin typeface="+mj-lt"/>
            </a:endParaRPr>
          </a:p>
          <a:p>
            <a:pPr marL="342900" indent="-342900">
              <a:buFont typeface="+mj-lt"/>
              <a:buAutoNum type="arabicPeriod"/>
            </a:pPr>
            <a:endParaRPr lang="en-US" sz="700" b="1" dirty="0" smtClean="0">
              <a:latin typeface="+mj-lt"/>
            </a:endParaRPr>
          </a:p>
          <a:p>
            <a:pPr marL="342900" indent="-342900">
              <a:buFont typeface="+mj-lt"/>
              <a:buAutoNum type="arabicPeriod"/>
            </a:pPr>
            <a:r>
              <a:rPr lang="en-US" sz="1900" b="1" dirty="0" smtClean="0">
                <a:latin typeface="+mj-lt"/>
              </a:rPr>
              <a:t>Status drop-down menu</a:t>
            </a:r>
          </a:p>
          <a:p>
            <a:pPr marL="800100" lvl="1" indent="-342900">
              <a:buFont typeface="+mj-lt"/>
              <a:buAutoNum type="alphaLcPeriod"/>
            </a:pPr>
            <a:r>
              <a:rPr lang="en-US" sz="1900" dirty="0" smtClean="0">
                <a:latin typeface="+mj-lt"/>
              </a:rPr>
              <a:t>Ensure Status drop-down menu is set to “Active”</a:t>
            </a:r>
          </a:p>
          <a:p>
            <a:pPr marL="800100" lvl="1" indent="-342900">
              <a:buFont typeface="+mj-lt"/>
              <a:buAutoNum type="alphaLcPeriod"/>
            </a:pPr>
            <a:r>
              <a:rPr lang="en-US" sz="1900" dirty="0" smtClean="0">
                <a:latin typeface="+mj-lt"/>
              </a:rPr>
              <a:t>The user will not be able to login unless the status is set to Active</a:t>
            </a:r>
            <a:endParaRPr lang="en-US" sz="1900" dirty="0">
              <a:latin typeface="+mj-lt"/>
            </a:endParaRPr>
          </a:p>
        </p:txBody>
      </p:sp>
      <p:sp>
        <p:nvSpPr>
          <p:cNvPr id="5" name="Rectangle 4"/>
          <p:cNvSpPr/>
          <p:nvPr/>
        </p:nvSpPr>
        <p:spPr>
          <a:xfrm>
            <a:off x="62552" y="1295400"/>
            <a:ext cx="8994648" cy="27432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3335520"/>
            <a:ext cx="8994648" cy="1066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1572399"/>
            <a:ext cx="1981200" cy="274320"/>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4600440"/>
            <a:ext cx="8994648" cy="99060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552" y="2042160"/>
            <a:ext cx="2604448" cy="274320"/>
          </a:xfrm>
          <a:prstGeom prst="rect">
            <a:avLst/>
          </a:prstGeom>
          <a:solidFill>
            <a:srgbClr val="FFFF00">
              <a:alpha val="20000"/>
            </a:srgbClr>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 y="5743440"/>
            <a:ext cx="8994648" cy="9906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82460" y="1295400"/>
            <a:ext cx="266700" cy="276999"/>
          </a:xfrm>
          <a:prstGeom prst="rect">
            <a:avLst/>
          </a:prstGeom>
          <a:solidFill>
            <a:srgbClr val="FF0000"/>
          </a:solidFill>
          <a:ln w="25400">
            <a:solidFill>
              <a:schemeClr val="tx1"/>
            </a:solidFill>
          </a:ln>
        </p:spPr>
        <p:txBody>
          <a:bodyPr wrap="square" lIns="91440" tIns="0" rIns="91440" bIns="0" rtlCol="0" anchor="ctr" anchorCtr="0">
            <a:spAutoFit/>
          </a:bodyPr>
          <a:lstStyle/>
          <a:p>
            <a:pPr algn="ctr"/>
            <a:r>
              <a:rPr lang="en-US" b="1" dirty="0" smtClean="0">
                <a:latin typeface="+mj-lt"/>
              </a:rPr>
              <a:t>1</a:t>
            </a:r>
            <a:endParaRPr lang="en-US" b="1" dirty="0">
              <a:latin typeface="+mj-lt"/>
            </a:endParaRPr>
          </a:p>
        </p:txBody>
      </p:sp>
      <p:sp>
        <p:nvSpPr>
          <p:cNvPr id="15" name="TextBox 14"/>
          <p:cNvSpPr txBox="1"/>
          <p:nvPr/>
        </p:nvSpPr>
        <p:spPr>
          <a:xfrm>
            <a:off x="2057400" y="1569720"/>
            <a:ext cx="266700" cy="276999"/>
          </a:xfrm>
          <a:prstGeom prst="rect">
            <a:avLst/>
          </a:prstGeom>
          <a:solidFill>
            <a:srgbClr val="0070C0"/>
          </a:solidFill>
          <a:ln w="25400">
            <a:solidFill>
              <a:schemeClr val="tx1"/>
            </a:solidFill>
          </a:ln>
        </p:spPr>
        <p:txBody>
          <a:bodyPr wrap="square" lIns="91440" tIns="0" rIns="91440" bIns="0" rtlCol="0" anchor="ctr" anchorCtr="0">
            <a:spAutoFit/>
          </a:bodyPr>
          <a:lstStyle/>
          <a:p>
            <a:pPr algn="ctr"/>
            <a:r>
              <a:rPr lang="en-US" b="1" dirty="0" smtClean="0">
                <a:latin typeface="+mj-lt"/>
              </a:rPr>
              <a:t>2</a:t>
            </a:r>
            <a:endParaRPr lang="en-US" b="1" dirty="0">
              <a:latin typeface="+mj-lt"/>
            </a:endParaRPr>
          </a:p>
        </p:txBody>
      </p:sp>
      <p:sp>
        <p:nvSpPr>
          <p:cNvPr id="16" name="TextBox 15"/>
          <p:cNvSpPr txBox="1"/>
          <p:nvPr/>
        </p:nvSpPr>
        <p:spPr>
          <a:xfrm>
            <a:off x="2667000" y="2037838"/>
            <a:ext cx="266700" cy="276999"/>
          </a:xfrm>
          <a:prstGeom prst="rect">
            <a:avLst/>
          </a:prstGeom>
          <a:solidFill>
            <a:srgbClr val="FFFF00"/>
          </a:solidFill>
          <a:ln w="25400">
            <a:solidFill>
              <a:schemeClr val="tx1"/>
            </a:solidFill>
          </a:ln>
        </p:spPr>
        <p:txBody>
          <a:bodyPr wrap="square" lIns="91440" tIns="0" rIns="91440" bIns="0" rtlCol="0" anchor="ctr" anchorCtr="0">
            <a:spAutoFit/>
          </a:bodyPr>
          <a:lstStyle/>
          <a:p>
            <a:pPr algn="ctr"/>
            <a:r>
              <a:rPr lang="en-US" b="1" dirty="0" smtClean="0">
                <a:latin typeface="+mj-lt"/>
              </a:rPr>
              <a:t>3</a:t>
            </a:r>
            <a:endParaRPr lang="en-US" b="1" dirty="0">
              <a:latin typeface="+mj-lt"/>
            </a:endParaRPr>
          </a:p>
        </p:txBody>
      </p:sp>
    </p:spTree>
    <p:extLst>
      <p:ext uri="{BB962C8B-B14F-4D97-AF65-F5344CB8AC3E}">
        <p14:creationId xmlns:p14="http://schemas.microsoft.com/office/powerpoint/2010/main" val="177336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76200" y="152400"/>
            <a:ext cx="8979370" cy="153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a:spLocks noGrp="1"/>
          </p:cNvSpPr>
          <p:nvPr>
            <p:ph type="title"/>
          </p:nvPr>
        </p:nvSpPr>
        <p:spPr>
          <a:xfrm>
            <a:off x="457200" y="0"/>
            <a:ext cx="8229600" cy="1066800"/>
          </a:xfrm>
        </p:spPr>
        <p:txBody>
          <a:bodyPr/>
          <a:lstStyle/>
          <a:p>
            <a:r>
              <a:rPr lang="en-US" dirty="0" smtClean="0"/>
              <a:t>Security Question/Answer</a:t>
            </a:r>
            <a:endParaRPr lang="en-US" i="1"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8" y="1143000"/>
            <a:ext cx="9073896" cy="2221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27296" y="2819400"/>
            <a:ext cx="9058210" cy="544872"/>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0248" y="3504724"/>
            <a:ext cx="8150352" cy="3200876"/>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latin typeface="+mj-lt"/>
              </a:rPr>
              <a:t>If you see the message “A security question has not been entered,” ask your user to set up their security question using Edit Profile on the Main side of the application. (Instructions for this are in the Basic Training).</a:t>
            </a:r>
          </a:p>
          <a:p>
            <a:pPr marL="285750" indent="-285750">
              <a:buFont typeface="Arial" pitchFamily="34" charset="0"/>
              <a:buChar char="•"/>
            </a:pPr>
            <a:r>
              <a:rPr lang="en-US" sz="2400" dirty="0" smtClean="0">
                <a:latin typeface="+mj-lt"/>
              </a:rPr>
              <a:t>By setting up a security question, this will allow the user to use the Reset Password option located on the Login page.</a:t>
            </a:r>
            <a:endParaRPr lang="en-US" sz="2400" dirty="0">
              <a:latin typeface="+mj-lt"/>
            </a:endParaRPr>
          </a:p>
        </p:txBody>
      </p:sp>
    </p:spTree>
    <p:extLst>
      <p:ext uri="{BB962C8B-B14F-4D97-AF65-F5344CB8AC3E}">
        <p14:creationId xmlns:p14="http://schemas.microsoft.com/office/powerpoint/2010/main" val="3956644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Create a New User</a:t>
            </a:r>
            <a:endParaRPr lang="en-US" sz="5400" dirty="0"/>
          </a:p>
        </p:txBody>
      </p:sp>
    </p:spTree>
    <p:extLst>
      <p:ext uri="{BB962C8B-B14F-4D97-AF65-F5344CB8AC3E}">
        <p14:creationId xmlns:p14="http://schemas.microsoft.com/office/powerpoint/2010/main" val="149819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3560"/>
            <a:ext cx="9144000" cy="45054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0" y="76200"/>
            <a:ext cx="9144000" cy="990600"/>
          </a:xfrm>
        </p:spPr>
        <p:txBody>
          <a:bodyPr/>
          <a:lstStyle/>
          <a:p>
            <a:r>
              <a:rPr lang="en-US" dirty="0" smtClean="0"/>
              <a:t>Create a New User</a:t>
            </a:r>
            <a:endParaRPr lang="en-US" dirty="0"/>
          </a:p>
        </p:txBody>
      </p:sp>
      <p:cxnSp>
        <p:nvCxnSpPr>
          <p:cNvPr id="16" name="Straight Arrow Connector 15"/>
          <p:cNvCxnSpPr>
            <a:endCxn id="18" idx="2"/>
          </p:cNvCxnSpPr>
          <p:nvPr/>
        </p:nvCxnSpPr>
        <p:spPr>
          <a:xfrm flipH="1" flipV="1">
            <a:off x="685800" y="2363888"/>
            <a:ext cx="3063240" cy="11481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2101760"/>
            <a:ext cx="457200" cy="2621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276600" y="3239124"/>
            <a:ext cx="944880" cy="3621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0806" y="3397160"/>
            <a:ext cx="7275394" cy="954107"/>
          </a:xfrm>
          <a:prstGeom prst="rect">
            <a:avLst/>
          </a:prstGeom>
          <a:solidFill>
            <a:schemeClr val="bg1"/>
          </a:solidFill>
          <a:ln w="28575">
            <a:solidFill>
              <a:srgbClr val="FF0000"/>
            </a:solidFill>
          </a:ln>
        </p:spPr>
        <p:txBody>
          <a:bodyPr wrap="square" rtlCol="0">
            <a:spAutoFit/>
          </a:bodyPr>
          <a:lstStyle/>
          <a:p>
            <a:pPr>
              <a:spcAft>
                <a:spcPts val="1200"/>
              </a:spcAft>
            </a:pPr>
            <a:r>
              <a:rPr lang="en-US" sz="2800" dirty="0" smtClean="0">
                <a:latin typeface="+mj-lt"/>
              </a:rPr>
              <a:t>Navigate to the Users link under the User Administration tab</a:t>
            </a:r>
          </a:p>
        </p:txBody>
      </p:sp>
      <p:sp>
        <p:nvSpPr>
          <p:cNvPr id="12" name="TextBox 11"/>
          <p:cNvSpPr txBox="1"/>
          <p:nvPr/>
        </p:nvSpPr>
        <p:spPr>
          <a:xfrm>
            <a:off x="1828800" y="6064160"/>
            <a:ext cx="5181600" cy="523220"/>
          </a:xfrm>
          <a:prstGeom prst="rect">
            <a:avLst/>
          </a:prstGeom>
          <a:noFill/>
          <a:ln w="28575">
            <a:solidFill>
              <a:srgbClr val="FF0000"/>
            </a:solidFill>
          </a:ln>
        </p:spPr>
        <p:txBody>
          <a:bodyPr wrap="square" rtlCol="0">
            <a:spAutoFit/>
          </a:bodyPr>
          <a:lstStyle/>
          <a:p>
            <a:pPr algn="ctr"/>
            <a:r>
              <a:rPr lang="en-US" sz="2800" dirty="0" smtClean="0">
                <a:latin typeface="+mj-lt"/>
              </a:rPr>
              <a:t>Select “Add User” button</a:t>
            </a:r>
            <a:endParaRPr lang="en-US" sz="2800" dirty="0">
              <a:latin typeface="+mj-lt"/>
            </a:endParaRPr>
          </a:p>
        </p:txBody>
      </p:sp>
      <p:sp>
        <p:nvSpPr>
          <p:cNvPr id="20" name="Rectangle 19"/>
          <p:cNvSpPr/>
          <p:nvPr/>
        </p:nvSpPr>
        <p:spPr>
          <a:xfrm>
            <a:off x="990600" y="5378360"/>
            <a:ext cx="762000" cy="246888"/>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endCxn id="20" idx="3"/>
          </p:cNvCxnSpPr>
          <p:nvPr/>
        </p:nvCxnSpPr>
        <p:spPr>
          <a:xfrm flipH="1" flipV="1">
            <a:off x="1752600" y="5501804"/>
            <a:ext cx="1447800" cy="5623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050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81600"/>
            <a:ext cx="8496300" cy="1495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457200" y="0"/>
            <a:ext cx="8229600" cy="990600"/>
          </a:xfrm>
        </p:spPr>
        <p:txBody>
          <a:bodyPr/>
          <a:lstStyle/>
          <a:p>
            <a:r>
              <a:rPr lang="en-US" dirty="0" smtClean="0"/>
              <a:t>Create a New User</a:t>
            </a:r>
            <a:endParaRPr lang="en-US" i="1" dirty="0"/>
          </a:p>
        </p:txBody>
      </p:sp>
      <p:sp useBgFill="1">
        <p:nvSpPr>
          <p:cNvPr id="7" name="TextBox 6"/>
          <p:cNvSpPr txBox="1"/>
          <p:nvPr/>
        </p:nvSpPr>
        <p:spPr>
          <a:xfrm>
            <a:off x="73152" y="990600"/>
            <a:ext cx="8997696" cy="4165243"/>
          </a:xfrm>
          <a:prstGeom prst="rect">
            <a:avLst/>
          </a:prstGeom>
        </p:spPr>
        <p:txBody>
          <a:bodyPr wrap="square" rtlCol="0">
            <a:spAutoFit/>
          </a:bodyPr>
          <a:lstStyle/>
          <a:p>
            <a:pPr marL="457200" indent="-457200">
              <a:spcAft>
                <a:spcPts val="200"/>
              </a:spcAft>
              <a:buAutoNum type="arabicPeriod"/>
            </a:pPr>
            <a:r>
              <a:rPr lang="en-US" sz="2400" dirty="0" smtClean="0">
                <a:latin typeface="+mj-lt"/>
              </a:rPr>
              <a:t>Login Name</a:t>
            </a:r>
          </a:p>
          <a:p>
            <a:pPr marL="914400" lvl="1" indent="-457200">
              <a:spcAft>
                <a:spcPts val="200"/>
              </a:spcAft>
              <a:buFont typeface="+mj-lt"/>
              <a:buAutoNum type="alphaLcPeriod"/>
            </a:pPr>
            <a:r>
              <a:rPr lang="en-US" sz="2200" dirty="0" smtClean="0">
                <a:latin typeface="+mj-lt"/>
              </a:rPr>
              <a:t>Format – first two initials of first name and full last name</a:t>
            </a:r>
          </a:p>
          <a:p>
            <a:pPr marL="914400" lvl="1" indent="-457200">
              <a:spcAft>
                <a:spcPts val="200"/>
              </a:spcAft>
              <a:buFont typeface="+mj-lt"/>
              <a:buAutoNum type="alphaLcPeriod"/>
            </a:pPr>
            <a:r>
              <a:rPr lang="en-US" sz="2200" dirty="0" smtClean="0">
                <a:latin typeface="+mj-lt"/>
              </a:rPr>
              <a:t>Must be entered in all lowercase letters</a:t>
            </a:r>
          </a:p>
          <a:p>
            <a:pPr marL="914400" lvl="1" indent="-457200">
              <a:spcAft>
                <a:spcPts val="200"/>
              </a:spcAft>
              <a:buFont typeface="Wingdings" pitchFamily="2" charset="2"/>
              <a:buChar char="Ø"/>
            </a:pPr>
            <a:r>
              <a:rPr lang="en-US" sz="2200" dirty="0" smtClean="0">
                <a:latin typeface="+mj-lt"/>
              </a:rPr>
              <a:t>Example – </a:t>
            </a:r>
            <a:r>
              <a:rPr lang="en-US" sz="2200" u="sng" dirty="0" smtClean="0">
                <a:latin typeface="+mj-lt"/>
              </a:rPr>
              <a:t>Re</a:t>
            </a:r>
            <a:r>
              <a:rPr lang="en-US" sz="2200" dirty="0" smtClean="0">
                <a:latin typeface="+mj-lt"/>
              </a:rPr>
              <a:t>gistry </a:t>
            </a:r>
            <a:r>
              <a:rPr lang="en-US" sz="2200" u="sng" dirty="0" smtClean="0">
                <a:latin typeface="+mj-lt"/>
              </a:rPr>
              <a:t>Tester</a:t>
            </a:r>
            <a:r>
              <a:rPr lang="en-US" sz="2200" dirty="0" smtClean="0">
                <a:latin typeface="+mj-lt"/>
              </a:rPr>
              <a:t> = </a:t>
            </a:r>
            <a:r>
              <a:rPr lang="en-US" sz="2200" b="1" dirty="0" err="1" smtClean="0">
                <a:latin typeface="+mj-lt"/>
              </a:rPr>
              <a:t>retester</a:t>
            </a:r>
            <a:endParaRPr lang="en-US" sz="2200" b="1" dirty="0">
              <a:latin typeface="+mj-lt"/>
            </a:endParaRPr>
          </a:p>
          <a:p>
            <a:pPr marL="457200" indent="-457200">
              <a:spcAft>
                <a:spcPts val="200"/>
              </a:spcAft>
              <a:buAutoNum type="arabicPeriod"/>
            </a:pPr>
            <a:r>
              <a:rPr lang="en-US" sz="2400" dirty="0" smtClean="0">
                <a:latin typeface="+mj-lt"/>
              </a:rPr>
              <a:t>Password</a:t>
            </a:r>
          </a:p>
          <a:p>
            <a:pPr marL="914400" lvl="1" indent="-457200">
              <a:spcAft>
                <a:spcPts val="200"/>
              </a:spcAft>
              <a:buFont typeface="+mj-lt"/>
              <a:buAutoNum type="alphaLcPeriod"/>
            </a:pPr>
            <a:r>
              <a:rPr lang="en-US" sz="2200" dirty="0" smtClean="0">
                <a:latin typeface="+mj-lt"/>
              </a:rPr>
              <a:t>8-14 characters in length</a:t>
            </a:r>
          </a:p>
          <a:p>
            <a:pPr marL="914400" lvl="1" indent="-457200">
              <a:spcAft>
                <a:spcPts val="200"/>
              </a:spcAft>
              <a:buFont typeface="+mj-lt"/>
              <a:buAutoNum type="alphaLcPeriod"/>
            </a:pPr>
            <a:r>
              <a:rPr lang="en-US" sz="2200" dirty="0" smtClean="0">
                <a:latin typeface="+mj-lt"/>
              </a:rPr>
              <a:t>One number</a:t>
            </a:r>
          </a:p>
          <a:p>
            <a:pPr marL="914400" lvl="1" indent="-457200">
              <a:spcAft>
                <a:spcPts val="200"/>
              </a:spcAft>
              <a:buFont typeface="+mj-lt"/>
              <a:buAutoNum type="alphaLcPeriod"/>
            </a:pPr>
            <a:r>
              <a:rPr lang="en-US" sz="2200" dirty="0" smtClean="0">
                <a:latin typeface="+mj-lt"/>
              </a:rPr>
              <a:t>One symbol</a:t>
            </a:r>
          </a:p>
          <a:p>
            <a:pPr marL="342900" indent="-342900">
              <a:spcAft>
                <a:spcPts val="200"/>
              </a:spcAft>
              <a:buFont typeface="+mj-lt"/>
              <a:buAutoNum type="arabicPeriod"/>
            </a:pPr>
            <a:r>
              <a:rPr lang="en-US" sz="2400" dirty="0" smtClean="0">
                <a:latin typeface="+mj-lt"/>
              </a:rPr>
              <a:t>Force </a:t>
            </a:r>
            <a:r>
              <a:rPr lang="en-US" sz="2400" dirty="0">
                <a:latin typeface="+mj-lt"/>
              </a:rPr>
              <a:t>Password </a:t>
            </a:r>
            <a:r>
              <a:rPr lang="en-US" sz="2400" dirty="0" smtClean="0">
                <a:latin typeface="+mj-lt"/>
              </a:rPr>
              <a:t>Change</a:t>
            </a:r>
            <a:endParaRPr lang="en-US" sz="2400" dirty="0">
              <a:latin typeface="+mj-lt"/>
            </a:endParaRPr>
          </a:p>
          <a:p>
            <a:pPr marL="800100" lvl="1" indent="-342900">
              <a:spcAft>
                <a:spcPts val="200"/>
              </a:spcAft>
              <a:buFont typeface="+mj-lt"/>
              <a:buAutoNum type="alphaLcPeriod"/>
            </a:pPr>
            <a:r>
              <a:rPr lang="en-US" sz="2200" dirty="0" smtClean="0">
                <a:latin typeface="+mj-lt"/>
              </a:rPr>
              <a:t>Select checkbox</a:t>
            </a:r>
          </a:p>
          <a:p>
            <a:pPr marL="800100" lvl="1" indent="-342900">
              <a:spcAft>
                <a:spcPts val="200"/>
              </a:spcAft>
              <a:buFont typeface="+mj-lt"/>
              <a:buAutoNum type="alphaLcPeriod"/>
            </a:pPr>
            <a:r>
              <a:rPr lang="en-US" sz="2200" dirty="0" smtClean="0">
                <a:latin typeface="+mj-lt"/>
              </a:rPr>
              <a:t>Will force user to reset password next </a:t>
            </a:r>
            <a:r>
              <a:rPr lang="en-US" sz="2200" dirty="0">
                <a:latin typeface="+mj-lt"/>
              </a:rPr>
              <a:t>time </a:t>
            </a:r>
            <a:r>
              <a:rPr lang="en-US" sz="2200" dirty="0" smtClean="0">
                <a:latin typeface="+mj-lt"/>
              </a:rPr>
              <a:t>user logs in</a:t>
            </a:r>
          </a:p>
        </p:txBody>
      </p:sp>
      <p:sp>
        <p:nvSpPr>
          <p:cNvPr id="8" name="Rectangle 7"/>
          <p:cNvSpPr/>
          <p:nvPr/>
        </p:nvSpPr>
        <p:spPr>
          <a:xfrm>
            <a:off x="443552" y="5792152"/>
            <a:ext cx="1676400" cy="227648"/>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4352544"/>
            <a:ext cx="1447800" cy="4023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8" idx="0"/>
          </p:cNvCxnSpPr>
          <p:nvPr/>
        </p:nvCxnSpPr>
        <p:spPr>
          <a:xfrm flipH="1">
            <a:off x="1281752" y="4754880"/>
            <a:ext cx="1080448" cy="1037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466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0"/>
            <a:ext cx="8229600" cy="914400"/>
          </a:xfrm>
        </p:spPr>
        <p:txBody>
          <a:bodyPr/>
          <a:lstStyle/>
          <a:p>
            <a:r>
              <a:rPr lang="en-US" dirty="0" smtClean="0"/>
              <a:t>Create a New User</a:t>
            </a:r>
            <a:endParaRPr lang="en-US" i="1" dirty="0"/>
          </a:p>
        </p:txBody>
      </p:sp>
      <p:sp>
        <p:nvSpPr>
          <p:cNvPr id="2" name="TextBox 1"/>
          <p:cNvSpPr txBox="1"/>
          <p:nvPr/>
        </p:nvSpPr>
        <p:spPr>
          <a:xfrm>
            <a:off x="457201" y="990600"/>
            <a:ext cx="8229600" cy="523220"/>
          </a:xfrm>
          <a:prstGeom prst="rect">
            <a:avLst/>
          </a:prstGeom>
          <a:noFill/>
          <a:ln w="28575">
            <a:solidFill>
              <a:srgbClr val="FF0000"/>
            </a:solidFill>
          </a:ln>
        </p:spPr>
        <p:txBody>
          <a:bodyPr wrap="square" rtlCol="0">
            <a:spAutoFit/>
          </a:bodyPr>
          <a:lstStyle/>
          <a:p>
            <a:pPr marL="285750" indent="-285750">
              <a:buFont typeface="Arial" pitchFamily="34" charset="0"/>
              <a:buChar char="•"/>
            </a:pPr>
            <a:r>
              <a:rPr lang="en-US" sz="2800" dirty="0" smtClean="0">
                <a:latin typeface="+mj-lt"/>
              </a:rPr>
              <a:t>You must include a First and Last Name.</a:t>
            </a:r>
          </a:p>
        </p:txBody>
      </p:sp>
      <p:sp>
        <p:nvSpPr>
          <p:cNvPr id="3" name="TextBox 2"/>
          <p:cNvSpPr txBox="1"/>
          <p:nvPr/>
        </p:nvSpPr>
        <p:spPr>
          <a:xfrm>
            <a:off x="457200" y="5472752"/>
            <a:ext cx="8229600" cy="1384995"/>
          </a:xfrm>
          <a:prstGeom prst="rect">
            <a:avLst/>
          </a:prstGeom>
          <a:noFill/>
          <a:ln w="28575">
            <a:solidFill>
              <a:srgbClr val="00B050"/>
            </a:solidFill>
          </a:ln>
        </p:spPr>
        <p:txBody>
          <a:bodyPr wrap="square" rtlCol="0">
            <a:spAutoFit/>
          </a:bodyPr>
          <a:lstStyle/>
          <a:p>
            <a:pPr marL="285750" indent="-285750">
              <a:buFont typeface="Arial" pitchFamily="34" charset="0"/>
              <a:buChar char="•"/>
            </a:pPr>
            <a:r>
              <a:rPr lang="en-US" sz="2800" dirty="0" smtClean="0">
                <a:latin typeface="+mj-lt"/>
              </a:rPr>
              <a:t>Fill in as much Contact Information as you can, including an Email address and at least one direct Phone Number.</a:t>
            </a:r>
            <a:endParaRPr lang="en-US" sz="2800" dirty="0">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98" y="1565298"/>
            <a:ext cx="7797702" cy="38528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105400" y="1791342"/>
            <a:ext cx="3352800" cy="226393"/>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60498" y="1760560"/>
            <a:ext cx="2768502" cy="25717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73007" y="2487304"/>
            <a:ext cx="3898993" cy="25717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85519" y="4267200"/>
            <a:ext cx="2743482" cy="457200"/>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105401" y="4267200"/>
            <a:ext cx="3352800" cy="25717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7231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4" y="2584337"/>
            <a:ext cx="8991600" cy="2313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457200" y="0"/>
            <a:ext cx="8229600" cy="838200"/>
          </a:xfrm>
        </p:spPr>
        <p:txBody>
          <a:bodyPr/>
          <a:lstStyle/>
          <a:p>
            <a:r>
              <a:rPr lang="en-US" dirty="0" smtClean="0"/>
              <a:t>Create a New User</a:t>
            </a:r>
            <a:endParaRPr lang="en-US" i="1" dirty="0"/>
          </a:p>
        </p:txBody>
      </p:sp>
      <p:sp>
        <p:nvSpPr>
          <p:cNvPr id="5" name="Rectangle 4"/>
          <p:cNvSpPr/>
          <p:nvPr/>
        </p:nvSpPr>
        <p:spPr>
          <a:xfrm>
            <a:off x="76200" y="4649425"/>
            <a:ext cx="582168" cy="234539"/>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5072335"/>
            <a:ext cx="7453952" cy="523220"/>
          </a:xfrm>
          <a:prstGeom prst="rect">
            <a:avLst/>
          </a:prstGeom>
          <a:noFill/>
          <a:ln w="28575">
            <a:solidFill>
              <a:srgbClr val="00B050"/>
            </a:solidFill>
          </a:ln>
        </p:spPr>
        <p:txBody>
          <a:bodyPr wrap="square" rtlCol="0">
            <a:spAutoFit/>
          </a:bodyPr>
          <a:lstStyle/>
          <a:p>
            <a:r>
              <a:rPr lang="en-US" sz="2800" dirty="0" smtClean="0">
                <a:latin typeface="+mj-lt"/>
              </a:rPr>
              <a:t>Select the “Save” button when complete.</a:t>
            </a:r>
            <a:endParaRPr lang="en-US" sz="2800" dirty="0">
              <a:latin typeface="+mj-lt"/>
            </a:endParaRPr>
          </a:p>
        </p:txBody>
      </p:sp>
      <p:sp>
        <p:nvSpPr>
          <p:cNvPr id="8" name="TextBox 7"/>
          <p:cNvSpPr txBox="1"/>
          <p:nvPr/>
        </p:nvSpPr>
        <p:spPr>
          <a:xfrm>
            <a:off x="633984" y="5791200"/>
            <a:ext cx="7876032" cy="954107"/>
          </a:xfrm>
          <a:prstGeom prst="rect">
            <a:avLst/>
          </a:prstGeom>
          <a:noFill/>
        </p:spPr>
        <p:txBody>
          <a:bodyPr wrap="square" rtlCol="0">
            <a:spAutoFit/>
          </a:bodyPr>
          <a:lstStyle/>
          <a:p>
            <a:r>
              <a:rPr lang="en-US" sz="2800" dirty="0" smtClean="0">
                <a:latin typeface="+mj-lt"/>
              </a:rPr>
              <a:t>Provide the user with the Login Name and Temporary Password.</a:t>
            </a:r>
            <a:endParaRPr lang="en-US" sz="2800" dirty="0">
              <a:latin typeface="+mj-lt"/>
            </a:endParaRPr>
          </a:p>
        </p:txBody>
      </p:sp>
      <p:sp>
        <p:nvSpPr>
          <p:cNvPr id="10" name="TextBox 9"/>
          <p:cNvSpPr txBox="1"/>
          <p:nvPr/>
        </p:nvSpPr>
        <p:spPr>
          <a:xfrm>
            <a:off x="914400" y="822573"/>
            <a:ext cx="7315200" cy="1615827"/>
          </a:xfrm>
          <a:prstGeom prst="rect">
            <a:avLst/>
          </a:prstGeom>
          <a:noFill/>
        </p:spPr>
        <p:txBody>
          <a:bodyPr wrap="square" rtlCol="0">
            <a:spAutoFit/>
          </a:bodyPr>
          <a:lstStyle/>
          <a:p>
            <a:pPr>
              <a:spcAft>
                <a:spcPts val="1200"/>
              </a:spcAft>
            </a:pPr>
            <a:r>
              <a:rPr lang="en-US" sz="2800" dirty="0" smtClean="0">
                <a:latin typeface="+mj-lt"/>
              </a:rPr>
              <a:t>Each user must be assigned two roles:</a:t>
            </a:r>
          </a:p>
          <a:p>
            <a:pPr marL="914400" indent="-395288">
              <a:spcAft>
                <a:spcPts val="600"/>
              </a:spcAft>
              <a:buFont typeface="Arial" pitchFamily="34" charset="0"/>
              <a:buChar char="•"/>
            </a:pPr>
            <a:r>
              <a:rPr lang="en-US" sz="2800" dirty="0" smtClean="0">
                <a:latin typeface="+mj-lt"/>
              </a:rPr>
              <a:t>Entity Records – TRIS User</a:t>
            </a:r>
          </a:p>
          <a:p>
            <a:pPr marL="914400" indent="-395288">
              <a:spcAft>
                <a:spcPts val="600"/>
              </a:spcAft>
              <a:buFont typeface="Arial" pitchFamily="34" charset="0"/>
              <a:buChar char="•"/>
            </a:pPr>
            <a:r>
              <a:rPr lang="en-US" sz="2800" dirty="0" smtClean="0">
                <a:latin typeface="+mj-lt"/>
              </a:rPr>
              <a:t>Patient Records – TRIS User</a:t>
            </a:r>
            <a:endParaRPr lang="en-US" sz="2800" dirty="0">
              <a:latin typeface="+mj-lt"/>
            </a:endParaRPr>
          </a:p>
        </p:txBody>
      </p:sp>
      <p:sp>
        <p:nvSpPr>
          <p:cNvPr id="11" name="TextBox 10"/>
          <p:cNvSpPr txBox="1"/>
          <p:nvPr/>
        </p:nvSpPr>
        <p:spPr>
          <a:xfrm>
            <a:off x="6006152" y="3002552"/>
            <a:ext cx="2895600" cy="1477328"/>
          </a:xfrm>
          <a:prstGeom prst="rect">
            <a:avLst/>
          </a:prstGeom>
          <a:noFill/>
          <a:ln w="28575">
            <a:solidFill>
              <a:srgbClr val="FF0000"/>
            </a:solidFill>
          </a:ln>
        </p:spPr>
        <p:txBody>
          <a:bodyPr wrap="square" rtlCol="0">
            <a:spAutoFit/>
          </a:bodyPr>
          <a:lstStyle/>
          <a:p>
            <a:r>
              <a:rPr lang="en-US" dirty="0" smtClean="0">
                <a:latin typeface="+mj-lt"/>
              </a:rPr>
              <a:t>Click on the Available Role and use the right double arrow to move them into the Selected Roles box.</a:t>
            </a:r>
            <a:endParaRPr lang="en-US" dirty="0">
              <a:latin typeface="+mj-lt"/>
            </a:endParaRPr>
          </a:p>
        </p:txBody>
      </p:sp>
      <p:sp>
        <p:nvSpPr>
          <p:cNvPr id="13" name="Rectangle 12"/>
          <p:cNvSpPr/>
          <p:nvPr/>
        </p:nvSpPr>
        <p:spPr>
          <a:xfrm>
            <a:off x="4869998" y="3287184"/>
            <a:ext cx="804763" cy="290714"/>
          </a:xfrm>
          <a:prstGeom prst="rect">
            <a:avLst/>
          </a:prstGeom>
          <a:solidFill>
            <a:srgbClr val="00B05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66248" y="3121928"/>
            <a:ext cx="1600200" cy="178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52600" y="3579128"/>
            <a:ext cx="1738952" cy="178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2" idx="3"/>
            <a:endCxn id="13" idx="1"/>
          </p:cNvCxnSpPr>
          <p:nvPr/>
        </p:nvCxnSpPr>
        <p:spPr>
          <a:xfrm>
            <a:off x="3366448" y="3211380"/>
            <a:ext cx="1503550" cy="2211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1"/>
          </p:cNvCxnSpPr>
          <p:nvPr/>
        </p:nvCxnSpPr>
        <p:spPr>
          <a:xfrm flipV="1">
            <a:off x="3491552" y="3432541"/>
            <a:ext cx="1378446" cy="2360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p:cNvCxnSpPr>
          <p:nvPr/>
        </p:nvCxnSpPr>
        <p:spPr>
          <a:xfrm>
            <a:off x="5674761" y="3432541"/>
            <a:ext cx="3313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 idx="1"/>
            <a:endCxn id="5" idx="2"/>
          </p:cNvCxnSpPr>
          <p:nvPr/>
        </p:nvCxnSpPr>
        <p:spPr>
          <a:xfrm rot="10800000">
            <a:off x="367284" y="4883965"/>
            <a:ext cx="1080516" cy="449981"/>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37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p:cNvSpPr>
            <a:spLocks noGrp="1"/>
          </p:cNvSpPr>
          <p:nvPr>
            <p:ph type="title"/>
          </p:nvPr>
        </p:nvSpPr>
        <p:spPr>
          <a:xfrm>
            <a:off x="228600" y="0"/>
            <a:ext cx="8686800" cy="1219200"/>
          </a:xfrm>
        </p:spPr>
        <p:txBody>
          <a:bodyPr/>
          <a:lstStyle/>
          <a:p>
            <a:r>
              <a:rPr lang="en-US" u="sng" dirty="0" smtClean="0"/>
              <a:t>Administration Application</a:t>
            </a:r>
            <a:endParaRPr lang="en-US" u="sng" dirty="0"/>
          </a:p>
        </p:txBody>
      </p:sp>
      <p:sp>
        <p:nvSpPr>
          <p:cNvPr id="3" name="TextBox 2"/>
          <p:cNvSpPr txBox="1"/>
          <p:nvPr/>
        </p:nvSpPr>
        <p:spPr>
          <a:xfrm>
            <a:off x="457200" y="1676400"/>
            <a:ext cx="8305800" cy="4585871"/>
          </a:xfrm>
          <a:prstGeom prst="rect">
            <a:avLst/>
          </a:prstGeom>
          <a:noFill/>
        </p:spPr>
        <p:txBody>
          <a:bodyPr wrap="square" rtlCol="0">
            <a:spAutoFit/>
          </a:bodyPr>
          <a:lstStyle/>
          <a:p>
            <a:pPr marL="342900" indent="-342900">
              <a:spcAft>
                <a:spcPts val="2400"/>
              </a:spcAft>
              <a:buFont typeface="+mj-lt"/>
              <a:buAutoNum type="arabicPeriod"/>
            </a:pPr>
            <a:r>
              <a:rPr lang="en-US" sz="3200" dirty="0" smtClean="0">
                <a:latin typeface="+mj-lt"/>
              </a:rPr>
              <a:t>  Search for a User</a:t>
            </a:r>
          </a:p>
          <a:p>
            <a:pPr marL="342900" indent="-342900">
              <a:spcAft>
                <a:spcPts val="2400"/>
              </a:spcAft>
              <a:buFont typeface="+mj-lt"/>
              <a:buAutoNum type="arabicPeriod"/>
            </a:pPr>
            <a:r>
              <a:rPr lang="en-US" sz="3200" dirty="0" smtClean="0">
                <a:latin typeface="+mj-lt"/>
              </a:rPr>
              <a:t>  Edit Existing User Information</a:t>
            </a:r>
          </a:p>
          <a:p>
            <a:pPr marL="342900" indent="-342900">
              <a:spcAft>
                <a:spcPts val="2400"/>
              </a:spcAft>
              <a:buFont typeface="+mj-lt"/>
              <a:buAutoNum type="arabicPeriod"/>
            </a:pPr>
            <a:r>
              <a:rPr lang="en-US" sz="3200" dirty="0" smtClean="0">
                <a:latin typeface="+mj-lt"/>
              </a:rPr>
              <a:t>  Reset Password</a:t>
            </a:r>
          </a:p>
          <a:p>
            <a:pPr marL="342900" indent="-342900">
              <a:spcAft>
                <a:spcPts val="2400"/>
              </a:spcAft>
              <a:buFont typeface="+mj-lt"/>
              <a:buAutoNum type="arabicPeriod"/>
            </a:pPr>
            <a:r>
              <a:rPr lang="en-US" sz="3200" dirty="0" smtClean="0">
                <a:latin typeface="+mj-lt"/>
              </a:rPr>
              <a:t>  Create a New User</a:t>
            </a:r>
          </a:p>
          <a:p>
            <a:pPr marL="342900" indent="-342900">
              <a:spcAft>
                <a:spcPts val="2400"/>
              </a:spcAft>
              <a:buFont typeface="+mj-lt"/>
              <a:buAutoNum type="arabicPeriod"/>
            </a:pPr>
            <a:r>
              <a:rPr lang="en-US" sz="3200" dirty="0" smtClean="0">
                <a:latin typeface="+mj-lt"/>
              </a:rPr>
              <a:t>  Adding a User to Your Entity</a:t>
            </a:r>
          </a:p>
          <a:p>
            <a:pPr marL="342900" indent="-342900">
              <a:buFont typeface="+mj-lt"/>
              <a:buAutoNum type="arabicPeriod"/>
            </a:pPr>
            <a:r>
              <a:rPr lang="en-US" sz="3200" dirty="0" smtClean="0">
                <a:latin typeface="+mj-lt"/>
              </a:rPr>
              <a:t>  Removing a User from Your Entity</a:t>
            </a:r>
            <a:endParaRPr lang="en-US" sz="3200" dirty="0">
              <a:latin typeface="+mj-lt"/>
            </a:endParaRPr>
          </a:p>
        </p:txBody>
      </p:sp>
    </p:spTree>
    <p:extLst>
      <p:ext uri="{BB962C8B-B14F-4D97-AF65-F5344CB8AC3E}">
        <p14:creationId xmlns:p14="http://schemas.microsoft.com/office/powerpoint/2010/main" val="2547606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Adding a User</a:t>
            </a:r>
            <a:br>
              <a:rPr lang="en-US" sz="5400" dirty="0" smtClean="0"/>
            </a:br>
            <a:r>
              <a:rPr lang="en-US" sz="5400" dirty="0" smtClean="0"/>
              <a:t>to </a:t>
            </a:r>
            <a:r>
              <a:rPr lang="en-US" sz="5400" dirty="0"/>
              <a:t>Y</a:t>
            </a:r>
            <a:r>
              <a:rPr lang="en-US" sz="5400" dirty="0" smtClean="0"/>
              <a:t>our Entity</a:t>
            </a:r>
            <a:endParaRPr lang="en-US" sz="5400" dirty="0"/>
          </a:p>
        </p:txBody>
      </p:sp>
    </p:spTree>
    <p:extLst>
      <p:ext uri="{BB962C8B-B14F-4D97-AF65-F5344CB8AC3E}">
        <p14:creationId xmlns:p14="http://schemas.microsoft.com/office/powerpoint/2010/main" val="24729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57300"/>
            <a:ext cx="8601075"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0" y="0"/>
            <a:ext cx="9144000" cy="1066800"/>
          </a:xfrm>
        </p:spPr>
        <p:txBody>
          <a:bodyPr/>
          <a:lstStyle/>
          <a:p>
            <a:r>
              <a:rPr lang="en-US" dirty="0" smtClean="0"/>
              <a:t>Select Entity (Groups)</a:t>
            </a:r>
            <a:endParaRPr lang="en-US" i="1" dirty="0"/>
          </a:p>
        </p:txBody>
      </p:sp>
      <p:sp>
        <p:nvSpPr>
          <p:cNvPr id="10" name="Rectangle 9"/>
          <p:cNvSpPr/>
          <p:nvPr/>
        </p:nvSpPr>
        <p:spPr>
          <a:xfrm>
            <a:off x="1902050" y="2212706"/>
            <a:ext cx="640385" cy="324387"/>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6412" y="4431030"/>
            <a:ext cx="8534400" cy="1969770"/>
          </a:xfrm>
          <a:prstGeom prst="rect">
            <a:avLst/>
          </a:prstGeom>
          <a:noFill/>
        </p:spPr>
        <p:txBody>
          <a:bodyPr wrap="square" rtlCol="0">
            <a:spAutoFit/>
          </a:bodyPr>
          <a:lstStyle/>
          <a:p>
            <a:pPr marL="285750" indent="-285750">
              <a:spcAft>
                <a:spcPts val="1200"/>
              </a:spcAft>
              <a:buFont typeface="Arial" pitchFamily="34" charset="0"/>
              <a:buChar char="•"/>
            </a:pPr>
            <a:r>
              <a:rPr lang="en-US" sz="2800" dirty="0" smtClean="0">
                <a:latin typeface="+mj-lt"/>
              </a:rPr>
              <a:t>Under User Administration, select the Groups tab.</a:t>
            </a:r>
          </a:p>
          <a:p>
            <a:pPr marL="285750" indent="-285750">
              <a:buFont typeface="Arial" pitchFamily="34" charset="0"/>
              <a:buChar char="•"/>
            </a:pPr>
            <a:r>
              <a:rPr lang="en-US" sz="2800" dirty="0" smtClean="0">
                <a:latin typeface="+mj-lt"/>
              </a:rPr>
              <a:t>All entities that you are the Account Manager for will automatically display here.</a:t>
            </a:r>
            <a:endParaRPr lang="en-US" sz="2800" dirty="0">
              <a:latin typeface="+mj-lt"/>
            </a:endParaRPr>
          </a:p>
        </p:txBody>
      </p:sp>
      <p:sp>
        <p:nvSpPr>
          <p:cNvPr id="7" name="Rectangle 6"/>
          <p:cNvSpPr/>
          <p:nvPr/>
        </p:nvSpPr>
        <p:spPr>
          <a:xfrm>
            <a:off x="7010400" y="4431030"/>
            <a:ext cx="1371600" cy="521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1"/>
          </p:cNvCxnSpPr>
          <p:nvPr/>
        </p:nvCxnSpPr>
        <p:spPr>
          <a:xfrm flipH="1" flipV="1">
            <a:off x="2513326" y="2374899"/>
            <a:ext cx="4497074" cy="23171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829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1" y="1172884"/>
            <a:ext cx="8841799" cy="42373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0" y="0"/>
            <a:ext cx="9144000" cy="1066800"/>
          </a:xfrm>
        </p:spPr>
        <p:txBody>
          <a:bodyPr/>
          <a:lstStyle/>
          <a:p>
            <a:r>
              <a:rPr lang="en-US" dirty="0"/>
              <a:t>Select </a:t>
            </a:r>
            <a:r>
              <a:rPr lang="en-US" dirty="0" smtClean="0"/>
              <a:t>Entity (Groups)</a:t>
            </a:r>
            <a:endParaRPr lang="en-US" i="1" dirty="0"/>
          </a:p>
        </p:txBody>
      </p:sp>
      <p:sp>
        <p:nvSpPr>
          <p:cNvPr id="9" name="Rectangle 8"/>
          <p:cNvSpPr/>
          <p:nvPr/>
        </p:nvSpPr>
        <p:spPr>
          <a:xfrm>
            <a:off x="386212" y="5132696"/>
            <a:ext cx="782946" cy="25848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47316" y="5867400"/>
            <a:ext cx="6283655" cy="523220"/>
          </a:xfrm>
          <a:prstGeom prst="rect">
            <a:avLst/>
          </a:prstGeom>
          <a:noFill/>
          <a:ln w="28575">
            <a:solidFill>
              <a:srgbClr val="FF0000"/>
            </a:solidFill>
          </a:ln>
        </p:spPr>
        <p:txBody>
          <a:bodyPr wrap="square" rtlCol="0">
            <a:spAutoFit/>
          </a:bodyPr>
          <a:lstStyle/>
          <a:p>
            <a:pPr algn="ctr"/>
            <a:r>
              <a:rPr lang="en-US" sz="2800" dirty="0" smtClean="0">
                <a:latin typeface="+mj-lt"/>
              </a:rPr>
              <a:t>Select the “Edit Group” button.</a:t>
            </a:r>
            <a:endParaRPr lang="en-US" sz="2800" dirty="0">
              <a:latin typeface="+mj-lt"/>
            </a:endParaRPr>
          </a:p>
        </p:txBody>
      </p:sp>
      <p:sp>
        <p:nvSpPr>
          <p:cNvPr id="4" name="TextBox 3"/>
          <p:cNvSpPr txBox="1"/>
          <p:nvPr/>
        </p:nvSpPr>
        <p:spPr>
          <a:xfrm>
            <a:off x="1412544" y="2959894"/>
            <a:ext cx="6553200" cy="1384995"/>
          </a:xfrm>
          <a:prstGeom prst="rect">
            <a:avLst/>
          </a:prstGeom>
          <a:solidFill>
            <a:schemeClr val="bg1"/>
          </a:solidFill>
          <a:ln w="28575">
            <a:solidFill>
              <a:srgbClr val="FFC000"/>
            </a:solidFill>
          </a:ln>
        </p:spPr>
        <p:txBody>
          <a:bodyPr wrap="square" rtlCol="0">
            <a:spAutoFit/>
          </a:bodyPr>
          <a:lstStyle/>
          <a:p>
            <a:r>
              <a:rPr lang="en-US" sz="2800" dirty="0">
                <a:latin typeface="+mj-lt"/>
              </a:rPr>
              <a:t>Select </a:t>
            </a:r>
            <a:r>
              <a:rPr lang="en-US" sz="2800" dirty="0" smtClean="0">
                <a:latin typeface="+mj-lt"/>
              </a:rPr>
              <a:t>the Entity that you wish to add a user to by clicking on the row</a:t>
            </a:r>
            <a:endParaRPr lang="en-US" sz="2800" dirty="0">
              <a:latin typeface="+mj-lt"/>
            </a:endParaRPr>
          </a:p>
          <a:p>
            <a:r>
              <a:rPr lang="en-US" sz="2800" i="1" dirty="0" smtClean="0">
                <a:latin typeface="+mj-lt"/>
              </a:rPr>
              <a:t>(</a:t>
            </a:r>
            <a:r>
              <a:rPr lang="en-US" sz="2800" i="1" dirty="0">
                <a:latin typeface="+mj-lt"/>
              </a:rPr>
              <a:t>row will be yellow</a:t>
            </a:r>
            <a:r>
              <a:rPr lang="en-US" sz="2800" i="1" dirty="0" smtClean="0">
                <a:latin typeface="+mj-lt"/>
              </a:rPr>
              <a:t>).</a:t>
            </a:r>
            <a:endParaRPr lang="en-US" dirty="0"/>
          </a:p>
        </p:txBody>
      </p:sp>
      <p:sp>
        <p:nvSpPr>
          <p:cNvPr id="6" name="Rectangle 5"/>
          <p:cNvSpPr/>
          <p:nvPr/>
        </p:nvSpPr>
        <p:spPr>
          <a:xfrm>
            <a:off x="386211" y="2106304"/>
            <a:ext cx="8591741"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4" idx="0"/>
            <a:endCxn id="6" idx="2"/>
          </p:cNvCxnSpPr>
          <p:nvPr/>
        </p:nvCxnSpPr>
        <p:spPr>
          <a:xfrm flipH="1" flipV="1">
            <a:off x="4682082" y="2334904"/>
            <a:ext cx="7062" cy="62499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 name="Elbow Connector 2"/>
          <p:cNvCxnSpPr>
            <a:stCxn id="8" idx="1"/>
            <a:endCxn id="9" idx="2"/>
          </p:cNvCxnSpPr>
          <p:nvPr/>
        </p:nvCxnSpPr>
        <p:spPr>
          <a:xfrm rot="10800000">
            <a:off x="777686" y="5391180"/>
            <a:ext cx="769631" cy="73783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488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p:cNvSpPr>
            <a:spLocks noGrp="1"/>
          </p:cNvSpPr>
          <p:nvPr>
            <p:ph type="title"/>
          </p:nvPr>
        </p:nvSpPr>
        <p:spPr>
          <a:xfrm>
            <a:off x="0" y="-533400"/>
            <a:ext cx="9144000" cy="1600200"/>
          </a:xfrm>
        </p:spPr>
        <p:txBody>
          <a:bodyPr/>
          <a:lstStyle/>
          <a:p>
            <a:r>
              <a:rPr lang="en-US" sz="5200" dirty="0" smtClean="0"/>
              <a:t>Add User as Group Member</a:t>
            </a:r>
            <a:endParaRPr lang="en-US" sz="38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8775"/>
            <a:ext cx="9143999" cy="30036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66699" y="5001904"/>
            <a:ext cx="8610600" cy="830997"/>
          </a:xfrm>
          <a:prstGeom prst="rect">
            <a:avLst/>
          </a:prstGeom>
          <a:noFill/>
          <a:ln w="28575">
            <a:solidFill>
              <a:srgbClr val="0070C0"/>
            </a:solidFill>
          </a:ln>
        </p:spPr>
        <p:txBody>
          <a:bodyPr wrap="square" rtlCol="0">
            <a:spAutoFit/>
          </a:bodyPr>
          <a:lstStyle/>
          <a:p>
            <a:pPr>
              <a:spcAft>
                <a:spcPts val="1200"/>
              </a:spcAft>
            </a:pPr>
            <a:r>
              <a:rPr lang="en-US" sz="2400" b="1" u="sng" dirty="0">
                <a:latin typeface="+mj-lt"/>
              </a:rPr>
              <a:t>Group Members</a:t>
            </a:r>
            <a:r>
              <a:rPr lang="en-US" sz="2400" b="1" dirty="0">
                <a:latin typeface="+mj-lt"/>
              </a:rPr>
              <a:t> </a:t>
            </a:r>
            <a:r>
              <a:rPr lang="en-US" sz="2400" dirty="0">
                <a:latin typeface="+mj-lt"/>
              </a:rPr>
              <a:t>– lists </a:t>
            </a:r>
            <a:r>
              <a:rPr lang="en-US" sz="2400" dirty="0" smtClean="0">
                <a:latin typeface="+mj-lt"/>
              </a:rPr>
              <a:t>users </a:t>
            </a:r>
            <a:r>
              <a:rPr lang="en-US" sz="2400" dirty="0">
                <a:latin typeface="+mj-lt"/>
              </a:rPr>
              <a:t>that have access to your entity that are not Account Managers.</a:t>
            </a:r>
          </a:p>
        </p:txBody>
      </p:sp>
      <p:sp>
        <p:nvSpPr>
          <p:cNvPr id="3" name="TextBox 2"/>
          <p:cNvSpPr txBox="1"/>
          <p:nvPr/>
        </p:nvSpPr>
        <p:spPr>
          <a:xfrm>
            <a:off x="266699" y="4038600"/>
            <a:ext cx="8610600" cy="830997"/>
          </a:xfrm>
          <a:prstGeom prst="rect">
            <a:avLst/>
          </a:prstGeom>
          <a:noFill/>
          <a:ln w="28575">
            <a:solidFill>
              <a:srgbClr val="FF0000"/>
            </a:solidFill>
          </a:ln>
        </p:spPr>
        <p:txBody>
          <a:bodyPr wrap="square" rtlCol="0">
            <a:spAutoFit/>
          </a:bodyPr>
          <a:lstStyle/>
          <a:p>
            <a:r>
              <a:rPr lang="en-US" sz="2400" b="1" u="sng" dirty="0">
                <a:latin typeface="+mj-lt"/>
              </a:rPr>
              <a:t>Available Users</a:t>
            </a:r>
            <a:r>
              <a:rPr lang="en-US" sz="2400" b="1" dirty="0">
                <a:latin typeface="+mj-lt"/>
              </a:rPr>
              <a:t> </a:t>
            </a:r>
            <a:r>
              <a:rPr lang="en-US" sz="2400" dirty="0">
                <a:latin typeface="+mj-lt"/>
              </a:rPr>
              <a:t>– lists </a:t>
            </a:r>
            <a:r>
              <a:rPr lang="en-US" sz="2400" u="sng" dirty="0">
                <a:latin typeface="+mj-lt"/>
              </a:rPr>
              <a:t>all</a:t>
            </a:r>
            <a:r>
              <a:rPr lang="en-US" sz="2400" dirty="0">
                <a:latin typeface="+mj-lt"/>
              </a:rPr>
              <a:t> users in the system (not just your entity users</a:t>
            </a:r>
            <a:r>
              <a:rPr lang="en-US" sz="2400" dirty="0" smtClean="0">
                <a:latin typeface="+mj-lt"/>
              </a:rPr>
              <a:t>.</a:t>
            </a:r>
            <a:endParaRPr lang="en-US" sz="2400" i="1" dirty="0">
              <a:latin typeface="+mj-lt"/>
            </a:endParaRPr>
          </a:p>
        </p:txBody>
      </p:sp>
      <p:sp>
        <p:nvSpPr>
          <p:cNvPr id="4" name="TextBox 3"/>
          <p:cNvSpPr txBox="1"/>
          <p:nvPr/>
        </p:nvSpPr>
        <p:spPr>
          <a:xfrm>
            <a:off x="266699" y="5965208"/>
            <a:ext cx="8610600" cy="830997"/>
          </a:xfrm>
          <a:prstGeom prst="rect">
            <a:avLst/>
          </a:prstGeom>
          <a:noFill/>
          <a:ln w="28575">
            <a:solidFill>
              <a:srgbClr val="00B050"/>
            </a:solidFill>
          </a:ln>
        </p:spPr>
        <p:txBody>
          <a:bodyPr wrap="square" rtlCol="0">
            <a:spAutoFit/>
          </a:bodyPr>
          <a:lstStyle/>
          <a:p>
            <a:r>
              <a:rPr lang="en-US" sz="2400" b="1" u="sng" dirty="0">
                <a:latin typeface="+mj-lt"/>
              </a:rPr>
              <a:t>Group Admins</a:t>
            </a:r>
            <a:r>
              <a:rPr lang="en-US" sz="2400" b="1" dirty="0">
                <a:latin typeface="+mj-lt"/>
              </a:rPr>
              <a:t> </a:t>
            </a:r>
            <a:r>
              <a:rPr lang="en-US" sz="2400" dirty="0">
                <a:latin typeface="+mj-lt"/>
              </a:rPr>
              <a:t>– </a:t>
            </a:r>
            <a:r>
              <a:rPr lang="en-US" sz="2400" dirty="0" smtClean="0">
                <a:latin typeface="+mj-lt"/>
              </a:rPr>
              <a:t>lists entity Account Managers (you should have two if possible).</a:t>
            </a:r>
            <a:endParaRPr lang="en-US" sz="2400" dirty="0">
              <a:latin typeface="+mj-lt"/>
            </a:endParaRPr>
          </a:p>
        </p:txBody>
      </p:sp>
      <p:sp>
        <p:nvSpPr>
          <p:cNvPr id="7" name="Rectangle 6"/>
          <p:cNvSpPr/>
          <p:nvPr/>
        </p:nvSpPr>
        <p:spPr>
          <a:xfrm>
            <a:off x="817218" y="1613848"/>
            <a:ext cx="2146622" cy="205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72552" y="1613848"/>
            <a:ext cx="2146622" cy="205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29137" y="1608162"/>
            <a:ext cx="2146622" cy="2057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016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65552"/>
            <a:ext cx="9144001" cy="299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p:cNvSpPr>
            <a:spLocks noGrp="1"/>
          </p:cNvSpPr>
          <p:nvPr>
            <p:ph type="title"/>
          </p:nvPr>
        </p:nvSpPr>
        <p:spPr>
          <a:xfrm>
            <a:off x="0" y="0"/>
            <a:ext cx="9144000" cy="914400"/>
          </a:xfrm>
        </p:spPr>
        <p:txBody>
          <a:bodyPr/>
          <a:lstStyle/>
          <a:p>
            <a:r>
              <a:rPr lang="en-US" sz="5200" dirty="0" smtClean="0"/>
              <a:t>Add User as Group Member</a:t>
            </a:r>
            <a:endParaRPr lang="en-US" sz="3800" i="1" dirty="0"/>
          </a:p>
        </p:txBody>
      </p:sp>
      <p:sp>
        <p:nvSpPr>
          <p:cNvPr id="6" name="Rectangle 5"/>
          <p:cNvSpPr/>
          <p:nvPr/>
        </p:nvSpPr>
        <p:spPr>
          <a:xfrm>
            <a:off x="804672" y="2906976"/>
            <a:ext cx="2121408" cy="2066520"/>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7520" y="3609856"/>
            <a:ext cx="716280" cy="274320"/>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999" y="1066800"/>
            <a:ext cx="8382000" cy="954107"/>
          </a:xfrm>
          <a:prstGeom prst="rect">
            <a:avLst/>
          </a:prstGeom>
          <a:noFill/>
          <a:ln w="28575">
            <a:solidFill>
              <a:srgbClr val="FF0000"/>
            </a:solidFill>
          </a:ln>
        </p:spPr>
        <p:txBody>
          <a:bodyPr wrap="square" rtlCol="0">
            <a:spAutoFit/>
          </a:bodyPr>
          <a:lstStyle/>
          <a:p>
            <a:r>
              <a:rPr lang="en-US" sz="2800" dirty="0" smtClean="0">
                <a:latin typeface="+mj-lt"/>
              </a:rPr>
              <a:t>Find the user you would like to add to your entity’s account in the Available Users section.</a:t>
            </a:r>
          </a:p>
        </p:txBody>
      </p:sp>
      <p:sp>
        <p:nvSpPr>
          <p:cNvPr id="9" name="TextBox 8"/>
          <p:cNvSpPr txBox="1"/>
          <p:nvPr/>
        </p:nvSpPr>
        <p:spPr>
          <a:xfrm>
            <a:off x="380999" y="5334000"/>
            <a:ext cx="8382000" cy="1384995"/>
          </a:xfrm>
          <a:prstGeom prst="rect">
            <a:avLst/>
          </a:prstGeom>
          <a:solidFill>
            <a:schemeClr val="bg1"/>
          </a:solidFill>
          <a:ln w="28575">
            <a:solidFill>
              <a:srgbClr val="FFC000"/>
            </a:solidFill>
          </a:ln>
        </p:spPr>
        <p:txBody>
          <a:bodyPr wrap="square" rtlCol="0">
            <a:spAutoFit/>
          </a:bodyPr>
          <a:lstStyle/>
          <a:p>
            <a:r>
              <a:rPr lang="en-US" sz="2800" dirty="0" smtClean="0">
                <a:latin typeface="+mj-lt"/>
              </a:rPr>
              <a:t>Select the user, then use </a:t>
            </a:r>
            <a:r>
              <a:rPr lang="en-US" sz="2800" dirty="0">
                <a:latin typeface="+mj-lt"/>
              </a:rPr>
              <a:t>the right double-arrow to move the user from Available Users to Group </a:t>
            </a:r>
            <a:r>
              <a:rPr lang="en-US" sz="2800" dirty="0" smtClean="0">
                <a:latin typeface="+mj-lt"/>
              </a:rPr>
              <a:t>Members</a:t>
            </a:r>
            <a:endParaRPr lang="en-US" sz="2800" dirty="0">
              <a:latin typeface="+mj-lt"/>
            </a:endParaRPr>
          </a:p>
        </p:txBody>
      </p:sp>
      <p:cxnSp>
        <p:nvCxnSpPr>
          <p:cNvPr id="13" name="Straight Arrow Connector 12"/>
          <p:cNvCxnSpPr>
            <a:endCxn id="6" idx="0"/>
          </p:cNvCxnSpPr>
          <p:nvPr/>
        </p:nvCxnSpPr>
        <p:spPr>
          <a:xfrm flipH="1">
            <a:off x="1865376" y="2020907"/>
            <a:ext cx="801624" cy="8860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p:cNvCxnSpPr>
          <p:nvPr/>
        </p:nvCxnSpPr>
        <p:spPr>
          <a:xfrm flipH="1" flipV="1">
            <a:off x="3733800" y="3884176"/>
            <a:ext cx="838199" cy="14498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009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300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p:cNvSpPr>
            <a:spLocks noGrp="1"/>
          </p:cNvSpPr>
          <p:nvPr>
            <p:ph type="title"/>
          </p:nvPr>
        </p:nvSpPr>
        <p:spPr>
          <a:xfrm>
            <a:off x="0" y="-533400"/>
            <a:ext cx="9144000" cy="1600200"/>
          </a:xfrm>
        </p:spPr>
        <p:txBody>
          <a:bodyPr/>
          <a:lstStyle/>
          <a:p>
            <a:r>
              <a:rPr lang="en-US" sz="5200" dirty="0" smtClean="0"/>
              <a:t>Add User as Group Member</a:t>
            </a:r>
            <a:endParaRPr lang="en-US" sz="3800" i="1" dirty="0"/>
          </a:p>
        </p:txBody>
      </p:sp>
      <p:sp>
        <p:nvSpPr>
          <p:cNvPr id="6" name="Rectangle 5"/>
          <p:cNvSpPr/>
          <p:nvPr/>
        </p:nvSpPr>
        <p:spPr>
          <a:xfrm>
            <a:off x="3897576" y="1858600"/>
            <a:ext cx="1207824" cy="18288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810000"/>
            <a:ext cx="457200" cy="274320"/>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10672" y="3200400"/>
            <a:ext cx="4403678" cy="954107"/>
          </a:xfrm>
          <a:prstGeom prst="rect">
            <a:avLst/>
          </a:prstGeom>
          <a:solidFill>
            <a:schemeClr val="bg1"/>
          </a:solidFill>
          <a:ln w="28575">
            <a:solidFill>
              <a:srgbClr val="FF0000"/>
            </a:solidFill>
          </a:ln>
        </p:spPr>
        <p:txBody>
          <a:bodyPr wrap="square" rtlCol="0">
            <a:spAutoFit/>
          </a:bodyPr>
          <a:lstStyle/>
          <a:p>
            <a:r>
              <a:rPr lang="en-US" sz="2800" dirty="0" smtClean="0">
                <a:latin typeface="+mj-lt"/>
              </a:rPr>
              <a:t>The user now displays under Group Members.</a:t>
            </a:r>
            <a:endParaRPr lang="en-US" sz="2800" dirty="0">
              <a:latin typeface="+mj-lt"/>
            </a:endParaRPr>
          </a:p>
        </p:txBody>
      </p:sp>
      <p:sp>
        <p:nvSpPr>
          <p:cNvPr id="3" name="TextBox 2"/>
          <p:cNvSpPr txBox="1"/>
          <p:nvPr/>
        </p:nvSpPr>
        <p:spPr>
          <a:xfrm>
            <a:off x="228600" y="4572000"/>
            <a:ext cx="8610600" cy="523220"/>
          </a:xfrm>
          <a:prstGeom prst="rect">
            <a:avLst/>
          </a:prstGeom>
          <a:noFill/>
          <a:ln w="28575">
            <a:solidFill>
              <a:srgbClr val="FFC000"/>
            </a:solidFill>
          </a:ln>
        </p:spPr>
        <p:txBody>
          <a:bodyPr wrap="square" rtlCol="0">
            <a:spAutoFit/>
          </a:bodyPr>
          <a:lstStyle/>
          <a:p>
            <a:r>
              <a:rPr lang="en-US" sz="2800" dirty="0" smtClean="0">
                <a:latin typeface="+mj-lt"/>
              </a:rPr>
              <a:t>Select the Save button to finalize your change.</a:t>
            </a:r>
            <a:endParaRPr lang="en-US" sz="2800" dirty="0">
              <a:latin typeface="+mj-lt"/>
            </a:endParaRPr>
          </a:p>
        </p:txBody>
      </p:sp>
      <p:sp>
        <p:nvSpPr>
          <p:cNvPr id="8" name="TextBox 7"/>
          <p:cNvSpPr txBox="1"/>
          <p:nvPr/>
        </p:nvSpPr>
        <p:spPr>
          <a:xfrm>
            <a:off x="228600" y="5522893"/>
            <a:ext cx="8610600" cy="954107"/>
          </a:xfrm>
          <a:prstGeom prst="rect">
            <a:avLst/>
          </a:prstGeom>
          <a:noFill/>
        </p:spPr>
        <p:txBody>
          <a:bodyPr wrap="square" rtlCol="0">
            <a:spAutoFit/>
          </a:bodyPr>
          <a:lstStyle/>
          <a:p>
            <a:r>
              <a:rPr lang="en-US" sz="2800" dirty="0" smtClean="0">
                <a:latin typeface="+mj-lt"/>
              </a:rPr>
              <a:t>The user is now linked with your entity and may access and/or report records for your entity.</a:t>
            </a:r>
            <a:endParaRPr lang="en-US" sz="2800" dirty="0">
              <a:latin typeface="+mj-lt"/>
            </a:endParaRPr>
          </a:p>
        </p:txBody>
      </p:sp>
      <p:cxnSp>
        <p:nvCxnSpPr>
          <p:cNvPr id="14" name="Straight Arrow Connector 13"/>
          <p:cNvCxnSpPr>
            <a:endCxn id="6" idx="2"/>
          </p:cNvCxnSpPr>
          <p:nvPr/>
        </p:nvCxnSpPr>
        <p:spPr>
          <a:xfrm flipH="1" flipV="1">
            <a:off x="4501488" y="2041480"/>
            <a:ext cx="984912" cy="11589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57200" y="4073161"/>
            <a:ext cx="762000" cy="49883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061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5100" dirty="0" smtClean="0"/>
              <a:t>Add User as Account Manager</a:t>
            </a:r>
            <a:endParaRPr lang="en-US" sz="51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3791"/>
            <a:ext cx="9144000" cy="300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199" y="933271"/>
            <a:ext cx="8382000" cy="1200329"/>
          </a:xfrm>
          <a:prstGeom prst="rect">
            <a:avLst/>
          </a:prstGeom>
          <a:noFill/>
          <a:ln w="28575">
            <a:solidFill>
              <a:srgbClr val="FF0000"/>
            </a:solidFill>
          </a:ln>
        </p:spPr>
        <p:txBody>
          <a:bodyPr wrap="square" rtlCol="0">
            <a:spAutoFit/>
          </a:bodyPr>
          <a:lstStyle/>
          <a:p>
            <a:pPr marL="342900" indent="-342900">
              <a:buFont typeface="Arial" pitchFamily="34" charset="0"/>
              <a:buChar char="•"/>
            </a:pPr>
            <a:r>
              <a:rPr lang="en-US" sz="2400" dirty="0" smtClean="0">
                <a:latin typeface="+mj-lt"/>
              </a:rPr>
              <a:t>Find and select </a:t>
            </a:r>
            <a:r>
              <a:rPr lang="en-US" sz="2400" dirty="0">
                <a:latin typeface="+mj-lt"/>
              </a:rPr>
              <a:t>the user that you wish to make an Account </a:t>
            </a:r>
            <a:r>
              <a:rPr lang="en-US" sz="2400" dirty="0" smtClean="0">
                <a:latin typeface="+mj-lt"/>
              </a:rPr>
              <a:t>Manager from either Available Users or Group Members.</a:t>
            </a:r>
          </a:p>
        </p:txBody>
      </p:sp>
      <p:sp>
        <p:nvSpPr>
          <p:cNvPr id="6" name="TextBox 5"/>
          <p:cNvSpPr txBox="1"/>
          <p:nvPr/>
        </p:nvSpPr>
        <p:spPr>
          <a:xfrm>
            <a:off x="835927" y="5165508"/>
            <a:ext cx="8229601" cy="1646605"/>
          </a:xfrm>
          <a:prstGeom prst="rect">
            <a:avLst/>
          </a:prstGeom>
          <a:solidFill>
            <a:schemeClr val="bg1"/>
          </a:solidFill>
          <a:ln w="28575">
            <a:solidFill>
              <a:srgbClr val="00B050"/>
            </a:solidFill>
          </a:ln>
        </p:spPr>
        <p:txBody>
          <a:bodyPr wrap="square" rtlCol="0">
            <a:spAutoFit/>
          </a:bodyPr>
          <a:lstStyle/>
          <a:p>
            <a:pPr marL="285750" indent="-285750">
              <a:spcAft>
                <a:spcPts val="600"/>
              </a:spcAft>
              <a:buFont typeface="Arial" pitchFamily="34" charset="0"/>
              <a:buChar char="•"/>
            </a:pPr>
            <a:r>
              <a:rPr lang="en-US" sz="2400" dirty="0" smtClean="0">
                <a:latin typeface="+mj-lt"/>
              </a:rPr>
              <a:t>Using the double arrows, move the user all the way to the Group Admins box.</a:t>
            </a:r>
          </a:p>
          <a:p>
            <a:pPr marL="285750" indent="-285750">
              <a:buFont typeface="Arial" pitchFamily="34" charset="0"/>
              <a:buChar char="•"/>
            </a:pPr>
            <a:r>
              <a:rPr lang="en-US" sz="2400" dirty="0" smtClean="0">
                <a:latin typeface="+mj-lt"/>
              </a:rPr>
              <a:t>If the user was in Available Users, you will move them to Group Members, then to Group Admins.</a:t>
            </a:r>
            <a:endParaRPr lang="en-US" sz="2400" dirty="0">
              <a:latin typeface="+mj-lt"/>
            </a:endParaRPr>
          </a:p>
        </p:txBody>
      </p:sp>
      <p:sp>
        <p:nvSpPr>
          <p:cNvPr id="7" name="Rectangle 6"/>
          <p:cNvSpPr/>
          <p:nvPr/>
        </p:nvSpPr>
        <p:spPr>
          <a:xfrm>
            <a:off x="838200" y="2997952"/>
            <a:ext cx="21336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70279" y="2997952"/>
            <a:ext cx="21336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2685" y="3723857"/>
            <a:ext cx="675095" cy="249382"/>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76664" y="3724150"/>
            <a:ext cx="675095" cy="249382"/>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9" idx="2"/>
          </p:cNvCxnSpPr>
          <p:nvPr/>
        </p:nvCxnSpPr>
        <p:spPr>
          <a:xfrm flipV="1">
            <a:off x="3380232" y="3973239"/>
            <a:ext cx="1" cy="119226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2"/>
          </p:cNvCxnSpPr>
          <p:nvPr/>
        </p:nvCxnSpPr>
        <p:spPr>
          <a:xfrm flipH="1" flipV="1">
            <a:off x="6414212" y="3973532"/>
            <a:ext cx="17373" cy="119197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1333500" y="3581400"/>
            <a:ext cx="1143000" cy="521452"/>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542430" y="3581400"/>
            <a:ext cx="1143000" cy="521452"/>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99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6800"/>
            <a:ext cx="9144000" cy="30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p:cNvSpPr>
            <a:spLocks noGrp="1"/>
          </p:cNvSpPr>
          <p:nvPr>
            <p:ph type="title"/>
          </p:nvPr>
        </p:nvSpPr>
        <p:spPr>
          <a:xfrm>
            <a:off x="0" y="-533400"/>
            <a:ext cx="9144000" cy="1600200"/>
          </a:xfrm>
        </p:spPr>
        <p:txBody>
          <a:bodyPr/>
          <a:lstStyle/>
          <a:p>
            <a:r>
              <a:rPr lang="en-US" sz="5100" dirty="0" smtClean="0"/>
              <a:t>Add User as Account Manager</a:t>
            </a:r>
            <a:endParaRPr lang="en-US" sz="5100" i="1" dirty="0"/>
          </a:p>
        </p:txBody>
      </p:sp>
      <p:sp>
        <p:nvSpPr>
          <p:cNvPr id="6" name="Rectangle 5"/>
          <p:cNvSpPr/>
          <p:nvPr/>
        </p:nvSpPr>
        <p:spPr>
          <a:xfrm>
            <a:off x="6934200" y="1981200"/>
            <a:ext cx="1279478" cy="18288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5" y="3815687"/>
            <a:ext cx="432138" cy="282033"/>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02122" y="3200400"/>
            <a:ext cx="4403678" cy="954107"/>
          </a:xfrm>
          <a:prstGeom prst="rect">
            <a:avLst/>
          </a:prstGeom>
          <a:solidFill>
            <a:schemeClr val="bg1"/>
          </a:solidFill>
          <a:ln w="28575">
            <a:solidFill>
              <a:srgbClr val="FF0000"/>
            </a:solidFill>
          </a:ln>
        </p:spPr>
        <p:txBody>
          <a:bodyPr wrap="square" rtlCol="0">
            <a:spAutoFit/>
          </a:bodyPr>
          <a:lstStyle/>
          <a:p>
            <a:r>
              <a:rPr lang="en-US" sz="2800" dirty="0" smtClean="0">
                <a:latin typeface="+mj-lt"/>
              </a:rPr>
              <a:t>The user now displays under Group Members.</a:t>
            </a:r>
            <a:endParaRPr lang="en-US" sz="2800" dirty="0">
              <a:latin typeface="+mj-lt"/>
            </a:endParaRPr>
          </a:p>
        </p:txBody>
      </p:sp>
      <p:sp>
        <p:nvSpPr>
          <p:cNvPr id="15" name="TextBox 14"/>
          <p:cNvSpPr txBox="1"/>
          <p:nvPr/>
        </p:nvSpPr>
        <p:spPr>
          <a:xfrm>
            <a:off x="228600" y="4572000"/>
            <a:ext cx="8610600" cy="523220"/>
          </a:xfrm>
          <a:prstGeom prst="rect">
            <a:avLst/>
          </a:prstGeom>
          <a:noFill/>
          <a:ln w="28575">
            <a:solidFill>
              <a:srgbClr val="FFC000"/>
            </a:solidFill>
          </a:ln>
        </p:spPr>
        <p:txBody>
          <a:bodyPr wrap="square" rtlCol="0">
            <a:spAutoFit/>
          </a:bodyPr>
          <a:lstStyle/>
          <a:p>
            <a:r>
              <a:rPr lang="en-US" sz="2800" dirty="0" smtClean="0">
                <a:latin typeface="+mj-lt"/>
              </a:rPr>
              <a:t>Select the Save button to confirm your selection.</a:t>
            </a:r>
            <a:endParaRPr lang="en-US" sz="2800" dirty="0">
              <a:latin typeface="+mj-lt"/>
            </a:endParaRPr>
          </a:p>
        </p:txBody>
      </p:sp>
      <p:sp>
        <p:nvSpPr>
          <p:cNvPr id="3" name="TextBox 2"/>
          <p:cNvSpPr txBox="1"/>
          <p:nvPr/>
        </p:nvSpPr>
        <p:spPr>
          <a:xfrm>
            <a:off x="371924" y="5562600"/>
            <a:ext cx="8619676" cy="954107"/>
          </a:xfrm>
          <a:prstGeom prst="rect">
            <a:avLst/>
          </a:prstGeom>
          <a:noFill/>
        </p:spPr>
        <p:txBody>
          <a:bodyPr wrap="square" rtlCol="0">
            <a:spAutoFit/>
          </a:bodyPr>
          <a:lstStyle/>
          <a:p>
            <a:r>
              <a:rPr lang="en-US" sz="2800" dirty="0" smtClean="0">
                <a:latin typeface="+mj-lt"/>
              </a:rPr>
              <a:t>The user is now an Account Manager and may perform Administrative functions for your entity.</a:t>
            </a:r>
            <a:endParaRPr lang="en-US" sz="2800" dirty="0">
              <a:latin typeface="+mj-lt"/>
            </a:endParaRPr>
          </a:p>
        </p:txBody>
      </p:sp>
      <p:cxnSp>
        <p:nvCxnSpPr>
          <p:cNvPr id="18" name="Straight Arrow Connector 17"/>
          <p:cNvCxnSpPr>
            <a:endCxn id="6" idx="2"/>
          </p:cNvCxnSpPr>
          <p:nvPr/>
        </p:nvCxnSpPr>
        <p:spPr>
          <a:xfrm flipV="1">
            <a:off x="7573939" y="2164080"/>
            <a:ext cx="0" cy="10363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71924" y="4070425"/>
            <a:ext cx="618677" cy="50157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010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Removing a User</a:t>
            </a:r>
            <a:br>
              <a:rPr lang="en-US" sz="5400" dirty="0" smtClean="0"/>
            </a:br>
            <a:r>
              <a:rPr lang="en-US" sz="5400" dirty="0" smtClean="0"/>
              <a:t>from Your Entity</a:t>
            </a:r>
            <a:endParaRPr lang="en-US" sz="5400" dirty="0"/>
          </a:p>
        </p:txBody>
      </p:sp>
    </p:spTree>
    <p:extLst>
      <p:ext uri="{BB962C8B-B14F-4D97-AF65-F5344CB8AC3E}">
        <p14:creationId xmlns:p14="http://schemas.microsoft.com/office/powerpoint/2010/main" val="125724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p:cNvSpPr txBox="1">
            <a:spLocks/>
          </p:cNvSpPr>
          <p:nvPr/>
        </p:nvSpPr>
        <p:spPr>
          <a:xfrm>
            <a:off x="457200" y="-533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200" dirty="0" smtClean="0"/>
              <a:t>Remove User from Entity</a:t>
            </a:r>
            <a:endParaRPr lang="en-US" sz="3800" i="1" dirty="0"/>
          </a:p>
        </p:txBody>
      </p:sp>
      <p:sp>
        <p:nvSpPr>
          <p:cNvPr id="2" name="TextBox 1"/>
          <p:cNvSpPr txBox="1"/>
          <p:nvPr/>
        </p:nvSpPr>
        <p:spPr>
          <a:xfrm>
            <a:off x="81887" y="1260931"/>
            <a:ext cx="8915400" cy="5139869"/>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latin typeface="+mj-lt"/>
              </a:rPr>
              <a:t>Check with the user to see if they report for multiple entities.</a:t>
            </a:r>
          </a:p>
          <a:p>
            <a:pPr marL="285750" indent="-285750">
              <a:spcAft>
                <a:spcPts val="1200"/>
              </a:spcAft>
              <a:buFont typeface="Arial" pitchFamily="34" charset="0"/>
              <a:buChar char="•"/>
            </a:pPr>
            <a:r>
              <a:rPr lang="en-US" sz="2400" u="sng" dirty="0" smtClean="0">
                <a:latin typeface="+mj-lt"/>
              </a:rPr>
              <a:t>If the user only reports for your entity</a:t>
            </a:r>
            <a:r>
              <a:rPr lang="en-US" sz="2400" dirty="0" smtClean="0">
                <a:latin typeface="+mj-lt"/>
              </a:rPr>
              <a:t>, you must make the user Inactive.</a:t>
            </a:r>
          </a:p>
          <a:p>
            <a:pPr marL="285750" indent="-285750">
              <a:spcAft>
                <a:spcPts val="1200"/>
              </a:spcAft>
              <a:buFont typeface="Arial" pitchFamily="34" charset="0"/>
              <a:buChar char="•"/>
            </a:pPr>
            <a:r>
              <a:rPr lang="en-US" sz="2400" dirty="0" smtClean="0">
                <a:latin typeface="+mj-lt"/>
              </a:rPr>
              <a:t>If the user reports for multiple entities – </a:t>
            </a:r>
            <a:r>
              <a:rPr lang="en-US" sz="2400" u="sng" dirty="0" smtClean="0">
                <a:latin typeface="+mj-lt"/>
              </a:rPr>
              <a:t>DO NOT</a:t>
            </a:r>
            <a:r>
              <a:rPr lang="en-US" sz="2400" dirty="0" smtClean="0">
                <a:latin typeface="+mj-lt"/>
              </a:rPr>
              <a:t> make the user Inactive.</a:t>
            </a:r>
          </a:p>
          <a:p>
            <a:pPr marL="285750" indent="-285750">
              <a:spcAft>
                <a:spcPts val="1200"/>
              </a:spcAft>
              <a:buFont typeface="Arial" pitchFamily="34" charset="0"/>
              <a:buChar char="•"/>
            </a:pPr>
            <a:r>
              <a:rPr lang="en-US" sz="2400" dirty="0">
                <a:latin typeface="+mj-lt"/>
              </a:rPr>
              <a:t>If you remove the user from your entity (group) before changing the Status to “Inactive,” you  will not be able to change the user’s Status.</a:t>
            </a:r>
          </a:p>
          <a:p>
            <a:pPr marL="285750" indent="-285750">
              <a:buFont typeface="Arial" pitchFamily="34" charset="0"/>
              <a:buChar char="•"/>
            </a:pPr>
            <a:r>
              <a:rPr lang="en-US" sz="2400" dirty="0">
                <a:latin typeface="+mj-lt"/>
              </a:rPr>
              <a:t>An active user can still log into the registry, even though they are not associated with any entities, but they </a:t>
            </a:r>
            <a:r>
              <a:rPr lang="en-US" sz="2400" dirty="0" smtClean="0">
                <a:latin typeface="+mj-lt"/>
              </a:rPr>
              <a:t>are </a:t>
            </a:r>
            <a:r>
              <a:rPr lang="en-US" sz="2400" dirty="0">
                <a:latin typeface="+mj-lt"/>
              </a:rPr>
              <a:t>not </a:t>
            </a:r>
            <a:r>
              <a:rPr lang="en-US" sz="2400" dirty="0" smtClean="0">
                <a:latin typeface="+mj-lt"/>
              </a:rPr>
              <a:t>able </a:t>
            </a:r>
            <a:r>
              <a:rPr lang="en-US" sz="2400" dirty="0">
                <a:latin typeface="+mj-lt"/>
              </a:rPr>
              <a:t>to view any records</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333637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8349"/>
          </a:xfrm>
        </p:spPr>
        <p:txBody>
          <a:bodyPr/>
          <a:lstStyle/>
          <a:p>
            <a:r>
              <a:rPr lang="en-US" sz="4800" dirty="0" smtClean="0"/>
              <a:t>Administration Application</a:t>
            </a:r>
            <a:endParaRPr lang="en-US"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7" y="968349"/>
            <a:ext cx="6672263" cy="58896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1600200"/>
            <a:ext cx="8001000" cy="1969770"/>
          </a:xfrm>
          <a:prstGeom prst="rect">
            <a:avLst/>
          </a:prstGeom>
          <a:solidFill>
            <a:schemeClr val="bg1"/>
          </a:solidFill>
          <a:ln w="28575">
            <a:solidFill>
              <a:schemeClr val="tx1"/>
            </a:solidFill>
          </a:ln>
        </p:spPr>
        <p:txBody>
          <a:bodyPr wrap="square" rtlCol="0">
            <a:spAutoFit/>
          </a:bodyPr>
          <a:lstStyle/>
          <a:p>
            <a:pPr marL="457200" indent="-457200">
              <a:spcAft>
                <a:spcPts val="1200"/>
              </a:spcAft>
              <a:buFont typeface="Arial" pitchFamily="34" charset="0"/>
              <a:buChar char="•"/>
            </a:pPr>
            <a:r>
              <a:rPr lang="en-US" sz="2800" dirty="0" smtClean="0">
                <a:latin typeface="+mj-lt"/>
              </a:rPr>
              <a:t>Enter your Login Name and Password.</a:t>
            </a:r>
          </a:p>
          <a:p>
            <a:pPr marL="457200" indent="-457200">
              <a:buFont typeface="Arial" pitchFamily="34" charset="0"/>
              <a:buChar char="•"/>
            </a:pPr>
            <a:r>
              <a:rPr lang="en-US" sz="2800" dirty="0" smtClean="0">
                <a:latin typeface="+mj-lt"/>
              </a:rPr>
              <a:t>To access the Administration Application, select Administration (instead of Main) from the Application drop-down menu.</a:t>
            </a:r>
            <a:endParaRPr lang="en-US" sz="2800" dirty="0">
              <a:latin typeface="+mj-lt"/>
            </a:endParaRPr>
          </a:p>
        </p:txBody>
      </p:sp>
      <p:sp>
        <p:nvSpPr>
          <p:cNvPr id="6" name="Rectangle 5"/>
          <p:cNvSpPr/>
          <p:nvPr/>
        </p:nvSpPr>
        <p:spPr>
          <a:xfrm>
            <a:off x="3352800" y="5867400"/>
            <a:ext cx="1969292" cy="30480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28775" y="2168856"/>
            <a:ext cx="4662073"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endCxn id="6" idx="3"/>
          </p:cNvCxnSpPr>
          <p:nvPr/>
        </p:nvCxnSpPr>
        <p:spPr>
          <a:xfrm rot="5400000">
            <a:off x="4964674" y="3059674"/>
            <a:ext cx="3317544" cy="2602708"/>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370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312464"/>
            <a:ext cx="8943975" cy="36099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152399" y="0"/>
            <a:ext cx="8817100" cy="1143000"/>
          </a:xfrm>
        </p:spPr>
        <p:txBody>
          <a:bodyPr/>
          <a:lstStyle/>
          <a:p>
            <a:r>
              <a:rPr lang="en-US" dirty="0" smtClean="0"/>
              <a:t>Make User Inactive</a:t>
            </a:r>
            <a:endParaRPr lang="en-US" i="1" dirty="0"/>
          </a:p>
        </p:txBody>
      </p:sp>
      <p:sp>
        <p:nvSpPr>
          <p:cNvPr id="14" name="Rectangle 13"/>
          <p:cNvSpPr/>
          <p:nvPr/>
        </p:nvSpPr>
        <p:spPr>
          <a:xfrm>
            <a:off x="76200" y="1661392"/>
            <a:ext cx="8967788" cy="2743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 y="4665264"/>
            <a:ext cx="838201" cy="25717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455" y="5473005"/>
            <a:ext cx="4506640" cy="523220"/>
          </a:xfrm>
          <a:prstGeom prst="rect">
            <a:avLst/>
          </a:prstGeom>
          <a:noFill/>
          <a:ln w="28575">
            <a:solidFill>
              <a:srgbClr val="FF0000"/>
            </a:solidFill>
          </a:ln>
        </p:spPr>
        <p:txBody>
          <a:bodyPr wrap="square" rtlCol="0">
            <a:spAutoFit/>
          </a:bodyPr>
          <a:lstStyle/>
          <a:p>
            <a:r>
              <a:rPr lang="en-US" sz="2800" dirty="0" smtClean="0">
                <a:latin typeface="+mj-lt"/>
              </a:rPr>
              <a:t>Select “Edit User” button.</a:t>
            </a:r>
            <a:endParaRPr lang="en-US" sz="2800" dirty="0">
              <a:latin typeface="+mj-lt"/>
            </a:endParaRPr>
          </a:p>
        </p:txBody>
      </p:sp>
      <p:sp>
        <p:nvSpPr>
          <p:cNvPr id="2" name="TextBox 1"/>
          <p:cNvSpPr txBox="1"/>
          <p:nvPr/>
        </p:nvSpPr>
        <p:spPr>
          <a:xfrm>
            <a:off x="152400" y="2303064"/>
            <a:ext cx="6324600" cy="1384995"/>
          </a:xfrm>
          <a:prstGeom prst="rect">
            <a:avLst/>
          </a:prstGeom>
          <a:solidFill>
            <a:schemeClr val="bg1"/>
          </a:solidFill>
          <a:ln w="28575">
            <a:solidFill>
              <a:srgbClr val="00B050"/>
            </a:solidFill>
          </a:ln>
        </p:spPr>
        <p:txBody>
          <a:bodyPr wrap="square" rtlCol="0">
            <a:spAutoFit/>
          </a:bodyPr>
          <a:lstStyle/>
          <a:p>
            <a:r>
              <a:rPr lang="en-US" sz="2800" dirty="0" smtClean="0">
                <a:latin typeface="+mj-lt"/>
              </a:rPr>
              <a:t>Search for the user you wish to edit by entering the user’s name in the </a:t>
            </a:r>
          </a:p>
          <a:p>
            <a:r>
              <a:rPr lang="en-US" sz="2800" dirty="0" smtClean="0">
                <a:latin typeface="+mj-lt"/>
              </a:rPr>
              <a:t>Filter field and select Apply. </a:t>
            </a:r>
            <a:endParaRPr lang="en-US" sz="2800" dirty="0">
              <a:latin typeface="+mj-lt"/>
            </a:endParaRPr>
          </a:p>
        </p:txBody>
      </p:sp>
      <p:sp>
        <p:nvSpPr>
          <p:cNvPr id="11" name="Rectangle 10"/>
          <p:cNvSpPr/>
          <p:nvPr/>
        </p:nvSpPr>
        <p:spPr>
          <a:xfrm>
            <a:off x="164909" y="4326201"/>
            <a:ext cx="1816291" cy="25717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98129" y="4326201"/>
            <a:ext cx="609600" cy="257175"/>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52988" y="4333674"/>
            <a:ext cx="4191000" cy="1384995"/>
          </a:xfrm>
          <a:prstGeom prst="rect">
            <a:avLst/>
          </a:prstGeom>
          <a:solidFill>
            <a:schemeClr val="bg1"/>
          </a:solidFill>
          <a:ln w="28575">
            <a:solidFill>
              <a:srgbClr val="FFC000"/>
            </a:solidFill>
          </a:ln>
        </p:spPr>
        <p:txBody>
          <a:bodyPr wrap="square" rtlCol="0">
            <a:spAutoFit/>
          </a:bodyPr>
          <a:lstStyle/>
          <a:p>
            <a:r>
              <a:rPr lang="en-US" sz="2800" dirty="0">
                <a:latin typeface="+mj-lt"/>
              </a:rPr>
              <a:t>Select row with user’s information </a:t>
            </a:r>
            <a:r>
              <a:rPr lang="en-US" sz="2800" i="1" dirty="0">
                <a:latin typeface="+mj-lt"/>
              </a:rPr>
              <a:t>(row will be yellow</a:t>
            </a:r>
            <a:r>
              <a:rPr lang="en-US" sz="2800" i="1" dirty="0" smtClean="0">
                <a:latin typeface="+mj-lt"/>
              </a:rPr>
              <a:t>).</a:t>
            </a:r>
            <a:endParaRPr lang="en-US" sz="2800" dirty="0">
              <a:latin typeface="+mj-lt"/>
            </a:endParaRPr>
          </a:p>
        </p:txBody>
      </p:sp>
      <p:cxnSp>
        <p:nvCxnSpPr>
          <p:cNvPr id="7" name="Straight Arrow Connector 6"/>
          <p:cNvCxnSpPr/>
          <p:nvPr/>
        </p:nvCxnSpPr>
        <p:spPr>
          <a:xfrm flipV="1">
            <a:off x="419099" y="4922439"/>
            <a:ext cx="0" cy="550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353300" y="1935712"/>
            <a:ext cx="38100" cy="239049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524000" y="3688059"/>
            <a:ext cx="990600" cy="63814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14600" y="3688059"/>
            <a:ext cx="988329" cy="63814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564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Make User Inactive</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4" y="2330880"/>
            <a:ext cx="8859752" cy="19573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918648" y="3547272"/>
            <a:ext cx="838200" cy="762000"/>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295400"/>
            <a:ext cx="8382000" cy="954107"/>
          </a:xfrm>
          <a:prstGeom prst="rect">
            <a:avLst/>
          </a:prstGeom>
          <a:noFill/>
          <a:ln w="28575">
            <a:solidFill>
              <a:srgbClr val="FF0000"/>
            </a:solidFill>
          </a:ln>
        </p:spPr>
        <p:txBody>
          <a:bodyPr wrap="square" rtlCol="0">
            <a:spAutoFit/>
          </a:bodyPr>
          <a:lstStyle/>
          <a:p>
            <a:r>
              <a:rPr lang="en-US" sz="2800" u="sng" dirty="0" smtClean="0">
                <a:latin typeface="+mj-lt"/>
              </a:rPr>
              <a:t>DO NOT </a:t>
            </a:r>
            <a:r>
              <a:rPr lang="en-US" sz="2800" dirty="0" smtClean="0">
                <a:latin typeface="+mj-lt"/>
              </a:rPr>
              <a:t>perform this step if the user reports for multiple entities.</a:t>
            </a:r>
            <a:endParaRPr lang="en-US" sz="2800" dirty="0">
              <a:latin typeface="+mj-lt"/>
            </a:endParaRPr>
          </a:p>
        </p:txBody>
      </p:sp>
      <p:sp>
        <p:nvSpPr>
          <p:cNvPr id="5" name="TextBox 4"/>
          <p:cNvSpPr txBox="1"/>
          <p:nvPr/>
        </p:nvSpPr>
        <p:spPr>
          <a:xfrm>
            <a:off x="381000" y="4609528"/>
            <a:ext cx="8382000" cy="954107"/>
          </a:xfrm>
          <a:prstGeom prst="rect">
            <a:avLst/>
          </a:prstGeom>
          <a:noFill/>
          <a:ln w="28575">
            <a:solidFill>
              <a:srgbClr val="00B050"/>
            </a:solidFill>
          </a:ln>
        </p:spPr>
        <p:txBody>
          <a:bodyPr wrap="square" rtlCol="0">
            <a:spAutoFit/>
          </a:bodyPr>
          <a:lstStyle/>
          <a:p>
            <a:r>
              <a:rPr lang="en-US" sz="2800" dirty="0" smtClean="0">
                <a:latin typeface="+mj-lt"/>
              </a:rPr>
              <a:t>Using the Status drop-down menu, change the status from Active to Inactive.</a:t>
            </a:r>
            <a:endParaRPr lang="en-US" sz="2800" dirty="0">
              <a:latin typeface="+mj-lt"/>
            </a:endParaRPr>
          </a:p>
        </p:txBody>
      </p:sp>
      <p:cxnSp>
        <p:nvCxnSpPr>
          <p:cNvPr id="10" name="Elbow Connector 9"/>
          <p:cNvCxnSpPr>
            <a:stCxn id="5" idx="0"/>
            <a:endCxn id="9" idx="3"/>
          </p:cNvCxnSpPr>
          <p:nvPr/>
        </p:nvCxnSpPr>
        <p:spPr>
          <a:xfrm rot="16200000" flipV="1">
            <a:off x="3323796" y="3361324"/>
            <a:ext cx="681256" cy="1815152"/>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98" y="5990464"/>
            <a:ext cx="778329"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447799" y="5722961"/>
            <a:ext cx="7327183" cy="954107"/>
          </a:xfrm>
          <a:prstGeom prst="rect">
            <a:avLst/>
          </a:prstGeom>
          <a:noFill/>
        </p:spPr>
        <p:txBody>
          <a:bodyPr wrap="square" rtlCol="0">
            <a:spAutoFit/>
          </a:bodyPr>
          <a:lstStyle/>
          <a:p>
            <a:r>
              <a:rPr lang="en-US" sz="2800" dirty="0" smtClean="0">
                <a:latin typeface="+mj-lt"/>
              </a:rPr>
              <a:t>Select Save at the bottom of the screen to confirm the change.</a:t>
            </a:r>
            <a:endParaRPr lang="en-US" sz="2800" dirty="0">
              <a:latin typeface="+mj-lt"/>
            </a:endParaRPr>
          </a:p>
        </p:txBody>
      </p:sp>
    </p:spTree>
    <p:extLst>
      <p:ext uri="{BB962C8B-B14F-4D97-AF65-F5344CB8AC3E}">
        <p14:creationId xmlns:p14="http://schemas.microsoft.com/office/powerpoint/2010/main" val="3823009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1" y="1172884"/>
            <a:ext cx="8841799" cy="42373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0" y="-533400"/>
            <a:ext cx="9144000" cy="1600200"/>
          </a:xfrm>
        </p:spPr>
        <p:txBody>
          <a:bodyPr/>
          <a:lstStyle/>
          <a:p>
            <a:r>
              <a:rPr lang="en-US" sz="4400" dirty="0" smtClean="0"/>
              <a:t>Remove User from Entity (Group)</a:t>
            </a:r>
            <a:endParaRPr lang="en-US" sz="4400" i="1" dirty="0"/>
          </a:p>
        </p:txBody>
      </p:sp>
      <p:sp>
        <p:nvSpPr>
          <p:cNvPr id="9" name="Rectangle 8"/>
          <p:cNvSpPr/>
          <p:nvPr/>
        </p:nvSpPr>
        <p:spPr>
          <a:xfrm>
            <a:off x="386212" y="5132696"/>
            <a:ext cx="782946" cy="25848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47316" y="5867400"/>
            <a:ext cx="6283655" cy="523220"/>
          </a:xfrm>
          <a:prstGeom prst="rect">
            <a:avLst/>
          </a:prstGeom>
          <a:noFill/>
          <a:ln w="28575">
            <a:solidFill>
              <a:srgbClr val="FF0000"/>
            </a:solidFill>
          </a:ln>
        </p:spPr>
        <p:txBody>
          <a:bodyPr wrap="square" rtlCol="0">
            <a:spAutoFit/>
          </a:bodyPr>
          <a:lstStyle/>
          <a:p>
            <a:pPr algn="ctr"/>
            <a:r>
              <a:rPr lang="en-US" sz="2800" dirty="0" smtClean="0">
                <a:latin typeface="+mj-lt"/>
              </a:rPr>
              <a:t>Select the “Edit Group” button.</a:t>
            </a:r>
            <a:endParaRPr lang="en-US" sz="2800" dirty="0">
              <a:latin typeface="+mj-lt"/>
            </a:endParaRPr>
          </a:p>
        </p:txBody>
      </p:sp>
      <p:sp>
        <p:nvSpPr>
          <p:cNvPr id="4" name="TextBox 3"/>
          <p:cNvSpPr txBox="1"/>
          <p:nvPr/>
        </p:nvSpPr>
        <p:spPr>
          <a:xfrm>
            <a:off x="1412544" y="2959894"/>
            <a:ext cx="6553200" cy="2400657"/>
          </a:xfrm>
          <a:prstGeom prst="rect">
            <a:avLst/>
          </a:prstGeom>
          <a:solidFill>
            <a:schemeClr val="bg1"/>
          </a:solidFill>
          <a:ln w="28575">
            <a:solidFill>
              <a:srgbClr val="FFC000"/>
            </a:solidFill>
          </a:ln>
        </p:spPr>
        <p:txBody>
          <a:bodyPr wrap="square" rtlCol="0">
            <a:spAutoFit/>
          </a:bodyPr>
          <a:lstStyle/>
          <a:p>
            <a:pPr marL="457200" indent="-457200">
              <a:spcAft>
                <a:spcPts val="1200"/>
              </a:spcAft>
              <a:buFont typeface="Arial" pitchFamily="34" charset="0"/>
              <a:buChar char="•"/>
            </a:pPr>
            <a:r>
              <a:rPr lang="en-US" sz="2800" dirty="0" smtClean="0">
                <a:latin typeface="+mj-lt"/>
              </a:rPr>
              <a:t>Under User Administration, select the Groups tab.</a:t>
            </a:r>
          </a:p>
          <a:p>
            <a:pPr marL="457200" indent="-457200">
              <a:buFont typeface="Arial" pitchFamily="34" charset="0"/>
              <a:buChar char="•"/>
            </a:pPr>
            <a:r>
              <a:rPr lang="en-US" sz="2800" dirty="0" smtClean="0">
                <a:latin typeface="+mj-lt"/>
              </a:rPr>
              <a:t>Select the Entity that you wish to remove the user from by clicking on the row </a:t>
            </a:r>
            <a:r>
              <a:rPr lang="en-US" sz="2800" i="1" dirty="0" smtClean="0">
                <a:latin typeface="+mj-lt"/>
              </a:rPr>
              <a:t>(row will be yellow).</a:t>
            </a:r>
            <a:endParaRPr lang="en-US" dirty="0"/>
          </a:p>
        </p:txBody>
      </p:sp>
      <p:sp>
        <p:nvSpPr>
          <p:cNvPr id="6" name="Rectangle 5"/>
          <p:cNvSpPr/>
          <p:nvPr/>
        </p:nvSpPr>
        <p:spPr>
          <a:xfrm>
            <a:off x="386211" y="2106304"/>
            <a:ext cx="8591741"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4" idx="0"/>
            <a:endCxn id="6" idx="2"/>
          </p:cNvCxnSpPr>
          <p:nvPr/>
        </p:nvCxnSpPr>
        <p:spPr>
          <a:xfrm flipH="1" flipV="1">
            <a:off x="4682082" y="2334904"/>
            <a:ext cx="7062" cy="62499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 name="Elbow Connector 2"/>
          <p:cNvCxnSpPr>
            <a:stCxn id="8" idx="1"/>
            <a:endCxn id="9" idx="2"/>
          </p:cNvCxnSpPr>
          <p:nvPr/>
        </p:nvCxnSpPr>
        <p:spPr>
          <a:xfrm rot="10800000">
            <a:off x="777686" y="5391180"/>
            <a:ext cx="769631" cy="73783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58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9520"/>
            <a:ext cx="9144000" cy="300089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0" y="0"/>
            <a:ext cx="9144000" cy="914400"/>
          </a:xfrm>
        </p:spPr>
        <p:txBody>
          <a:bodyPr/>
          <a:lstStyle/>
          <a:p>
            <a:r>
              <a:rPr lang="en-US" sz="4400" dirty="0" smtClean="0"/>
              <a:t>Remove User from Entity (Group)</a:t>
            </a:r>
            <a:endParaRPr lang="en-US" sz="4400" i="1" dirty="0"/>
          </a:p>
        </p:txBody>
      </p:sp>
      <p:sp>
        <p:nvSpPr>
          <p:cNvPr id="14" name="Rectangle 13"/>
          <p:cNvSpPr/>
          <p:nvPr/>
        </p:nvSpPr>
        <p:spPr>
          <a:xfrm>
            <a:off x="3023082" y="4010125"/>
            <a:ext cx="684415" cy="249382"/>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006520"/>
            <a:ext cx="8382000" cy="954107"/>
          </a:xfrm>
          <a:prstGeom prst="rect">
            <a:avLst/>
          </a:prstGeom>
          <a:noFill/>
          <a:ln w="28575">
            <a:solidFill>
              <a:srgbClr val="FF0000"/>
            </a:solidFill>
          </a:ln>
        </p:spPr>
        <p:txBody>
          <a:bodyPr wrap="square" rtlCol="0">
            <a:spAutoFit/>
          </a:bodyPr>
          <a:lstStyle/>
          <a:p>
            <a:r>
              <a:rPr lang="en-US" sz="2800" dirty="0" smtClean="0">
                <a:latin typeface="+mj-lt"/>
              </a:rPr>
              <a:t>Select the user you wish to remove from the Group Admins or Group Members box.</a:t>
            </a:r>
            <a:endParaRPr lang="en-US" sz="2800" dirty="0">
              <a:latin typeface="+mj-lt"/>
            </a:endParaRPr>
          </a:p>
        </p:txBody>
      </p:sp>
      <p:sp>
        <p:nvSpPr>
          <p:cNvPr id="3" name="Rectangle 2"/>
          <p:cNvSpPr/>
          <p:nvPr/>
        </p:nvSpPr>
        <p:spPr>
          <a:xfrm>
            <a:off x="3886200" y="2759120"/>
            <a:ext cx="21336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26240" y="2777317"/>
            <a:ext cx="21336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62888" y="5029200"/>
            <a:ext cx="8229601" cy="1646605"/>
          </a:xfrm>
          <a:prstGeom prst="rect">
            <a:avLst/>
          </a:prstGeom>
          <a:solidFill>
            <a:schemeClr val="bg1"/>
          </a:solidFill>
          <a:ln w="28575">
            <a:solidFill>
              <a:srgbClr val="00B050"/>
            </a:solidFill>
          </a:ln>
        </p:spPr>
        <p:txBody>
          <a:bodyPr wrap="square" rtlCol="0">
            <a:spAutoFit/>
          </a:bodyPr>
          <a:lstStyle/>
          <a:p>
            <a:pPr marL="285750" indent="-285750">
              <a:spcAft>
                <a:spcPts val="600"/>
              </a:spcAft>
              <a:buFont typeface="Arial" pitchFamily="34" charset="0"/>
              <a:buChar char="•"/>
            </a:pPr>
            <a:r>
              <a:rPr lang="en-US" sz="2400" dirty="0" smtClean="0">
                <a:latin typeface="+mj-lt"/>
              </a:rPr>
              <a:t>Using the double arrows, move the user all the way to the Available Users box.</a:t>
            </a:r>
          </a:p>
          <a:p>
            <a:pPr marL="285750" indent="-285750">
              <a:buFont typeface="Arial" pitchFamily="34" charset="0"/>
              <a:buChar char="•"/>
            </a:pPr>
            <a:r>
              <a:rPr lang="en-US" sz="2400" dirty="0" smtClean="0">
                <a:latin typeface="+mj-lt"/>
              </a:rPr>
              <a:t>If the user was in Group Admins, you will move them to Group Members, then to Available Users.</a:t>
            </a:r>
            <a:endParaRPr lang="en-US" sz="2400" dirty="0">
              <a:latin typeface="+mj-lt"/>
            </a:endParaRPr>
          </a:p>
        </p:txBody>
      </p:sp>
      <p:sp>
        <p:nvSpPr>
          <p:cNvPr id="19" name="Rectangle 18"/>
          <p:cNvSpPr/>
          <p:nvPr/>
        </p:nvSpPr>
        <p:spPr>
          <a:xfrm>
            <a:off x="6067669" y="4011943"/>
            <a:ext cx="684415" cy="249382"/>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14" idx="2"/>
          </p:cNvCxnSpPr>
          <p:nvPr/>
        </p:nvCxnSpPr>
        <p:spPr>
          <a:xfrm flipV="1">
            <a:off x="3365289" y="4259507"/>
            <a:ext cx="1" cy="76969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9" idx="2"/>
          </p:cNvCxnSpPr>
          <p:nvPr/>
        </p:nvCxnSpPr>
        <p:spPr>
          <a:xfrm flipV="1">
            <a:off x="6409876" y="4261325"/>
            <a:ext cx="1" cy="7678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Left Arrow 22"/>
          <p:cNvSpPr/>
          <p:nvPr/>
        </p:nvSpPr>
        <p:spPr>
          <a:xfrm>
            <a:off x="4267200" y="3867942"/>
            <a:ext cx="1295400" cy="537383"/>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a:off x="7391400" y="3886200"/>
            <a:ext cx="1295400" cy="537383"/>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772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6800"/>
            <a:ext cx="9144000" cy="300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65497" y="2846696"/>
            <a:ext cx="1905000" cy="15240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p:cNvSpPr>
            <a:spLocks noGrp="1"/>
          </p:cNvSpPr>
          <p:nvPr>
            <p:ph type="title"/>
          </p:nvPr>
        </p:nvSpPr>
        <p:spPr>
          <a:xfrm>
            <a:off x="0" y="-533400"/>
            <a:ext cx="9144000" cy="1600200"/>
          </a:xfrm>
        </p:spPr>
        <p:txBody>
          <a:bodyPr/>
          <a:lstStyle/>
          <a:p>
            <a:r>
              <a:rPr lang="en-US" sz="4900" dirty="0" smtClean="0"/>
              <a:t>Remove User as Group Member</a:t>
            </a:r>
            <a:endParaRPr lang="en-US" sz="4900" i="1" dirty="0"/>
          </a:p>
        </p:txBody>
      </p:sp>
      <p:sp>
        <p:nvSpPr>
          <p:cNvPr id="14" name="Rectangle 13"/>
          <p:cNvSpPr/>
          <p:nvPr/>
        </p:nvSpPr>
        <p:spPr>
          <a:xfrm>
            <a:off x="45720" y="3835840"/>
            <a:ext cx="381000" cy="250855"/>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5497776"/>
            <a:ext cx="8610600" cy="954107"/>
          </a:xfrm>
          <a:prstGeom prst="rect">
            <a:avLst/>
          </a:prstGeom>
          <a:noFill/>
        </p:spPr>
        <p:txBody>
          <a:bodyPr wrap="square" rtlCol="0">
            <a:spAutoFit/>
          </a:bodyPr>
          <a:lstStyle/>
          <a:p>
            <a:pPr marL="0" lvl="1"/>
            <a:r>
              <a:rPr lang="en-US" sz="2800" dirty="0">
                <a:latin typeface="+mj-lt"/>
              </a:rPr>
              <a:t>The user is now removed </a:t>
            </a:r>
            <a:r>
              <a:rPr lang="en-US" sz="2800" dirty="0" smtClean="0">
                <a:latin typeface="+mj-lt"/>
              </a:rPr>
              <a:t>from </a:t>
            </a:r>
            <a:r>
              <a:rPr lang="en-US" sz="2800" dirty="0">
                <a:latin typeface="+mj-lt"/>
              </a:rPr>
              <a:t>your entity and can </a:t>
            </a:r>
            <a:r>
              <a:rPr lang="en-US" sz="2800" u="sng" dirty="0">
                <a:latin typeface="+mj-lt"/>
              </a:rPr>
              <a:t>NOT</a:t>
            </a:r>
            <a:r>
              <a:rPr lang="en-US" sz="2800" dirty="0">
                <a:latin typeface="+mj-lt"/>
              </a:rPr>
              <a:t> access and/or report </a:t>
            </a:r>
            <a:r>
              <a:rPr lang="en-US" sz="2800" dirty="0" smtClean="0">
                <a:latin typeface="+mj-lt"/>
              </a:rPr>
              <a:t>your records.</a:t>
            </a:r>
            <a:endParaRPr lang="en-US" sz="2800" dirty="0">
              <a:latin typeface="+mj-lt"/>
            </a:endParaRPr>
          </a:p>
        </p:txBody>
      </p:sp>
      <p:sp>
        <p:nvSpPr>
          <p:cNvPr id="15" name="TextBox 14"/>
          <p:cNvSpPr txBox="1"/>
          <p:nvPr/>
        </p:nvSpPr>
        <p:spPr>
          <a:xfrm>
            <a:off x="3902122" y="3200400"/>
            <a:ext cx="4403678" cy="954107"/>
          </a:xfrm>
          <a:prstGeom prst="rect">
            <a:avLst/>
          </a:prstGeom>
          <a:solidFill>
            <a:schemeClr val="bg1"/>
          </a:solidFill>
          <a:ln w="28575">
            <a:solidFill>
              <a:srgbClr val="FF0000"/>
            </a:solidFill>
          </a:ln>
        </p:spPr>
        <p:txBody>
          <a:bodyPr wrap="square" rtlCol="0">
            <a:spAutoFit/>
          </a:bodyPr>
          <a:lstStyle/>
          <a:p>
            <a:r>
              <a:rPr lang="en-US" sz="2800" dirty="0" smtClean="0">
                <a:latin typeface="+mj-lt"/>
              </a:rPr>
              <a:t>The user now displays under Available Users.</a:t>
            </a:r>
            <a:endParaRPr lang="en-US" sz="2800" dirty="0">
              <a:latin typeface="+mj-lt"/>
            </a:endParaRPr>
          </a:p>
        </p:txBody>
      </p:sp>
      <p:cxnSp>
        <p:nvCxnSpPr>
          <p:cNvPr id="4" name="Straight Arrow Connector 3"/>
          <p:cNvCxnSpPr/>
          <p:nvPr/>
        </p:nvCxnSpPr>
        <p:spPr>
          <a:xfrm flipH="1" flipV="1">
            <a:off x="2770497" y="2922896"/>
            <a:ext cx="1131625" cy="754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572000"/>
            <a:ext cx="8610600" cy="523220"/>
          </a:xfrm>
          <a:prstGeom prst="rect">
            <a:avLst/>
          </a:prstGeom>
          <a:noFill/>
          <a:ln w="28575">
            <a:solidFill>
              <a:srgbClr val="FFC000"/>
            </a:solidFill>
          </a:ln>
        </p:spPr>
        <p:txBody>
          <a:bodyPr wrap="square" rtlCol="0">
            <a:spAutoFit/>
          </a:bodyPr>
          <a:lstStyle/>
          <a:p>
            <a:r>
              <a:rPr lang="en-US" sz="2800" dirty="0" smtClean="0">
                <a:latin typeface="+mj-lt"/>
              </a:rPr>
              <a:t>Select the Save button to confirm your selection.</a:t>
            </a:r>
            <a:endParaRPr lang="en-US" sz="2800" dirty="0">
              <a:latin typeface="+mj-lt"/>
            </a:endParaRPr>
          </a:p>
        </p:txBody>
      </p:sp>
      <p:cxnSp>
        <p:nvCxnSpPr>
          <p:cNvPr id="8" name="Straight Arrow Connector 7"/>
          <p:cNvCxnSpPr>
            <a:endCxn id="14" idx="2"/>
          </p:cNvCxnSpPr>
          <p:nvPr/>
        </p:nvCxnSpPr>
        <p:spPr>
          <a:xfrm flipH="1" flipV="1">
            <a:off x="236220" y="4086695"/>
            <a:ext cx="297180" cy="48530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676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Main Application</a:t>
            </a:r>
            <a:endParaRPr lang="en-US" u="sng" dirty="0"/>
          </a:p>
        </p:txBody>
      </p:sp>
      <p:sp>
        <p:nvSpPr>
          <p:cNvPr id="4" name="TextBox 3"/>
          <p:cNvSpPr txBox="1"/>
          <p:nvPr/>
        </p:nvSpPr>
        <p:spPr>
          <a:xfrm>
            <a:off x="551596" y="1905000"/>
            <a:ext cx="8287603" cy="2939266"/>
          </a:xfrm>
          <a:prstGeom prst="rect">
            <a:avLst/>
          </a:prstGeom>
          <a:noFill/>
        </p:spPr>
        <p:txBody>
          <a:bodyPr wrap="square" rtlCol="0">
            <a:spAutoFit/>
          </a:bodyPr>
          <a:lstStyle/>
          <a:p>
            <a:pPr marL="342900" indent="-342900">
              <a:spcAft>
                <a:spcPts val="2400"/>
              </a:spcAft>
              <a:buFont typeface="+mj-lt"/>
              <a:buAutoNum type="arabicPeriod"/>
            </a:pPr>
            <a:r>
              <a:rPr lang="en-US" sz="3200" dirty="0" smtClean="0">
                <a:latin typeface="+mj-lt"/>
              </a:rPr>
              <a:t>  </a:t>
            </a:r>
            <a:r>
              <a:rPr lang="en-US" sz="3100" dirty="0" smtClean="0">
                <a:latin typeface="+mj-lt"/>
              </a:rPr>
              <a:t>Searching for Your Entity</a:t>
            </a:r>
          </a:p>
          <a:p>
            <a:pPr marL="342900" indent="-342900">
              <a:spcAft>
                <a:spcPts val="2400"/>
              </a:spcAft>
              <a:buFont typeface="+mj-lt"/>
              <a:buAutoNum type="arabicPeriod"/>
            </a:pPr>
            <a:r>
              <a:rPr lang="en-US" sz="3100" dirty="0">
                <a:latin typeface="+mj-lt"/>
              </a:rPr>
              <a:t> </a:t>
            </a:r>
            <a:r>
              <a:rPr lang="en-US" sz="3100" dirty="0" smtClean="0">
                <a:latin typeface="+mj-lt"/>
              </a:rPr>
              <a:t> Entity Record Summary</a:t>
            </a:r>
          </a:p>
          <a:p>
            <a:pPr marL="342900" indent="-342900">
              <a:spcAft>
                <a:spcPts val="2400"/>
              </a:spcAft>
              <a:buFont typeface="+mj-lt"/>
              <a:buAutoNum type="arabicPeriod"/>
            </a:pPr>
            <a:r>
              <a:rPr lang="en-US" sz="3100" dirty="0" smtClean="0">
                <a:latin typeface="+mj-lt"/>
              </a:rPr>
              <a:t>  RAC &amp; Other Data Sharing Agreements</a:t>
            </a:r>
          </a:p>
          <a:p>
            <a:pPr marL="342900" indent="-342900">
              <a:buFont typeface="+mj-lt"/>
              <a:buAutoNum type="arabicPeriod"/>
            </a:pPr>
            <a:r>
              <a:rPr lang="en-US" sz="3100" dirty="0" smtClean="0">
                <a:latin typeface="+mj-lt"/>
              </a:rPr>
              <a:t>  Attachments</a:t>
            </a:r>
            <a:endParaRPr lang="en-US" sz="3100" dirty="0">
              <a:latin typeface="+mj-lt"/>
            </a:endParaRPr>
          </a:p>
        </p:txBody>
      </p:sp>
    </p:spTree>
    <p:extLst>
      <p:ext uri="{BB962C8B-B14F-4D97-AF65-F5344CB8AC3E}">
        <p14:creationId xmlns:p14="http://schemas.microsoft.com/office/powerpoint/2010/main" val="143926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2505075"/>
          </a:xfrm>
        </p:spPr>
        <p:txBody>
          <a:bodyPr/>
          <a:lstStyle/>
          <a:p>
            <a:r>
              <a:rPr lang="en-US" sz="5400" dirty="0" smtClean="0"/>
              <a:t>Searching for Your Entity</a:t>
            </a:r>
            <a:endParaRPr lang="en-US" sz="5400" dirty="0"/>
          </a:p>
        </p:txBody>
      </p:sp>
    </p:spTree>
    <p:extLst>
      <p:ext uri="{BB962C8B-B14F-4D97-AF65-F5344CB8AC3E}">
        <p14:creationId xmlns:p14="http://schemas.microsoft.com/office/powerpoint/2010/main" val="323632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Entity</a:t>
            </a:r>
            <a:r>
              <a:rPr lang="en-US" sz="4000" i="1" dirty="0"/>
              <a:t/>
            </a:r>
            <a:br>
              <a:rPr lang="en-US" sz="4000" i="1" dirty="0"/>
            </a:b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3472216"/>
            <a:ext cx="8994775" cy="234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3991968"/>
            <a:ext cx="381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0" y="4920016"/>
            <a:ext cx="1676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7012" y="1066800"/>
            <a:ext cx="8686800" cy="954107"/>
          </a:xfrm>
          <a:prstGeom prst="rect">
            <a:avLst/>
          </a:prstGeom>
          <a:noFill/>
        </p:spPr>
        <p:txBody>
          <a:bodyPr wrap="square" rtlCol="0">
            <a:spAutoFit/>
          </a:bodyPr>
          <a:lstStyle/>
          <a:p>
            <a:pPr algn="ctr"/>
            <a:r>
              <a:rPr lang="en-US" sz="2800" dirty="0" smtClean="0">
                <a:latin typeface="+mj-lt"/>
              </a:rPr>
              <a:t>From the Main Dashboard, you can search for your entity by selecting:</a:t>
            </a:r>
          </a:p>
        </p:txBody>
      </p:sp>
      <p:sp>
        <p:nvSpPr>
          <p:cNvPr id="7" name="TextBox 6"/>
          <p:cNvSpPr txBox="1"/>
          <p:nvPr/>
        </p:nvSpPr>
        <p:spPr>
          <a:xfrm>
            <a:off x="228600" y="2372380"/>
            <a:ext cx="3200400" cy="523220"/>
          </a:xfrm>
          <a:prstGeom prst="rect">
            <a:avLst/>
          </a:prstGeom>
          <a:noFill/>
          <a:ln w="28575">
            <a:solidFill>
              <a:srgbClr val="FF0000"/>
            </a:solidFill>
          </a:ln>
        </p:spPr>
        <p:txBody>
          <a:bodyPr wrap="square" rtlCol="0">
            <a:spAutoFit/>
          </a:bodyPr>
          <a:lstStyle/>
          <a:p>
            <a:r>
              <a:rPr lang="en-US" sz="2800" dirty="0" smtClean="0">
                <a:latin typeface="+mj-lt"/>
              </a:rPr>
              <a:t>Magnifying Glass</a:t>
            </a:r>
            <a:endParaRPr lang="en-US" sz="2800" dirty="0">
              <a:latin typeface="+mj-lt"/>
            </a:endParaRPr>
          </a:p>
        </p:txBody>
      </p:sp>
      <p:sp>
        <p:nvSpPr>
          <p:cNvPr id="11" name="TextBox 10"/>
          <p:cNvSpPr txBox="1"/>
          <p:nvPr/>
        </p:nvSpPr>
        <p:spPr>
          <a:xfrm>
            <a:off x="3733800" y="2372380"/>
            <a:ext cx="5181600" cy="523220"/>
          </a:xfrm>
          <a:prstGeom prst="rect">
            <a:avLst/>
          </a:prstGeom>
          <a:noFill/>
          <a:ln w="28575">
            <a:solidFill>
              <a:srgbClr val="FF0000"/>
            </a:solidFill>
          </a:ln>
        </p:spPr>
        <p:txBody>
          <a:bodyPr wrap="square" rtlCol="0">
            <a:spAutoFit/>
          </a:bodyPr>
          <a:lstStyle/>
          <a:p>
            <a:r>
              <a:rPr lang="en-US" sz="2800" dirty="0" smtClean="0">
                <a:solidFill>
                  <a:srgbClr val="0000FF"/>
                </a:solidFill>
                <a:latin typeface="+mj-lt"/>
              </a:rPr>
              <a:t>Search for an existing record</a:t>
            </a:r>
            <a:endParaRPr lang="en-US" sz="2800" dirty="0">
              <a:solidFill>
                <a:srgbClr val="0000FF"/>
              </a:solidFill>
              <a:latin typeface="+mj-lt"/>
            </a:endParaRPr>
          </a:p>
        </p:txBody>
      </p:sp>
      <p:cxnSp>
        <p:nvCxnSpPr>
          <p:cNvPr id="14" name="Straight Arrow Connector 13"/>
          <p:cNvCxnSpPr>
            <a:endCxn id="5" idx="0"/>
          </p:cNvCxnSpPr>
          <p:nvPr/>
        </p:nvCxnSpPr>
        <p:spPr>
          <a:xfrm flipH="1">
            <a:off x="571500" y="2895600"/>
            <a:ext cx="419100" cy="10963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0" idx="0"/>
          </p:cNvCxnSpPr>
          <p:nvPr/>
        </p:nvCxnSpPr>
        <p:spPr>
          <a:xfrm>
            <a:off x="6324600" y="2895600"/>
            <a:ext cx="1371600" cy="20244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0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txBox="1">
            <a:spLocks/>
          </p:cNvSpPr>
          <p:nvPr/>
        </p:nvSpPr>
        <p:spPr>
          <a:xfrm>
            <a:off x="457200" y="0"/>
            <a:ext cx="8229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Search for Entity</a:t>
            </a:r>
            <a:endParaRPr lang="en-US" i="1"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6" y="1243013"/>
            <a:ext cx="9115154" cy="4167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08904"/>
            <a:ext cx="4450382" cy="122872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8846" y="3962400"/>
            <a:ext cx="2714354" cy="68580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76600" y="4572000"/>
            <a:ext cx="5562600" cy="2092881"/>
          </a:xfrm>
          <a:prstGeom prst="rect">
            <a:avLst/>
          </a:prstGeom>
          <a:solidFill>
            <a:schemeClr val="bg1"/>
          </a:solidFill>
          <a:ln w="28575">
            <a:solidFill>
              <a:srgbClr val="FF0000"/>
            </a:solidFill>
          </a:ln>
        </p:spPr>
        <p:txBody>
          <a:bodyPr wrap="square" rtlCol="0">
            <a:spAutoFit/>
          </a:bodyPr>
          <a:lstStyle/>
          <a:p>
            <a:pPr marL="285750" indent="-285750">
              <a:spcAft>
                <a:spcPts val="1200"/>
              </a:spcAft>
              <a:buFont typeface="Arial" pitchFamily="34" charset="0"/>
              <a:buChar char="•"/>
            </a:pPr>
            <a:r>
              <a:rPr lang="en-US" sz="2400" dirty="0" smtClean="0">
                <a:latin typeface="+mj-lt"/>
              </a:rPr>
              <a:t>Select the appropriate entity type from the drop-down menu.</a:t>
            </a:r>
          </a:p>
          <a:p>
            <a:pPr marL="285750" indent="-285750">
              <a:spcAft>
                <a:spcPts val="1200"/>
              </a:spcAft>
              <a:buFont typeface="Arial" pitchFamily="34" charset="0"/>
              <a:buChar char="•"/>
            </a:pPr>
            <a:r>
              <a:rPr lang="en-US" sz="2400" dirty="0" smtClean="0">
                <a:latin typeface="+mj-lt"/>
              </a:rPr>
              <a:t>Selecting an entity type will change Last Name/First Name fields to a single Name field.</a:t>
            </a:r>
            <a:endParaRPr lang="en-US" sz="2400" dirty="0">
              <a:latin typeface="+mj-lt"/>
            </a:endParaRPr>
          </a:p>
        </p:txBody>
      </p:sp>
      <p:cxnSp>
        <p:nvCxnSpPr>
          <p:cNvPr id="6" name="Straight Arrow Connector 5"/>
          <p:cNvCxnSpPr>
            <a:endCxn id="17412" idx="1"/>
          </p:cNvCxnSpPr>
          <p:nvPr/>
        </p:nvCxnSpPr>
        <p:spPr>
          <a:xfrm flipV="1">
            <a:off x="2743200" y="3623267"/>
            <a:ext cx="914400" cy="6143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340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 y="1066800"/>
            <a:ext cx="8886825" cy="3857625"/>
          </a:xfrm>
          <a:prstGeom prst="rect">
            <a:avLst/>
          </a:prstGeom>
        </p:spPr>
      </p:pic>
      <p:sp>
        <p:nvSpPr>
          <p:cNvPr id="4" name="Rectangle 3"/>
          <p:cNvSpPr/>
          <p:nvPr/>
        </p:nvSpPr>
        <p:spPr>
          <a:xfrm>
            <a:off x="175260" y="4479625"/>
            <a:ext cx="762000" cy="199855"/>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txBox="1">
            <a:spLocks/>
          </p:cNvSpPr>
          <p:nvPr/>
        </p:nvSpPr>
        <p:spPr>
          <a:xfrm>
            <a:off x="457200" y="-533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Search for Entity</a:t>
            </a:r>
            <a:endParaRPr lang="en-US" i="1" dirty="0"/>
          </a:p>
        </p:txBody>
      </p:sp>
      <p:sp>
        <p:nvSpPr>
          <p:cNvPr id="2" name="TextBox 1"/>
          <p:cNvSpPr txBox="1"/>
          <p:nvPr/>
        </p:nvSpPr>
        <p:spPr>
          <a:xfrm>
            <a:off x="3581400" y="3593883"/>
            <a:ext cx="4782312" cy="523220"/>
          </a:xfrm>
          <a:prstGeom prst="rect">
            <a:avLst/>
          </a:prstGeom>
          <a:noFill/>
          <a:ln w="28575">
            <a:solidFill>
              <a:srgbClr val="FF0000"/>
            </a:solidFill>
          </a:ln>
        </p:spPr>
        <p:txBody>
          <a:bodyPr wrap="square" rtlCol="0">
            <a:spAutoFit/>
          </a:bodyPr>
          <a:lstStyle/>
          <a:p>
            <a:r>
              <a:rPr lang="en-US" sz="2800" dirty="0" smtClean="0">
                <a:latin typeface="+mj-lt"/>
              </a:rPr>
              <a:t>Select Search to continue.</a:t>
            </a:r>
            <a:endParaRPr lang="en-US" sz="2800" dirty="0">
              <a:latin typeface="+mj-lt"/>
            </a:endParaRPr>
          </a:p>
        </p:txBody>
      </p:sp>
      <p:sp>
        <p:nvSpPr>
          <p:cNvPr id="9" name="TextBox 8"/>
          <p:cNvSpPr txBox="1"/>
          <p:nvPr/>
        </p:nvSpPr>
        <p:spPr>
          <a:xfrm>
            <a:off x="151448" y="4888230"/>
            <a:ext cx="8840152" cy="1969770"/>
          </a:xfrm>
          <a:prstGeom prst="rect">
            <a:avLst/>
          </a:prstGeom>
          <a:noFill/>
        </p:spPr>
        <p:txBody>
          <a:bodyPr wrap="square" rtlCol="0">
            <a:spAutoFit/>
          </a:bodyPr>
          <a:lstStyle/>
          <a:p>
            <a:pPr marL="457200" indent="-457200">
              <a:spcAft>
                <a:spcPts val="1200"/>
              </a:spcAft>
              <a:buFont typeface="Arial" pitchFamily="34" charset="0"/>
              <a:buChar char="•"/>
            </a:pPr>
            <a:r>
              <a:rPr lang="en-US" sz="2800" dirty="0" smtClean="0">
                <a:latin typeface="+mj-lt"/>
              </a:rPr>
              <a:t>You do not have to enter any other search criteria.</a:t>
            </a:r>
          </a:p>
          <a:p>
            <a:pPr marL="457200" indent="-457200">
              <a:buFont typeface="Arial" pitchFamily="34" charset="0"/>
              <a:buChar char="•"/>
            </a:pPr>
            <a:r>
              <a:rPr lang="en-US" sz="2800" dirty="0" smtClean="0">
                <a:latin typeface="+mj-lt"/>
              </a:rPr>
              <a:t>The search will automatically bring up your entity/entities that you have permission to view.</a:t>
            </a:r>
            <a:endParaRPr lang="en-US" sz="2800" dirty="0">
              <a:latin typeface="+mj-lt"/>
            </a:endParaRPr>
          </a:p>
        </p:txBody>
      </p:sp>
      <p:cxnSp>
        <p:nvCxnSpPr>
          <p:cNvPr id="11" name="Straight Arrow Connector 10"/>
          <p:cNvCxnSpPr>
            <a:stCxn id="2" idx="1"/>
            <a:endCxn id="4" idx="3"/>
          </p:cNvCxnSpPr>
          <p:nvPr/>
        </p:nvCxnSpPr>
        <p:spPr>
          <a:xfrm flipH="1">
            <a:off x="937260" y="3855493"/>
            <a:ext cx="2644140" cy="7240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02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51" y="1219200"/>
            <a:ext cx="8873449" cy="31776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0" y="-533400"/>
            <a:ext cx="9144000" cy="1600200"/>
          </a:xfrm>
        </p:spPr>
        <p:txBody>
          <a:bodyPr/>
          <a:lstStyle/>
          <a:p>
            <a:r>
              <a:rPr lang="en-US" dirty="0" smtClean="0"/>
              <a:t>Administration </a:t>
            </a:r>
            <a:r>
              <a:rPr lang="en-US" dirty="0"/>
              <a:t>Application</a:t>
            </a:r>
            <a:endParaRPr lang="en-US" i="1" dirty="0"/>
          </a:p>
        </p:txBody>
      </p:sp>
      <p:sp>
        <p:nvSpPr>
          <p:cNvPr id="6" name="TextBox 5"/>
          <p:cNvSpPr txBox="1"/>
          <p:nvPr/>
        </p:nvSpPr>
        <p:spPr>
          <a:xfrm>
            <a:off x="304800" y="4785717"/>
            <a:ext cx="8686800" cy="1538883"/>
          </a:xfrm>
          <a:prstGeom prst="rect">
            <a:avLst/>
          </a:prstGeom>
          <a:noFill/>
        </p:spPr>
        <p:txBody>
          <a:bodyPr wrap="square" rtlCol="0">
            <a:spAutoFit/>
          </a:bodyPr>
          <a:lstStyle/>
          <a:p>
            <a:pPr marL="285750" indent="-285750">
              <a:spcAft>
                <a:spcPts val="1200"/>
              </a:spcAft>
              <a:buFont typeface="Arial" pitchFamily="34" charset="0"/>
              <a:buChar char="•"/>
            </a:pPr>
            <a:r>
              <a:rPr lang="en-US" sz="2800" dirty="0" smtClean="0">
                <a:latin typeface="+mj-lt"/>
              </a:rPr>
              <a:t>Select </a:t>
            </a:r>
            <a:r>
              <a:rPr lang="en-US" sz="2800" dirty="0" smtClean="0">
                <a:solidFill>
                  <a:srgbClr val="0000FF"/>
                </a:solidFill>
                <a:latin typeface="+mj-lt"/>
              </a:rPr>
              <a:t>User Administration</a:t>
            </a:r>
            <a:r>
              <a:rPr lang="en-US" sz="2800" dirty="0" smtClean="0">
                <a:latin typeface="+mj-lt"/>
              </a:rPr>
              <a:t>.</a:t>
            </a:r>
          </a:p>
          <a:p>
            <a:pPr marL="285750" indent="-285750">
              <a:spcAft>
                <a:spcPts val="1200"/>
              </a:spcAft>
              <a:buFont typeface="Arial" pitchFamily="34" charset="0"/>
              <a:buChar char="•"/>
            </a:pPr>
            <a:r>
              <a:rPr lang="en-US" sz="2800" dirty="0" smtClean="0">
                <a:latin typeface="+mj-lt"/>
              </a:rPr>
              <a:t>Account Managers will be able to view </a:t>
            </a:r>
            <a:r>
              <a:rPr lang="en-US" sz="2800" u="sng" dirty="0" smtClean="0">
                <a:latin typeface="+mj-lt"/>
              </a:rPr>
              <a:t>all</a:t>
            </a:r>
            <a:r>
              <a:rPr lang="en-US" sz="2800" dirty="0" smtClean="0">
                <a:latin typeface="+mj-lt"/>
              </a:rPr>
              <a:t> users, regardless of entity.</a:t>
            </a:r>
            <a:endParaRPr lang="en-US" sz="2800" i="1" dirty="0" smtClean="0">
              <a:latin typeface="+mj-lt"/>
            </a:endParaRPr>
          </a:p>
        </p:txBody>
      </p:sp>
      <p:sp>
        <p:nvSpPr>
          <p:cNvPr id="10" name="Rectangle 9"/>
          <p:cNvSpPr/>
          <p:nvPr/>
        </p:nvSpPr>
        <p:spPr>
          <a:xfrm>
            <a:off x="1684360" y="1684360"/>
            <a:ext cx="1564944" cy="38100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828800" y="4785717"/>
            <a:ext cx="3276600" cy="472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0" idx="2"/>
          </p:cNvCxnSpPr>
          <p:nvPr/>
        </p:nvCxnSpPr>
        <p:spPr>
          <a:xfrm flipV="1">
            <a:off x="2466832" y="2065360"/>
            <a:ext cx="0" cy="2720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803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46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05200" y="2160896"/>
            <a:ext cx="5638800" cy="1905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txBox="1">
            <a:spLocks/>
          </p:cNvSpPr>
          <p:nvPr/>
        </p:nvSpPr>
        <p:spPr>
          <a:xfrm>
            <a:off x="457200" y="0"/>
            <a:ext cx="8229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Search for Entity</a:t>
            </a:r>
            <a:endParaRPr lang="en-US" i="1" dirty="0"/>
          </a:p>
        </p:txBody>
      </p:sp>
      <p:sp>
        <p:nvSpPr>
          <p:cNvPr id="3" name="TextBox 2"/>
          <p:cNvSpPr txBox="1"/>
          <p:nvPr/>
        </p:nvSpPr>
        <p:spPr>
          <a:xfrm>
            <a:off x="3124200" y="3594318"/>
            <a:ext cx="5943600" cy="1815882"/>
          </a:xfrm>
          <a:prstGeom prst="rect">
            <a:avLst/>
          </a:prstGeom>
          <a:solidFill>
            <a:schemeClr val="bg1"/>
          </a:solidFill>
          <a:ln w="28575">
            <a:solidFill>
              <a:srgbClr val="FFC000"/>
            </a:solidFill>
          </a:ln>
        </p:spPr>
        <p:txBody>
          <a:bodyPr wrap="square" rtlCol="0">
            <a:spAutoFit/>
          </a:bodyPr>
          <a:lstStyle/>
          <a:p>
            <a:r>
              <a:rPr lang="en-US" sz="2800" dirty="0" smtClean="0">
                <a:latin typeface="+mj-lt"/>
              </a:rPr>
              <a:t>Select your entity from the Search Results by clicking on the row (row will be yellow once selected).</a:t>
            </a:r>
            <a:endParaRPr lang="en-US" sz="2800" dirty="0">
              <a:latin typeface="+mj-lt"/>
            </a:endParaRPr>
          </a:p>
        </p:txBody>
      </p:sp>
      <p:cxnSp>
        <p:nvCxnSpPr>
          <p:cNvPr id="8" name="Straight Arrow Connector 7"/>
          <p:cNvCxnSpPr>
            <a:stCxn id="3" idx="0"/>
          </p:cNvCxnSpPr>
          <p:nvPr/>
        </p:nvCxnSpPr>
        <p:spPr>
          <a:xfrm flipV="1">
            <a:off x="6096000" y="2351396"/>
            <a:ext cx="0" cy="124292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05400"/>
            <a:ext cx="914400" cy="425669"/>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504413" y="2684937"/>
            <a:ext cx="572502" cy="21984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1" idx="1"/>
            <a:endCxn id="6147" idx="0"/>
          </p:cNvCxnSpPr>
          <p:nvPr/>
        </p:nvCxnSpPr>
        <p:spPr>
          <a:xfrm flipH="1">
            <a:off x="1371600" y="2794858"/>
            <a:ext cx="2132813" cy="23105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5867400"/>
            <a:ext cx="4419600" cy="523220"/>
          </a:xfrm>
          <a:prstGeom prst="rect">
            <a:avLst/>
          </a:prstGeom>
          <a:noFill/>
          <a:ln w="28575">
            <a:solidFill>
              <a:srgbClr val="FF0000"/>
            </a:solidFill>
          </a:ln>
        </p:spPr>
        <p:txBody>
          <a:bodyPr wrap="square" rtlCol="0">
            <a:spAutoFit/>
          </a:bodyPr>
          <a:lstStyle/>
          <a:p>
            <a:r>
              <a:rPr lang="en-US" sz="2800" dirty="0" smtClean="0">
                <a:latin typeface="+mj-lt"/>
              </a:rPr>
              <a:t>Press Select to Continue.</a:t>
            </a:r>
            <a:endParaRPr lang="en-US" sz="2800" dirty="0">
              <a:latin typeface="+mj-lt"/>
            </a:endParaRPr>
          </a:p>
        </p:txBody>
      </p:sp>
    </p:spTree>
    <p:extLst>
      <p:ext uri="{BB962C8B-B14F-4D97-AF65-F5344CB8AC3E}">
        <p14:creationId xmlns:p14="http://schemas.microsoft.com/office/powerpoint/2010/main" val="4039293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Entity Record Summary</a:t>
            </a:r>
            <a:endParaRPr lang="en-US" sz="5400" dirty="0"/>
          </a:p>
        </p:txBody>
      </p:sp>
    </p:spTree>
    <p:extLst>
      <p:ext uri="{BB962C8B-B14F-4D97-AF65-F5344CB8AC3E}">
        <p14:creationId xmlns:p14="http://schemas.microsoft.com/office/powerpoint/2010/main" val="3264951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4"/>
          <p:cNvSpPr>
            <a:spLocks noGrp="1"/>
          </p:cNvSpPr>
          <p:nvPr>
            <p:ph type="title"/>
          </p:nvPr>
        </p:nvSpPr>
        <p:spPr>
          <a:xfrm>
            <a:off x="0" y="0"/>
            <a:ext cx="9144000" cy="1066800"/>
          </a:xfrm>
        </p:spPr>
        <p:txBody>
          <a:bodyPr/>
          <a:lstStyle/>
          <a:p>
            <a:r>
              <a:rPr lang="en-US" dirty="0" smtClean="0"/>
              <a:t>Entity Record Summary</a:t>
            </a:r>
            <a:endParaRPr lang="en-US" i="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71800"/>
            <a:ext cx="9146884" cy="366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 y="1236583"/>
            <a:ext cx="8610600" cy="1354217"/>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latin typeface="+mj-lt"/>
              </a:rPr>
              <a:t>The Record Summary screen is an overview of Entity Record information.</a:t>
            </a:r>
          </a:p>
          <a:p>
            <a:pPr marL="342900" indent="-342900">
              <a:buFont typeface="Arial" pitchFamily="34" charset="0"/>
              <a:buChar char="•"/>
            </a:pPr>
            <a:r>
              <a:rPr lang="en-US" sz="2400" dirty="0" smtClean="0">
                <a:latin typeface="+mj-lt"/>
              </a:rPr>
              <a:t>There are three main sections to this screen.</a:t>
            </a:r>
            <a:endParaRPr lang="en-US" sz="2400" dirty="0">
              <a:latin typeface="+mj-lt"/>
            </a:endParaRPr>
          </a:p>
        </p:txBody>
      </p:sp>
      <p:sp>
        <p:nvSpPr>
          <p:cNvPr id="9" name="Rectangle 8"/>
          <p:cNvSpPr/>
          <p:nvPr/>
        </p:nvSpPr>
        <p:spPr>
          <a:xfrm>
            <a:off x="169608" y="3200400"/>
            <a:ext cx="5545392" cy="838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6800" y="3200400"/>
            <a:ext cx="3048000" cy="461665"/>
          </a:xfrm>
          <a:prstGeom prst="rect">
            <a:avLst/>
          </a:prstGeom>
          <a:solidFill>
            <a:schemeClr val="bg1"/>
          </a:solidFill>
          <a:ln w="28575">
            <a:solidFill>
              <a:srgbClr val="00B050"/>
            </a:solidFill>
          </a:ln>
        </p:spPr>
        <p:txBody>
          <a:bodyPr wrap="square" rtlCol="0">
            <a:spAutoFit/>
          </a:bodyPr>
          <a:lstStyle/>
          <a:p>
            <a:r>
              <a:rPr lang="en-US" sz="2400" dirty="0" smtClean="0">
                <a:latin typeface="+mj-lt"/>
              </a:rPr>
              <a:t>1. Basic Information</a:t>
            </a:r>
            <a:endParaRPr lang="en-US" sz="2400" dirty="0">
              <a:latin typeface="+mj-lt"/>
            </a:endParaRPr>
          </a:p>
        </p:txBody>
      </p:sp>
      <p:sp>
        <p:nvSpPr>
          <p:cNvPr id="11" name="Rectangle 10"/>
          <p:cNvSpPr/>
          <p:nvPr/>
        </p:nvSpPr>
        <p:spPr>
          <a:xfrm>
            <a:off x="5813121" y="3202858"/>
            <a:ext cx="3330879" cy="13852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09715" y="3205316"/>
            <a:ext cx="1387866" cy="461665"/>
          </a:xfrm>
          <a:prstGeom prst="rect">
            <a:avLst/>
          </a:prstGeom>
          <a:solidFill>
            <a:schemeClr val="bg1"/>
          </a:solidFill>
          <a:ln w="28575">
            <a:solidFill>
              <a:srgbClr val="00B0F0"/>
            </a:solidFill>
          </a:ln>
        </p:spPr>
        <p:txBody>
          <a:bodyPr wrap="square" rtlCol="0">
            <a:spAutoFit/>
          </a:bodyPr>
          <a:lstStyle/>
          <a:p>
            <a:r>
              <a:rPr lang="en-US" sz="2400" dirty="0" smtClean="0">
                <a:latin typeface="+mj-lt"/>
              </a:rPr>
              <a:t>2. Notes</a:t>
            </a:r>
            <a:endParaRPr lang="en-US" sz="2400" dirty="0">
              <a:latin typeface="+mj-lt"/>
            </a:endParaRPr>
          </a:p>
        </p:txBody>
      </p:sp>
      <p:sp>
        <p:nvSpPr>
          <p:cNvPr id="13" name="Rectangle 12"/>
          <p:cNvSpPr/>
          <p:nvPr/>
        </p:nvSpPr>
        <p:spPr>
          <a:xfrm>
            <a:off x="169608" y="5336536"/>
            <a:ext cx="8930148" cy="11335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35378" y="5334000"/>
            <a:ext cx="3549444" cy="381541"/>
          </a:xfrm>
          <a:prstGeom prst="rect">
            <a:avLst/>
          </a:prstGeom>
          <a:solidFill>
            <a:schemeClr val="bg1"/>
          </a:solidFill>
          <a:ln w="28575">
            <a:solidFill>
              <a:srgbClr val="FFC000"/>
            </a:solidFill>
          </a:ln>
        </p:spPr>
        <p:txBody>
          <a:bodyPr wrap="square" rtlCol="0">
            <a:spAutoFit/>
          </a:bodyPr>
          <a:lstStyle/>
          <a:p>
            <a:r>
              <a:rPr lang="en-US" sz="2400" dirty="0" smtClean="0">
                <a:latin typeface="+mj-lt"/>
              </a:rPr>
              <a:t>3. Question Packages</a:t>
            </a:r>
            <a:endParaRPr lang="en-US" sz="2400" dirty="0">
              <a:latin typeface="+mj-lt"/>
            </a:endParaRPr>
          </a:p>
        </p:txBody>
      </p:sp>
    </p:spTree>
    <p:extLst>
      <p:ext uri="{BB962C8B-B14F-4D97-AF65-F5344CB8AC3E}">
        <p14:creationId xmlns:p14="http://schemas.microsoft.com/office/powerpoint/2010/main" val="2969490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Entity Record Summary</a:t>
            </a:r>
            <a:endParaRPr lang="en-US" dirty="0"/>
          </a:p>
        </p:txBody>
      </p:sp>
      <p:sp>
        <p:nvSpPr>
          <p:cNvPr id="13" name="TextBox 12"/>
          <p:cNvSpPr txBox="1"/>
          <p:nvPr/>
        </p:nvSpPr>
        <p:spPr>
          <a:xfrm>
            <a:off x="2027903" y="1371600"/>
            <a:ext cx="5058697" cy="707886"/>
          </a:xfrm>
          <a:prstGeom prst="rect">
            <a:avLst/>
          </a:prstGeom>
          <a:solidFill>
            <a:schemeClr val="bg1"/>
          </a:solidFill>
          <a:ln w="28575">
            <a:solidFill>
              <a:srgbClr val="00B050"/>
            </a:solidFill>
          </a:ln>
        </p:spPr>
        <p:txBody>
          <a:bodyPr wrap="square" rtlCol="0">
            <a:spAutoFit/>
          </a:bodyPr>
          <a:lstStyle/>
          <a:p>
            <a:r>
              <a:rPr lang="en-US" sz="4000" dirty="0" smtClean="0">
                <a:latin typeface="+mj-lt"/>
              </a:rPr>
              <a:t>1. Basic Information</a:t>
            </a:r>
            <a:endParaRPr lang="en-US" sz="4000" dirty="0">
              <a:latin typeface="+mj-lt"/>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9" y="2654480"/>
            <a:ext cx="9005186" cy="3289048"/>
          </a:xfrm>
          <a:prstGeom prst="rect">
            <a:avLst/>
          </a:prstGeom>
          <a:noFill/>
          <a:ln w="2857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22" name="TextBox 21"/>
          <p:cNvSpPr txBox="1"/>
          <p:nvPr/>
        </p:nvSpPr>
        <p:spPr>
          <a:xfrm>
            <a:off x="2590800" y="3048000"/>
            <a:ext cx="6479995" cy="400110"/>
          </a:xfrm>
          <a:prstGeom prst="rect">
            <a:avLst/>
          </a:prstGeom>
          <a:noFill/>
        </p:spPr>
        <p:txBody>
          <a:bodyPr wrap="square" rtlCol="0">
            <a:spAutoFit/>
          </a:bodyPr>
          <a:lstStyle/>
          <a:p>
            <a:r>
              <a:rPr lang="en-US" sz="2000" dirty="0" smtClean="0">
                <a:latin typeface="+mj-lt"/>
              </a:rPr>
              <a:t>Unique ID assigned by the system</a:t>
            </a:r>
            <a:endParaRPr lang="en-US" sz="2000" dirty="0">
              <a:latin typeface="+mj-lt"/>
            </a:endParaRPr>
          </a:p>
        </p:txBody>
      </p:sp>
      <p:sp>
        <p:nvSpPr>
          <p:cNvPr id="23" name="TextBox 22"/>
          <p:cNvSpPr txBox="1"/>
          <p:nvPr/>
        </p:nvSpPr>
        <p:spPr>
          <a:xfrm>
            <a:off x="2597624" y="3466083"/>
            <a:ext cx="6473171" cy="400110"/>
          </a:xfrm>
          <a:prstGeom prst="rect">
            <a:avLst/>
          </a:prstGeom>
          <a:noFill/>
        </p:spPr>
        <p:txBody>
          <a:bodyPr wrap="square" rtlCol="0">
            <a:spAutoFit/>
          </a:bodyPr>
          <a:lstStyle/>
          <a:p>
            <a:r>
              <a:rPr lang="en-US" sz="2000" dirty="0" smtClean="0">
                <a:latin typeface="+mj-lt"/>
              </a:rPr>
              <a:t>Type of event</a:t>
            </a:r>
            <a:endParaRPr lang="en-US" sz="2000" dirty="0">
              <a:latin typeface="+mj-lt"/>
            </a:endParaRPr>
          </a:p>
        </p:txBody>
      </p:sp>
      <p:sp>
        <p:nvSpPr>
          <p:cNvPr id="24" name="TextBox 23"/>
          <p:cNvSpPr txBox="1"/>
          <p:nvPr/>
        </p:nvSpPr>
        <p:spPr>
          <a:xfrm>
            <a:off x="2597624" y="3866193"/>
            <a:ext cx="6473171" cy="400110"/>
          </a:xfrm>
          <a:prstGeom prst="rect">
            <a:avLst/>
          </a:prstGeom>
          <a:noFill/>
        </p:spPr>
        <p:txBody>
          <a:bodyPr wrap="square" rtlCol="0">
            <a:spAutoFit/>
          </a:bodyPr>
          <a:lstStyle/>
          <a:p>
            <a:r>
              <a:rPr lang="en-US" sz="2000" dirty="0" smtClean="0">
                <a:latin typeface="+mj-lt"/>
              </a:rPr>
              <a:t>Hospital Name and Phone Number</a:t>
            </a:r>
            <a:endParaRPr lang="en-US" sz="2000" dirty="0">
              <a:latin typeface="+mj-lt"/>
            </a:endParaRPr>
          </a:p>
        </p:txBody>
      </p:sp>
      <p:sp>
        <p:nvSpPr>
          <p:cNvPr id="25" name="TextBox 24"/>
          <p:cNvSpPr txBox="1"/>
          <p:nvPr/>
        </p:nvSpPr>
        <p:spPr>
          <a:xfrm>
            <a:off x="2597624" y="4245331"/>
            <a:ext cx="6473171" cy="400110"/>
          </a:xfrm>
          <a:prstGeom prst="rect">
            <a:avLst/>
          </a:prstGeom>
          <a:noFill/>
        </p:spPr>
        <p:txBody>
          <a:bodyPr wrap="square" rtlCol="0">
            <a:spAutoFit/>
          </a:bodyPr>
          <a:lstStyle/>
          <a:p>
            <a:r>
              <a:rPr lang="en-US" sz="2000" dirty="0" smtClean="0">
                <a:latin typeface="+mj-lt"/>
              </a:rPr>
              <a:t>Current status of the event</a:t>
            </a:r>
            <a:endParaRPr lang="en-US" sz="2000" dirty="0">
              <a:latin typeface="+mj-lt"/>
            </a:endParaRPr>
          </a:p>
        </p:txBody>
      </p:sp>
      <p:sp>
        <p:nvSpPr>
          <p:cNvPr id="26" name="TextBox 25"/>
          <p:cNvSpPr txBox="1"/>
          <p:nvPr/>
        </p:nvSpPr>
        <p:spPr>
          <a:xfrm>
            <a:off x="2599900" y="4652454"/>
            <a:ext cx="6470896" cy="400110"/>
          </a:xfrm>
          <a:prstGeom prst="rect">
            <a:avLst/>
          </a:prstGeom>
          <a:noFill/>
        </p:spPr>
        <p:txBody>
          <a:bodyPr wrap="square" rtlCol="0">
            <a:spAutoFit/>
          </a:bodyPr>
          <a:lstStyle/>
          <a:p>
            <a:r>
              <a:rPr lang="en-US" sz="2000" dirty="0" smtClean="0">
                <a:latin typeface="+mj-lt"/>
              </a:rPr>
              <a:t>Record linking will be done by DSHS</a:t>
            </a:r>
            <a:endParaRPr lang="en-US" sz="2000" dirty="0">
              <a:latin typeface="+mj-lt"/>
            </a:endParaRPr>
          </a:p>
        </p:txBody>
      </p:sp>
      <p:sp>
        <p:nvSpPr>
          <p:cNvPr id="27" name="TextBox 26"/>
          <p:cNvSpPr txBox="1"/>
          <p:nvPr/>
        </p:nvSpPr>
        <p:spPr>
          <a:xfrm>
            <a:off x="2599900" y="5052564"/>
            <a:ext cx="6470895" cy="400110"/>
          </a:xfrm>
          <a:prstGeom prst="rect">
            <a:avLst/>
          </a:prstGeom>
          <a:noFill/>
        </p:spPr>
        <p:txBody>
          <a:bodyPr wrap="square" rtlCol="0">
            <a:spAutoFit/>
          </a:bodyPr>
          <a:lstStyle/>
          <a:p>
            <a:r>
              <a:rPr lang="en-US" sz="2000" dirty="0" smtClean="0">
                <a:latin typeface="+mj-lt"/>
              </a:rPr>
              <a:t>Attach files (i.e. Business Associate Agreement )</a:t>
            </a:r>
            <a:endParaRPr lang="en-US" sz="2000" dirty="0">
              <a:latin typeface="+mj-lt"/>
            </a:endParaRPr>
          </a:p>
        </p:txBody>
      </p:sp>
      <p:sp>
        <p:nvSpPr>
          <p:cNvPr id="28" name="TextBox 27"/>
          <p:cNvSpPr txBox="1"/>
          <p:nvPr/>
        </p:nvSpPr>
        <p:spPr>
          <a:xfrm>
            <a:off x="2581285" y="5452674"/>
            <a:ext cx="6489511" cy="400110"/>
          </a:xfrm>
          <a:prstGeom prst="rect">
            <a:avLst/>
          </a:prstGeom>
          <a:noFill/>
        </p:spPr>
        <p:txBody>
          <a:bodyPr wrap="square" rtlCol="0">
            <a:spAutoFit/>
          </a:bodyPr>
          <a:lstStyle/>
          <a:p>
            <a:r>
              <a:rPr lang="en-US" sz="2000" dirty="0" smtClean="0">
                <a:latin typeface="+mj-lt"/>
              </a:rPr>
              <a:t>Contains custom information (i.e. DSHS ID)</a:t>
            </a:r>
            <a:endParaRPr lang="en-US" sz="2000" dirty="0">
              <a:latin typeface="+mj-lt"/>
            </a:endParaRPr>
          </a:p>
        </p:txBody>
      </p:sp>
    </p:spTree>
    <p:extLst>
      <p:ext uri="{BB962C8B-B14F-4D97-AF65-F5344CB8AC3E}">
        <p14:creationId xmlns:p14="http://schemas.microsoft.com/office/powerpoint/2010/main" val="4120079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Entity Record Summary</a:t>
            </a:r>
            <a:endParaRPr lang="en-US" dirty="0"/>
          </a:p>
        </p:txBody>
      </p:sp>
      <p:sp>
        <p:nvSpPr>
          <p:cNvPr id="3" name="TextBox 2"/>
          <p:cNvSpPr txBox="1"/>
          <p:nvPr/>
        </p:nvSpPr>
        <p:spPr>
          <a:xfrm>
            <a:off x="3124200" y="1671484"/>
            <a:ext cx="2362200" cy="707886"/>
          </a:xfrm>
          <a:prstGeom prst="rect">
            <a:avLst/>
          </a:prstGeom>
          <a:solidFill>
            <a:schemeClr val="bg1"/>
          </a:solidFill>
          <a:ln w="28575">
            <a:solidFill>
              <a:srgbClr val="00B0F0"/>
            </a:solidFill>
          </a:ln>
        </p:spPr>
        <p:txBody>
          <a:bodyPr wrap="square" rtlCol="0">
            <a:spAutoFit/>
          </a:bodyPr>
          <a:lstStyle/>
          <a:p>
            <a:r>
              <a:rPr lang="en-US" sz="4000" dirty="0" smtClean="0">
                <a:latin typeface="+mj-lt"/>
              </a:rPr>
              <a:t>2. Notes</a:t>
            </a:r>
            <a:endParaRPr lang="en-US" sz="40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 y="3124201"/>
            <a:ext cx="9067800" cy="2236608"/>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3810000"/>
            <a:ext cx="8763000" cy="1384995"/>
          </a:xfrm>
          <a:prstGeom prst="rect">
            <a:avLst/>
          </a:prstGeom>
          <a:noFill/>
        </p:spPr>
        <p:txBody>
          <a:bodyPr wrap="square" rtlCol="0">
            <a:spAutoFit/>
          </a:bodyPr>
          <a:lstStyle/>
          <a:p>
            <a:r>
              <a:rPr lang="en-US" sz="2800" dirty="0" smtClean="0">
                <a:latin typeface="+mj-lt"/>
              </a:rPr>
              <a:t>The notes section is where </a:t>
            </a:r>
            <a:r>
              <a:rPr lang="en-US" sz="2800" dirty="0" smtClean="0">
                <a:latin typeface="+mj-lt"/>
              </a:rPr>
              <a:t>DSHS </a:t>
            </a:r>
            <a:r>
              <a:rPr lang="en-US" sz="2800" dirty="0" smtClean="0">
                <a:latin typeface="+mj-lt"/>
              </a:rPr>
              <a:t>can enter any additional comments or information regarding your entity.</a:t>
            </a:r>
            <a:endParaRPr lang="en-US" sz="2800" dirty="0">
              <a:latin typeface="+mj-lt"/>
            </a:endParaRPr>
          </a:p>
        </p:txBody>
      </p:sp>
    </p:spTree>
    <p:extLst>
      <p:ext uri="{BB962C8B-B14F-4D97-AF65-F5344CB8AC3E}">
        <p14:creationId xmlns:p14="http://schemas.microsoft.com/office/powerpoint/2010/main" val="948697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 y="3024877"/>
            <a:ext cx="9041629" cy="3436203"/>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Entity Record Summary</a:t>
            </a:r>
            <a:endParaRPr lang="en-US" dirty="0"/>
          </a:p>
        </p:txBody>
      </p:sp>
      <p:sp>
        <p:nvSpPr>
          <p:cNvPr id="3" name="TextBox 2"/>
          <p:cNvSpPr txBox="1"/>
          <p:nvPr/>
        </p:nvSpPr>
        <p:spPr>
          <a:xfrm>
            <a:off x="1828800" y="1219200"/>
            <a:ext cx="5557684" cy="707886"/>
          </a:xfrm>
          <a:prstGeom prst="rect">
            <a:avLst/>
          </a:prstGeom>
          <a:solidFill>
            <a:schemeClr val="bg1"/>
          </a:solidFill>
          <a:ln w="28575">
            <a:solidFill>
              <a:srgbClr val="FFC000"/>
            </a:solidFill>
          </a:ln>
        </p:spPr>
        <p:txBody>
          <a:bodyPr wrap="square" rtlCol="0">
            <a:spAutoFit/>
          </a:bodyPr>
          <a:lstStyle/>
          <a:p>
            <a:r>
              <a:rPr lang="en-US" sz="4000" dirty="0" smtClean="0">
                <a:latin typeface="+mj-lt"/>
              </a:rPr>
              <a:t>3. Question Packages</a:t>
            </a:r>
            <a:endParaRPr lang="en-US" sz="4000" dirty="0">
              <a:latin typeface="+mj-lt"/>
            </a:endParaRPr>
          </a:p>
        </p:txBody>
      </p:sp>
      <p:sp>
        <p:nvSpPr>
          <p:cNvPr id="4" name="TextBox 3"/>
          <p:cNvSpPr txBox="1"/>
          <p:nvPr/>
        </p:nvSpPr>
        <p:spPr>
          <a:xfrm>
            <a:off x="381000" y="2057400"/>
            <a:ext cx="8458200" cy="830997"/>
          </a:xfrm>
          <a:prstGeom prst="rect">
            <a:avLst/>
          </a:prstGeom>
          <a:noFill/>
        </p:spPr>
        <p:txBody>
          <a:bodyPr wrap="square" rtlCol="0">
            <a:spAutoFit/>
          </a:bodyPr>
          <a:lstStyle/>
          <a:p>
            <a:r>
              <a:rPr lang="en-US" sz="2400" dirty="0" smtClean="0">
                <a:latin typeface="+mj-lt"/>
              </a:rPr>
              <a:t>Question Packages are groups of questions that share a common theme.</a:t>
            </a:r>
            <a:endParaRPr lang="en-US" sz="2400" dirty="0">
              <a:latin typeface="+mj-lt"/>
            </a:endParaRPr>
          </a:p>
        </p:txBody>
      </p:sp>
      <p:sp>
        <p:nvSpPr>
          <p:cNvPr id="7" name="TextBox 6"/>
          <p:cNvSpPr txBox="1"/>
          <p:nvPr/>
        </p:nvSpPr>
        <p:spPr>
          <a:xfrm>
            <a:off x="2819400" y="3733800"/>
            <a:ext cx="5889008" cy="369332"/>
          </a:xfrm>
          <a:prstGeom prst="rect">
            <a:avLst/>
          </a:prstGeom>
          <a:noFill/>
        </p:spPr>
        <p:txBody>
          <a:bodyPr wrap="square" rtlCol="0">
            <a:spAutoFit/>
          </a:bodyPr>
          <a:lstStyle/>
          <a:p>
            <a:r>
              <a:rPr lang="en-US" dirty="0" smtClean="0">
                <a:solidFill>
                  <a:srgbClr val="0000FF"/>
                </a:solidFill>
                <a:latin typeface="+mj-lt"/>
              </a:rPr>
              <a:t>(Manage </a:t>
            </a:r>
            <a:r>
              <a:rPr lang="en-US" dirty="0" smtClean="0">
                <a:solidFill>
                  <a:srgbClr val="0000FF"/>
                </a:solidFill>
                <a:latin typeface="+mj-lt"/>
              </a:rPr>
              <a:t>RAC and Business Associate </a:t>
            </a:r>
            <a:r>
              <a:rPr lang="en-US" dirty="0" smtClean="0">
                <a:solidFill>
                  <a:srgbClr val="0000FF"/>
                </a:solidFill>
                <a:latin typeface="+mj-lt"/>
              </a:rPr>
              <a:t>Agreements)</a:t>
            </a:r>
            <a:endParaRPr lang="en-US" dirty="0" smtClean="0">
              <a:solidFill>
                <a:srgbClr val="0000FF"/>
              </a:solidFill>
              <a:latin typeface="+mj-lt"/>
            </a:endParaRPr>
          </a:p>
        </p:txBody>
      </p:sp>
      <p:sp>
        <p:nvSpPr>
          <p:cNvPr id="13" name="TextBox 12"/>
          <p:cNvSpPr txBox="1"/>
          <p:nvPr/>
        </p:nvSpPr>
        <p:spPr>
          <a:xfrm>
            <a:off x="2812576" y="4069981"/>
            <a:ext cx="5889008" cy="369332"/>
          </a:xfrm>
          <a:prstGeom prst="rect">
            <a:avLst/>
          </a:prstGeom>
          <a:noFill/>
        </p:spPr>
        <p:txBody>
          <a:bodyPr wrap="square" rtlCol="0">
            <a:spAutoFit/>
          </a:bodyPr>
          <a:lstStyle/>
          <a:p>
            <a:r>
              <a:rPr lang="en-US" dirty="0" smtClean="0">
                <a:solidFill>
                  <a:srgbClr val="0000FF"/>
                </a:solidFill>
                <a:latin typeface="+mj-lt"/>
              </a:rPr>
              <a:t>(Entity </a:t>
            </a:r>
            <a:r>
              <a:rPr lang="en-US" dirty="0" smtClean="0">
                <a:solidFill>
                  <a:srgbClr val="0000FF"/>
                </a:solidFill>
                <a:latin typeface="+mj-lt"/>
              </a:rPr>
              <a:t>Location Info, Mailing Address, </a:t>
            </a:r>
            <a:r>
              <a:rPr lang="en-US" dirty="0" smtClean="0">
                <a:solidFill>
                  <a:srgbClr val="0000FF"/>
                </a:solidFill>
                <a:latin typeface="+mj-lt"/>
              </a:rPr>
              <a:t>Software)etc</a:t>
            </a:r>
            <a:r>
              <a:rPr lang="en-US" dirty="0" smtClean="0">
                <a:solidFill>
                  <a:srgbClr val="0000FF"/>
                </a:solidFill>
                <a:latin typeface="+mj-lt"/>
              </a:rPr>
              <a:t>.</a:t>
            </a:r>
          </a:p>
        </p:txBody>
      </p:sp>
      <p:sp>
        <p:nvSpPr>
          <p:cNvPr id="14" name="TextBox 13"/>
          <p:cNvSpPr txBox="1"/>
          <p:nvPr/>
        </p:nvSpPr>
        <p:spPr>
          <a:xfrm>
            <a:off x="3200400" y="4393147"/>
            <a:ext cx="5895832" cy="369332"/>
          </a:xfrm>
          <a:prstGeom prst="rect">
            <a:avLst/>
          </a:prstGeom>
          <a:noFill/>
        </p:spPr>
        <p:txBody>
          <a:bodyPr wrap="square" rtlCol="0">
            <a:spAutoFit/>
          </a:bodyPr>
          <a:lstStyle/>
          <a:p>
            <a:r>
              <a:rPr lang="en-US" dirty="0" smtClean="0">
                <a:solidFill>
                  <a:srgbClr val="0000FF"/>
                </a:solidFill>
                <a:latin typeface="+mj-lt"/>
              </a:rPr>
              <a:t>(Main </a:t>
            </a:r>
            <a:r>
              <a:rPr lang="en-US" dirty="0" smtClean="0">
                <a:solidFill>
                  <a:srgbClr val="0000FF"/>
                </a:solidFill>
                <a:latin typeface="+mj-lt"/>
              </a:rPr>
              <a:t>contact for your </a:t>
            </a:r>
            <a:r>
              <a:rPr lang="en-US" dirty="0" smtClean="0">
                <a:solidFill>
                  <a:srgbClr val="0000FF"/>
                </a:solidFill>
                <a:latin typeface="+mj-lt"/>
              </a:rPr>
              <a:t>entity)</a:t>
            </a:r>
            <a:endParaRPr lang="en-US" dirty="0" smtClean="0">
              <a:solidFill>
                <a:srgbClr val="0000FF"/>
              </a:solidFill>
              <a:latin typeface="+mj-lt"/>
            </a:endParaRPr>
          </a:p>
        </p:txBody>
      </p:sp>
      <p:sp>
        <p:nvSpPr>
          <p:cNvPr id="15" name="TextBox 14"/>
          <p:cNvSpPr txBox="1"/>
          <p:nvPr/>
        </p:nvSpPr>
        <p:spPr>
          <a:xfrm>
            <a:off x="3200400" y="4742978"/>
            <a:ext cx="5895832" cy="369332"/>
          </a:xfrm>
          <a:prstGeom prst="rect">
            <a:avLst/>
          </a:prstGeom>
          <a:noFill/>
        </p:spPr>
        <p:txBody>
          <a:bodyPr wrap="square" rtlCol="0">
            <a:spAutoFit/>
          </a:bodyPr>
          <a:lstStyle/>
          <a:p>
            <a:r>
              <a:rPr lang="en-US" dirty="0" smtClean="0">
                <a:solidFill>
                  <a:srgbClr val="0000FF"/>
                </a:solidFill>
                <a:latin typeface="+mj-lt"/>
              </a:rPr>
              <a:t>(Facility characteristics)</a:t>
            </a:r>
            <a:endParaRPr lang="en-US" dirty="0" smtClean="0">
              <a:solidFill>
                <a:srgbClr val="0000FF"/>
              </a:solidFill>
              <a:latin typeface="+mj-lt"/>
            </a:endParaRPr>
          </a:p>
        </p:txBody>
      </p:sp>
      <p:sp>
        <p:nvSpPr>
          <p:cNvPr id="16" name="TextBox 15"/>
          <p:cNvSpPr txBox="1"/>
          <p:nvPr/>
        </p:nvSpPr>
        <p:spPr>
          <a:xfrm>
            <a:off x="3200400" y="5097190"/>
            <a:ext cx="5889008" cy="369332"/>
          </a:xfrm>
          <a:prstGeom prst="rect">
            <a:avLst/>
          </a:prstGeom>
          <a:noFill/>
        </p:spPr>
        <p:txBody>
          <a:bodyPr wrap="square" rtlCol="0">
            <a:spAutoFit/>
          </a:bodyPr>
          <a:lstStyle/>
          <a:p>
            <a:r>
              <a:rPr lang="en-US" dirty="0" smtClean="0">
                <a:solidFill>
                  <a:srgbClr val="0000FF"/>
                </a:solidFill>
                <a:latin typeface="+mj-lt"/>
              </a:rPr>
              <a:t>(Overview </a:t>
            </a:r>
            <a:r>
              <a:rPr lang="en-US" dirty="0" smtClean="0">
                <a:solidFill>
                  <a:srgbClr val="0000FF"/>
                </a:solidFill>
                <a:latin typeface="+mj-lt"/>
              </a:rPr>
              <a:t>of record submissions via roster </a:t>
            </a:r>
            <a:r>
              <a:rPr lang="en-US" dirty="0" smtClean="0">
                <a:solidFill>
                  <a:srgbClr val="0000FF"/>
                </a:solidFill>
                <a:latin typeface="+mj-lt"/>
              </a:rPr>
              <a:t>import)</a:t>
            </a:r>
            <a:endParaRPr lang="en-US" dirty="0" smtClean="0">
              <a:solidFill>
                <a:srgbClr val="0000FF"/>
              </a:solidFill>
              <a:latin typeface="+mj-lt"/>
            </a:endParaRPr>
          </a:p>
        </p:txBody>
      </p:sp>
      <p:sp>
        <p:nvSpPr>
          <p:cNvPr id="17" name="TextBox 16"/>
          <p:cNvSpPr txBox="1"/>
          <p:nvPr/>
        </p:nvSpPr>
        <p:spPr>
          <a:xfrm>
            <a:off x="4800600" y="5421324"/>
            <a:ext cx="4288808" cy="369332"/>
          </a:xfrm>
          <a:prstGeom prst="rect">
            <a:avLst/>
          </a:prstGeom>
          <a:noFill/>
        </p:spPr>
        <p:txBody>
          <a:bodyPr wrap="square" rtlCol="0">
            <a:spAutoFit/>
          </a:bodyPr>
          <a:lstStyle/>
          <a:p>
            <a:r>
              <a:rPr lang="en-US" dirty="0" smtClean="0">
                <a:solidFill>
                  <a:srgbClr val="0000FF"/>
                </a:solidFill>
                <a:latin typeface="+mj-lt"/>
              </a:rPr>
              <a:t>(Entity </a:t>
            </a:r>
            <a:r>
              <a:rPr lang="en-US" dirty="0" smtClean="0">
                <a:solidFill>
                  <a:srgbClr val="0000FF"/>
                </a:solidFill>
                <a:latin typeface="+mj-lt"/>
              </a:rPr>
              <a:t>info imported by </a:t>
            </a:r>
            <a:r>
              <a:rPr lang="en-US" dirty="0" smtClean="0">
                <a:solidFill>
                  <a:srgbClr val="0000FF"/>
                </a:solidFill>
                <a:latin typeface="+mj-lt"/>
              </a:rPr>
              <a:t>DSHS)</a:t>
            </a:r>
            <a:endParaRPr lang="en-US" dirty="0" smtClean="0">
              <a:solidFill>
                <a:srgbClr val="0000FF"/>
              </a:solidFill>
              <a:latin typeface="+mj-lt"/>
            </a:endParaRPr>
          </a:p>
        </p:txBody>
      </p:sp>
      <p:sp>
        <p:nvSpPr>
          <p:cNvPr id="18" name="TextBox 17"/>
          <p:cNvSpPr txBox="1"/>
          <p:nvPr/>
        </p:nvSpPr>
        <p:spPr>
          <a:xfrm>
            <a:off x="4419601" y="5722416"/>
            <a:ext cx="4495800" cy="369332"/>
          </a:xfrm>
          <a:prstGeom prst="rect">
            <a:avLst/>
          </a:prstGeom>
          <a:noFill/>
        </p:spPr>
        <p:txBody>
          <a:bodyPr wrap="square" rtlCol="0">
            <a:spAutoFit/>
          </a:bodyPr>
          <a:lstStyle/>
          <a:p>
            <a:r>
              <a:rPr lang="en-US" dirty="0" smtClean="0">
                <a:solidFill>
                  <a:srgbClr val="0000FF"/>
                </a:solidFill>
                <a:latin typeface="+mj-lt"/>
              </a:rPr>
              <a:t>(Coming soon)</a:t>
            </a:r>
            <a:endParaRPr lang="en-US" dirty="0" smtClean="0">
              <a:solidFill>
                <a:srgbClr val="0000FF"/>
              </a:solidFill>
              <a:latin typeface="+mj-lt"/>
            </a:endParaRPr>
          </a:p>
        </p:txBody>
      </p:sp>
      <p:sp>
        <p:nvSpPr>
          <p:cNvPr id="19" name="TextBox 18"/>
          <p:cNvSpPr txBox="1"/>
          <p:nvPr/>
        </p:nvSpPr>
        <p:spPr>
          <a:xfrm>
            <a:off x="4419600" y="6091748"/>
            <a:ext cx="4838130" cy="369332"/>
          </a:xfrm>
          <a:prstGeom prst="rect">
            <a:avLst/>
          </a:prstGeom>
          <a:noFill/>
        </p:spPr>
        <p:txBody>
          <a:bodyPr wrap="square" rtlCol="0">
            <a:spAutoFit/>
          </a:bodyPr>
          <a:lstStyle/>
          <a:p>
            <a:r>
              <a:rPr lang="en-US" dirty="0" smtClean="0">
                <a:solidFill>
                  <a:srgbClr val="0000FF"/>
                </a:solidFill>
                <a:latin typeface="+mj-lt"/>
              </a:rPr>
              <a:t>(Go </a:t>
            </a:r>
            <a:r>
              <a:rPr lang="en-US" dirty="0" smtClean="0">
                <a:solidFill>
                  <a:srgbClr val="0000FF"/>
                </a:solidFill>
                <a:latin typeface="+mj-lt"/>
              </a:rPr>
              <a:t>here to report No Reportable </a:t>
            </a:r>
            <a:r>
              <a:rPr lang="en-US" dirty="0" smtClean="0">
                <a:solidFill>
                  <a:srgbClr val="0000FF"/>
                </a:solidFill>
                <a:latin typeface="+mj-lt"/>
              </a:rPr>
              <a:t>Data)</a:t>
            </a:r>
            <a:endParaRPr lang="en-US" dirty="0" smtClean="0">
              <a:solidFill>
                <a:srgbClr val="0000FF"/>
              </a:solidFill>
              <a:latin typeface="+mj-lt"/>
            </a:endParaRPr>
          </a:p>
        </p:txBody>
      </p:sp>
    </p:spTree>
    <p:extLst>
      <p:ext uri="{BB962C8B-B14F-4D97-AF65-F5344CB8AC3E}">
        <p14:creationId xmlns:p14="http://schemas.microsoft.com/office/powerpoint/2010/main" val="9591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7200"/>
            <a:ext cx="7772400" cy="3429000"/>
          </a:xfrm>
        </p:spPr>
        <p:txBody>
          <a:bodyPr/>
          <a:lstStyle/>
          <a:p>
            <a:r>
              <a:rPr lang="en-US" sz="5400" dirty="0" smtClean="0"/>
              <a:t>RAC </a:t>
            </a:r>
            <a:r>
              <a:rPr lang="en-US" sz="5400" dirty="0" smtClean="0"/>
              <a:t>&amp; </a:t>
            </a:r>
            <a:br>
              <a:rPr lang="en-US" sz="5400" dirty="0" smtClean="0"/>
            </a:br>
            <a:r>
              <a:rPr lang="en-US" sz="5400" dirty="0" smtClean="0"/>
              <a:t>Other Business Associate Agreements</a:t>
            </a:r>
            <a:br>
              <a:rPr lang="en-US" sz="5400" dirty="0" smtClean="0"/>
            </a:br>
            <a:r>
              <a:rPr lang="en-US" sz="5400" dirty="0" smtClean="0"/>
              <a:t>(BAA)</a:t>
            </a:r>
            <a:endParaRPr lang="en-US" sz="5400" dirty="0"/>
          </a:p>
        </p:txBody>
      </p:sp>
    </p:spTree>
    <p:extLst>
      <p:ext uri="{BB962C8B-B14F-4D97-AF65-F5344CB8AC3E}">
        <p14:creationId xmlns:p14="http://schemas.microsoft.com/office/powerpoint/2010/main" val="837902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514600"/>
            <a:ext cx="8229600" cy="4191000"/>
          </a:xfrm>
        </p:spPr>
        <p:txBody>
          <a:bodyPr>
            <a:normAutofit fontScale="92500" lnSpcReduction="20000"/>
          </a:bodyPr>
          <a:lstStyle/>
          <a:p>
            <a:pPr>
              <a:lnSpc>
                <a:spcPct val="120000"/>
              </a:lnSpc>
              <a:spcBef>
                <a:spcPts val="0"/>
              </a:spcBef>
              <a:spcAft>
                <a:spcPts val="600"/>
              </a:spcAft>
            </a:pPr>
            <a:endParaRPr lang="en-US" sz="2800" dirty="0" smtClean="0">
              <a:solidFill>
                <a:schemeClr val="tx1"/>
              </a:solidFill>
            </a:endParaRPr>
          </a:p>
          <a:p>
            <a:pPr>
              <a:lnSpc>
                <a:spcPct val="120000"/>
              </a:lnSpc>
              <a:spcBef>
                <a:spcPts val="0"/>
              </a:spcBef>
              <a:spcAft>
                <a:spcPts val="600"/>
              </a:spcAft>
            </a:pPr>
            <a:r>
              <a:rPr lang="en-US" sz="3000" dirty="0" smtClean="0">
                <a:solidFill>
                  <a:schemeClr val="tx1"/>
                </a:solidFill>
              </a:rPr>
              <a:t>If your entity wishes </a:t>
            </a:r>
            <a:r>
              <a:rPr lang="en-US" sz="3000" dirty="0" smtClean="0">
                <a:solidFill>
                  <a:schemeClr val="tx1"/>
                </a:solidFill>
              </a:rPr>
              <a:t>your </a:t>
            </a:r>
            <a:r>
              <a:rPr lang="en-US" sz="3000" dirty="0" smtClean="0">
                <a:solidFill>
                  <a:schemeClr val="tx1"/>
                </a:solidFill>
              </a:rPr>
              <a:t>Regional Advisory Council (RAC</a:t>
            </a:r>
            <a:r>
              <a:rPr lang="en-US" sz="3000" dirty="0" smtClean="0">
                <a:solidFill>
                  <a:schemeClr val="tx1"/>
                </a:solidFill>
              </a:rPr>
              <a:t>) to have access to and/or submit data for your entity</a:t>
            </a:r>
          </a:p>
          <a:p>
            <a:pPr>
              <a:lnSpc>
                <a:spcPct val="120000"/>
              </a:lnSpc>
              <a:spcBef>
                <a:spcPts val="0"/>
              </a:spcBef>
              <a:spcAft>
                <a:spcPts val="600"/>
              </a:spcAft>
            </a:pPr>
            <a:r>
              <a:rPr lang="en-US" sz="3000" dirty="0" smtClean="0">
                <a:solidFill>
                  <a:schemeClr val="tx1"/>
                </a:solidFill>
              </a:rPr>
              <a:t>If your entity wishes </a:t>
            </a:r>
            <a:r>
              <a:rPr lang="en-US" sz="3000" dirty="0" smtClean="0">
                <a:solidFill>
                  <a:schemeClr val="tx1"/>
                </a:solidFill>
              </a:rPr>
              <a:t>a </a:t>
            </a:r>
            <a:r>
              <a:rPr lang="en-US" sz="3000" dirty="0" smtClean="0">
                <a:solidFill>
                  <a:schemeClr val="tx1"/>
                </a:solidFill>
              </a:rPr>
              <a:t>third-party </a:t>
            </a:r>
            <a:r>
              <a:rPr lang="en-US" sz="3000" dirty="0" smtClean="0">
                <a:solidFill>
                  <a:schemeClr val="tx1"/>
                </a:solidFill>
              </a:rPr>
              <a:t>(e.g. vendor</a:t>
            </a:r>
            <a:r>
              <a:rPr lang="en-US" sz="3000" dirty="0" smtClean="0">
                <a:solidFill>
                  <a:schemeClr val="tx1"/>
                </a:solidFill>
              </a:rPr>
              <a:t>, </a:t>
            </a:r>
            <a:r>
              <a:rPr lang="en-US" sz="3000" dirty="0" smtClean="0">
                <a:solidFill>
                  <a:schemeClr val="tx1"/>
                </a:solidFill>
              </a:rPr>
              <a:t> billing company etc.)a business associate agreement (BAA) </a:t>
            </a:r>
            <a:r>
              <a:rPr lang="en-US" sz="3000" u="sng" dirty="0" smtClean="0">
                <a:solidFill>
                  <a:schemeClr val="tx1"/>
                </a:solidFill>
              </a:rPr>
              <a:t>must</a:t>
            </a:r>
            <a:r>
              <a:rPr lang="en-US" sz="3000" dirty="0" smtClean="0">
                <a:solidFill>
                  <a:schemeClr val="tx1"/>
                </a:solidFill>
              </a:rPr>
              <a:t> </a:t>
            </a:r>
            <a:r>
              <a:rPr lang="en-US" sz="3000" dirty="0" smtClean="0">
                <a:solidFill>
                  <a:schemeClr val="tx1"/>
                </a:solidFill>
              </a:rPr>
              <a:t>be completed and signed by both parties and attached to the entity’s record</a:t>
            </a:r>
          </a:p>
        </p:txBody>
      </p:sp>
      <p:sp>
        <p:nvSpPr>
          <p:cNvPr id="6" name="Title 4"/>
          <p:cNvSpPr>
            <a:spLocks noGrp="1"/>
          </p:cNvSpPr>
          <p:nvPr>
            <p:ph type="title"/>
          </p:nvPr>
        </p:nvSpPr>
        <p:spPr>
          <a:xfrm>
            <a:off x="0" y="304800"/>
            <a:ext cx="9144000" cy="2133600"/>
          </a:xfrm>
        </p:spPr>
        <p:txBody>
          <a:bodyPr/>
          <a:lstStyle/>
          <a:p>
            <a:pPr>
              <a:lnSpc>
                <a:spcPct val="100000"/>
              </a:lnSpc>
            </a:pPr>
            <a:r>
              <a:rPr lang="en-US" sz="4800" dirty="0" smtClean="0"/>
              <a:t>RAC </a:t>
            </a:r>
            <a:r>
              <a:rPr lang="en-US" sz="4800" dirty="0" smtClean="0"/>
              <a:t>&amp; </a:t>
            </a:r>
            <a:r>
              <a:rPr lang="en-US" sz="4800" dirty="0" smtClean="0"/>
              <a:t>Other </a:t>
            </a:r>
            <a:r>
              <a:rPr lang="en-US" sz="4800" dirty="0" smtClean="0"/>
              <a:t/>
            </a:r>
            <a:br>
              <a:rPr lang="en-US" sz="4800" dirty="0" smtClean="0"/>
            </a:br>
            <a:r>
              <a:rPr lang="en-US" sz="4800" dirty="0" smtClean="0"/>
              <a:t>Business Associate Agreements (BAA)</a:t>
            </a:r>
            <a:endParaRPr lang="en-US" sz="4800" i="1" dirty="0"/>
          </a:p>
        </p:txBody>
      </p:sp>
    </p:spTree>
    <p:extLst>
      <p:ext uri="{BB962C8B-B14F-4D97-AF65-F5344CB8AC3E}">
        <p14:creationId xmlns:p14="http://schemas.microsoft.com/office/powerpoint/2010/main" val="1815497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0"/>
            <a:ext cx="8229600" cy="4343400"/>
          </a:xfrm>
        </p:spPr>
        <p:txBody>
          <a:bodyPr>
            <a:normAutofit fontScale="85000" lnSpcReduction="20000"/>
          </a:bodyPr>
          <a:lstStyle/>
          <a:p>
            <a:pPr>
              <a:lnSpc>
                <a:spcPct val="120000"/>
              </a:lnSpc>
              <a:spcBef>
                <a:spcPts val="0"/>
              </a:spcBef>
            </a:pPr>
            <a:r>
              <a:rPr lang="en-US" sz="3000" dirty="0" smtClean="0">
                <a:solidFill>
                  <a:schemeClr val="tx1"/>
                </a:solidFill>
              </a:rPr>
              <a:t>It is the entity’s responsibility to obtain </a:t>
            </a:r>
            <a:r>
              <a:rPr lang="en-US" sz="3000" dirty="0" smtClean="0">
                <a:solidFill>
                  <a:schemeClr val="tx1"/>
                </a:solidFill>
              </a:rPr>
              <a:t>the electronic BAA agreement (a scanned copy with signatures) and </a:t>
            </a:r>
            <a:r>
              <a:rPr lang="en-US" sz="3000" dirty="0" smtClean="0">
                <a:solidFill>
                  <a:schemeClr val="tx1"/>
                </a:solidFill>
              </a:rPr>
              <a:t>attach </a:t>
            </a:r>
            <a:r>
              <a:rPr lang="en-US" sz="3000" dirty="0" smtClean="0">
                <a:solidFill>
                  <a:schemeClr val="tx1"/>
                </a:solidFill>
              </a:rPr>
              <a:t>the electronic file to the entity record in the EMS/Trauma Registry system, </a:t>
            </a:r>
            <a:r>
              <a:rPr lang="en-US" sz="3000" dirty="0" smtClean="0">
                <a:solidFill>
                  <a:schemeClr val="tx1"/>
                </a:solidFill>
              </a:rPr>
              <a:t>as this agreement gives another party access to the private health information of the entity’s patients</a:t>
            </a:r>
          </a:p>
          <a:p>
            <a:pPr marL="342900" lvl="1" indent="-342900">
              <a:lnSpc>
                <a:spcPct val="120000"/>
              </a:lnSpc>
              <a:spcBef>
                <a:spcPts val="0"/>
              </a:spcBef>
              <a:buFont typeface="Arial" pitchFamily="34" charset="0"/>
              <a:buChar char="•"/>
            </a:pPr>
            <a:r>
              <a:rPr lang="en-US" sz="3000" b="1" dirty="0" smtClean="0">
                <a:solidFill>
                  <a:schemeClr val="tx1"/>
                </a:solidFill>
              </a:rPr>
              <a:t>All </a:t>
            </a:r>
            <a:r>
              <a:rPr lang="en-US" sz="3000" b="1" dirty="0">
                <a:solidFill>
                  <a:schemeClr val="tx1"/>
                </a:solidFill>
              </a:rPr>
              <a:t>agreements will be reviewed by </a:t>
            </a:r>
            <a:r>
              <a:rPr lang="en-US" sz="3000" b="1" dirty="0" smtClean="0">
                <a:solidFill>
                  <a:schemeClr val="tx1"/>
                </a:solidFill>
              </a:rPr>
              <a:t>registry </a:t>
            </a:r>
            <a:r>
              <a:rPr lang="en-US" sz="3000" b="1" dirty="0">
                <a:solidFill>
                  <a:schemeClr val="tx1"/>
                </a:solidFill>
              </a:rPr>
              <a:t>staff before </a:t>
            </a:r>
            <a:r>
              <a:rPr lang="en-US" sz="3000" b="1" dirty="0" smtClean="0">
                <a:solidFill>
                  <a:schemeClr val="tx1"/>
                </a:solidFill>
              </a:rPr>
              <a:t>access to data is </a:t>
            </a:r>
            <a:r>
              <a:rPr lang="en-US" sz="3000" b="1" dirty="0">
                <a:solidFill>
                  <a:schemeClr val="tx1"/>
                </a:solidFill>
              </a:rPr>
              <a:t>allowed between </a:t>
            </a:r>
            <a:r>
              <a:rPr lang="en-US" sz="3000" b="1" dirty="0" smtClean="0">
                <a:solidFill>
                  <a:schemeClr val="tx1"/>
                </a:solidFill>
              </a:rPr>
              <a:t>parties</a:t>
            </a:r>
            <a:endParaRPr lang="en-US" sz="3000" b="1" dirty="0">
              <a:solidFill>
                <a:schemeClr val="tx1"/>
              </a:solidFill>
            </a:endParaRPr>
          </a:p>
        </p:txBody>
      </p:sp>
      <p:sp>
        <p:nvSpPr>
          <p:cNvPr id="6" name="Title 4"/>
          <p:cNvSpPr>
            <a:spLocks noGrp="1"/>
          </p:cNvSpPr>
          <p:nvPr>
            <p:ph type="title"/>
          </p:nvPr>
        </p:nvSpPr>
        <p:spPr>
          <a:xfrm>
            <a:off x="0" y="0"/>
            <a:ext cx="9144000" cy="2133600"/>
          </a:xfrm>
        </p:spPr>
        <p:txBody>
          <a:bodyPr/>
          <a:lstStyle/>
          <a:p>
            <a:pPr>
              <a:lnSpc>
                <a:spcPct val="100000"/>
              </a:lnSpc>
            </a:pPr>
            <a:r>
              <a:rPr lang="en-US" sz="4800" dirty="0"/>
              <a:t>RAC </a:t>
            </a:r>
            <a:r>
              <a:rPr lang="en-US" sz="4800" dirty="0" smtClean="0"/>
              <a:t>&amp; </a:t>
            </a:r>
            <a:r>
              <a:rPr lang="en-US" sz="4800" dirty="0"/>
              <a:t>Other </a:t>
            </a:r>
            <a:r>
              <a:rPr lang="en-US" sz="4800" dirty="0" smtClean="0"/>
              <a:t/>
            </a:r>
            <a:br>
              <a:rPr lang="en-US" sz="4800" dirty="0" smtClean="0"/>
            </a:br>
            <a:r>
              <a:rPr lang="en-US" sz="4800" dirty="0" smtClean="0"/>
              <a:t>Business </a:t>
            </a:r>
            <a:r>
              <a:rPr lang="en-US" sz="4800" dirty="0"/>
              <a:t>Associate </a:t>
            </a:r>
            <a:r>
              <a:rPr lang="en-US" sz="4800" dirty="0" smtClean="0"/>
              <a:t>Agreements (BAA)</a:t>
            </a:r>
            <a:endParaRPr lang="en-US" sz="4800" i="1" dirty="0"/>
          </a:p>
        </p:txBody>
      </p:sp>
    </p:spTree>
    <p:extLst>
      <p:ext uri="{BB962C8B-B14F-4D97-AF65-F5344CB8AC3E}">
        <p14:creationId xmlns:p14="http://schemas.microsoft.com/office/powerpoint/2010/main" val="3990337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828800"/>
            <a:ext cx="9144000" cy="4800600"/>
          </a:xfrm>
        </p:spPr>
        <p:txBody>
          <a:bodyPr>
            <a:noAutofit/>
          </a:bodyPr>
          <a:lstStyle/>
          <a:p>
            <a:r>
              <a:rPr lang="en-US" dirty="0" smtClean="0">
                <a:solidFill>
                  <a:schemeClr val="tx1"/>
                </a:solidFill>
              </a:rPr>
              <a:t>The </a:t>
            </a:r>
            <a:r>
              <a:rPr lang="en-US" dirty="0" smtClean="0">
                <a:solidFill>
                  <a:schemeClr val="tx1"/>
                </a:solidFill>
              </a:rPr>
              <a:t>format of the document is decided by the entity</a:t>
            </a:r>
          </a:p>
          <a:p>
            <a:r>
              <a:rPr lang="en-US" dirty="0" smtClean="0">
                <a:solidFill>
                  <a:schemeClr val="tx1"/>
                </a:solidFill>
              </a:rPr>
              <a:t>DSHS </a:t>
            </a:r>
            <a:r>
              <a:rPr lang="en-US" dirty="0" smtClean="0">
                <a:solidFill>
                  <a:schemeClr val="tx1"/>
                </a:solidFill>
              </a:rPr>
              <a:t>approval</a:t>
            </a:r>
            <a:endParaRPr lang="en-US" dirty="0" smtClean="0">
              <a:solidFill>
                <a:schemeClr val="tx1"/>
              </a:solidFill>
            </a:endParaRPr>
          </a:p>
          <a:p>
            <a:pPr marL="857250" lvl="1" indent="-457200">
              <a:buFont typeface="+mj-lt"/>
              <a:buAutoNum type="arabicPeriod"/>
            </a:pPr>
            <a:r>
              <a:rPr lang="en-US" sz="2400" dirty="0" smtClean="0">
                <a:solidFill>
                  <a:schemeClr val="tx1"/>
                </a:solidFill>
              </a:rPr>
              <a:t>A signed agreement by someone </a:t>
            </a:r>
            <a:r>
              <a:rPr lang="en-US" sz="2400" dirty="0" smtClean="0">
                <a:solidFill>
                  <a:schemeClr val="tx1"/>
                </a:solidFill>
              </a:rPr>
              <a:t>representing the entity’s administration* (e.g. hospital or EMS administrator, CEO, Medical Director, etc.)</a:t>
            </a:r>
          </a:p>
          <a:p>
            <a:pPr marL="857250" lvl="1" indent="-457200">
              <a:buAutoNum type="arabicPeriod"/>
            </a:pPr>
            <a:r>
              <a:rPr lang="en-US" sz="2400" dirty="0" smtClean="0">
                <a:solidFill>
                  <a:schemeClr val="tx1"/>
                </a:solidFill>
              </a:rPr>
              <a:t>For RACs, vendors</a:t>
            </a:r>
            <a:r>
              <a:rPr lang="en-US" sz="2400" dirty="0" smtClean="0">
                <a:solidFill>
                  <a:schemeClr val="tx1"/>
                </a:solidFill>
              </a:rPr>
              <a:t>, </a:t>
            </a:r>
            <a:r>
              <a:rPr lang="en-US" sz="2400" dirty="0" smtClean="0">
                <a:solidFill>
                  <a:schemeClr val="tx1"/>
                </a:solidFill>
              </a:rPr>
              <a:t>billing companies: either </a:t>
            </a:r>
            <a:r>
              <a:rPr lang="en-US" sz="2400" dirty="0" smtClean="0">
                <a:solidFill>
                  <a:schemeClr val="tx1"/>
                </a:solidFill>
              </a:rPr>
              <a:t>the:</a:t>
            </a:r>
          </a:p>
          <a:p>
            <a:pPr marL="1257300" lvl="2" indent="-457200">
              <a:buFont typeface="+mj-lt"/>
              <a:buAutoNum type="alphaLcPeriod"/>
            </a:pPr>
            <a:r>
              <a:rPr lang="en-US" sz="2400" dirty="0" smtClean="0">
                <a:solidFill>
                  <a:schemeClr val="tx1"/>
                </a:solidFill>
              </a:rPr>
              <a:t>A signed agreement by the RAC </a:t>
            </a:r>
            <a:r>
              <a:rPr lang="en-US" sz="2400" dirty="0" smtClean="0">
                <a:solidFill>
                  <a:schemeClr val="tx1"/>
                </a:solidFill>
              </a:rPr>
              <a:t>Chair or Director, or</a:t>
            </a:r>
          </a:p>
          <a:p>
            <a:pPr marL="1257300" lvl="2" indent="-457200">
              <a:buFont typeface="+mj-lt"/>
              <a:buAutoNum type="alphaLcPeriod"/>
            </a:pPr>
            <a:r>
              <a:rPr lang="en-US" sz="2400" dirty="0" smtClean="0">
                <a:solidFill>
                  <a:schemeClr val="tx1"/>
                </a:solidFill>
              </a:rPr>
              <a:t>A signed agreement by the Vendor or billing company administrator </a:t>
            </a:r>
            <a:r>
              <a:rPr lang="en-US" sz="2400" dirty="0" smtClean="0">
                <a:solidFill>
                  <a:schemeClr val="tx1"/>
                </a:solidFill>
              </a:rPr>
              <a:t>or owner</a:t>
            </a:r>
          </a:p>
        </p:txBody>
      </p:sp>
      <p:sp>
        <p:nvSpPr>
          <p:cNvPr id="4" name="Title 4"/>
          <p:cNvSpPr txBox="1">
            <a:spLocks/>
          </p:cNvSpPr>
          <p:nvPr/>
        </p:nvSpPr>
        <p:spPr>
          <a:xfrm>
            <a:off x="457200" y="152400"/>
            <a:ext cx="8229600" cy="1524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Business Associate Agreements (BAA)</a:t>
            </a:r>
            <a:endParaRPr lang="en-US" i="1" dirty="0"/>
          </a:p>
        </p:txBody>
      </p:sp>
    </p:spTree>
    <p:extLst>
      <p:ext uri="{BB962C8B-B14F-4D97-AF65-F5344CB8AC3E}">
        <p14:creationId xmlns:p14="http://schemas.microsoft.com/office/powerpoint/2010/main" val="189934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Search for a User</a:t>
            </a:r>
            <a:endParaRPr lang="en-US" sz="5400" dirty="0"/>
          </a:p>
        </p:txBody>
      </p:sp>
    </p:spTree>
    <p:extLst>
      <p:ext uri="{BB962C8B-B14F-4D97-AF65-F5344CB8AC3E}">
        <p14:creationId xmlns:p14="http://schemas.microsoft.com/office/powerpoint/2010/main" val="1043108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How the Entity Account Manager Attaches the BAA</a:t>
            </a:r>
            <a:endParaRPr lang="en-US" sz="5400" dirty="0"/>
          </a:p>
        </p:txBody>
      </p:sp>
    </p:spTree>
    <p:extLst>
      <p:ext uri="{BB962C8B-B14F-4D97-AF65-F5344CB8AC3E}">
        <p14:creationId xmlns:p14="http://schemas.microsoft.com/office/powerpoint/2010/main" val="3441247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096378"/>
            <a:ext cx="5476875" cy="31708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4"/>
          <p:cNvSpPr>
            <a:spLocks noGrp="1"/>
          </p:cNvSpPr>
          <p:nvPr>
            <p:ph type="title"/>
          </p:nvPr>
        </p:nvSpPr>
        <p:spPr>
          <a:xfrm>
            <a:off x="0" y="0"/>
            <a:ext cx="9144000" cy="1066800"/>
          </a:xfrm>
        </p:spPr>
        <p:txBody>
          <a:bodyPr/>
          <a:lstStyle/>
          <a:p>
            <a:r>
              <a:rPr lang="en-US" dirty="0" smtClean="0"/>
              <a:t>Attachments</a:t>
            </a:r>
            <a:endParaRPr lang="en-US" i="1" dirty="0"/>
          </a:p>
        </p:txBody>
      </p:sp>
      <p:cxnSp>
        <p:nvCxnSpPr>
          <p:cNvPr id="13" name="Straight Arrow Connector 12"/>
          <p:cNvCxnSpPr>
            <a:stCxn id="14" idx="0"/>
          </p:cNvCxnSpPr>
          <p:nvPr/>
        </p:nvCxnSpPr>
        <p:spPr>
          <a:xfrm flipV="1">
            <a:off x="2546604" y="3380232"/>
            <a:ext cx="2459736" cy="23668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75104" y="5747063"/>
            <a:ext cx="1143000" cy="4251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3124200"/>
            <a:ext cx="563880" cy="256032"/>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4406205"/>
            <a:ext cx="8991600" cy="2246769"/>
          </a:xfrm>
          <a:prstGeom prst="rect">
            <a:avLst/>
          </a:prstGeom>
          <a:noFill/>
        </p:spPr>
        <p:txBody>
          <a:bodyPr wrap="square" rtlCol="0">
            <a:spAutoFit/>
          </a:bodyPr>
          <a:lstStyle/>
          <a:p>
            <a:r>
              <a:rPr lang="en-US" sz="2800" dirty="0">
                <a:latin typeface="+mj-lt"/>
              </a:rPr>
              <a:t>A</a:t>
            </a:r>
            <a:r>
              <a:rPr lang="en-US" sz="2800" dirty="0" smtClean="0">
                <a:latin typeface="+mj-lt"/>
              </a:rPr>
              <a:t>ttach the Business Associate Agreement to the Entity record</a:t>
            </a:r>
          </a:p>
          <a:p>
            <a:endParaRPr lang="en-US" sz="2800" dirty="0">
              <a:latin typeface="+mj-lt"/>
            </a:endParaRPr>
          </a:p>
          <a:p>
            <a:r>
              <a:rPr lang="en-US" sz="2800" dirty="0" smtClean="0">
                <a:latin typeface="+mj-lt"/>
              </a:rPr>
              <a:t>Select the “Add” link in the Attachments row of the Basic Information block</a:t>
            </a:r>
            <a:endParaRPr lang="en-US" sz="2800" dirty="0">
              <a:latin typeface="+mj-lt"/>
            </a:endParaRPr>
          </a:p>
        </p:txBody>
      </p:sp>
    </p:spTree>
    <p:extLst>
      <p:ext uri="{BB962C8B-B14F-4D97-AF65-F5344CB8AC3E}">
        <p14:creationId xmlns:p14="http://schemas.microsoft.com/office/powerpoint/2010/main" val="2403876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402"/>
            <a:ext cx="6036252" cy="382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066800"/>
          </a:xfrm>
        </p:spPr>
        <p:txBody>
          <a:bodyPr/>
          <a:lstStyle/>
          <a:p>
            <a:r>
              <a:rPr lang="en-US" dirty="0" smtClean="0"/>
              <a:t>Add Attachment</a:t>
            </a:r>
            <a:endParaRPr lang="en-US" dirty="0"/>
          </a:p>
        </p:txBody>
      </p:sp>
      <p:sp>
        <p:nvSpPr>
          <p:cNvPr id="5" name="TextBox 4"/>
          <p:cNvSpPr txBox="1"/>
          <p:nvPr/>
        </p:nvSpPr>
        <p:spPr>
          <a:xfrm>
            <a:off x="5960052" y="1378803"/>
            <a:ext cx="3107748" cy="830997"/>
          </a:xfrm>
          <a:prstGeom prst="rect">
            <a:avLst/>
          </a:prstGeom>
          <a:solidFill>
            <a:schemeClr val="bg1"/>
          </a:solidFill>
          <a:ln w="28575">
            <a:solidFill>
              <a:srgbClr val="FF0000"/>
            </a:solidFill>
          </a:ln>
        </p:spPr>
        <p:txBody>
          <a:bodyPr wrap="square" rtlCol="0">
            <a:spAutoFit/>
          </a:bodyPr>
          <a:lstStyle/>
          <a:p>
            <a:r>
              <a:rPr lang="en-US" sz="2400" dirty="0" smtClean="0">
                <a:latin typeface="+mj-lt"/>
              </a:rPr>
              <a:t>Attach file by using the Browse button.</a:t>
            </a:r>
            <a:endParaRPr lang="en-US" sz="2400" dirty="0">
              <a:latin typeface="+mj-lt"/>
            </a:endParaRPr>
          </a:p>
        </p:txBody>
      </p:sp>
      <p:sp>
        <p:nvSpPr>
          <p:cNvPr id="6" name="TextBox 5"/>
          <p:cNvSpPr txBox="1"/>
          <p:nvPr/>
        </p:nvSpPr>
        <p:spPr>
          <a:xfrm>
            <a:off x="5181600" y="2369403"/>
            <a:ext cx="3886200" cy="830997"/>
          </a:xfrm>
          <a:prstGeom prst="rect">
            <a:avLst/>
          </a:prstGeom>
          <a:solidFill>
            <a:schemeClr val="bg1"/>
          </a:solidFill>
          <a:ln w="28575">
            <a:solidFill>
              <a:srgbClr val="FFC000"/>
            </a:solidFill>
          </a:ln>
        </p:spPr>
        <p:txBody>
          <a:bodyPr wrap="square" rtlCol="0">
            <a:spAutoFit/>
          </a:bodyPr>
          <a:lstStyle/>
          <a:p>
            <a:r>
              <a:rPr lang="en-US" sz="2400" dirty="0" smtClean="0">
                <a:latin typeface="+mj-lt"/>
              </a:rPr>
              <a:t>Enter a description for the attachment.</a:t>
            </a:r>
            <a:endParaRPr lang="en-US" sz="2400" dirty="0">
              <a:latin typeface="+mj-lt"/>
            </a:endParaRPr>
          </a:p>
        </p:txBody>
      </p:sp>
      <p:sp>
        <p:nvSpPr>
          <p:cNvPr id="7" name="TextBox 6"/>
          <p:cNvSpPr txBox="1"/>
          <p:nvPr/>
        </p:nvSpPr>
        <p:spPr>
          <a:xfrm>
            <a:off x="4267200" y="3352800"/>
            <a:ext cx="4800600" cy="1200329"/>
          </a:xfrm>
          <a:prstGeom prst="rect">
            <a:avLst/>
          </a:prstGeom>
          <a:solidFill>
            <a:schemeClr val="bg1"/>
          </a:solidFill>
          <a:ln w="28575">
            <a:solidFill>
              <a:srgbClr val="00B050"/>
            </a:solidFill>
          </a:ln>
        </p:spPr>
        <p:txBody>
          <a:bodyPr wrap="square" rtlCol="0">
            <a:spAutoFit/>
          </a:bodyPr>
          <a:lstStyle/>
          <a:p>
            <a:r>
              <a:rPr lang="en-US" sz="2400" dirty="0" smtClean="0">
                <a:latin typeface="+mj-lt"/>
              </a:rPr>
              <a:t>Check to ensure the Hospital is correct and the Status is set to Requires Review.</a:t>
            </a:r>
            <a:endParaRPr lang="en-US" sz="2400" dirty="0">
              <a:latin typeface="+mj-lt"/>
            </a:endParaRPr>
          </a:p>
        </p:txBody>
      </p:sp>
      <p:sp>
        <p:nvSpPr>
          <p:cNvPr id="8" name="TextBox 7"/>
          <p:cNvSpPr txBox="1"/>
          <p:nvPr/>
        </p:nvSpPr>
        <p:spPr>
          <a:xfrm>
            <a:off x="3886200" y="4719935"/>
            <a:ext cx="5181600" cy="461665"/>
          </a:xfrm>
          <a:prstGeom prst="rect">
            <a:avLst/>
          </a:prstGeom>
          <a:solidFill>
            <a:schemeClr val="bg1"/>
          </a:solidFill>
          <a:ln w="28575">
            <a:solidFill>
              <a:srgbClr val="0070C0"/>
            </a:solidFill>
          </a:ln>
        </p:spPr>
        <p:txBody>
          <a:bodyPr wrap="square" rtlCol="0">
            <a:spAutoFit/>
          </a:bodyPr>
          <a:lstStyle/>
          <a:p>
            <a:r>
              <a:rPr lang="en-US" sz="2400" dirty="0" smtClean="0">
                <a:latin typeface="+mj-lt"/>
              </a:rPr>
              <a:t>Select the Save button to attach.</a:t>
            </a:r>
            <a:endParaRPr lang="en-US" sz="2400" dirty="0">
              <a:latin typeface="+mj-lt"/>
            </a:endParaRPr>
          </a:p>
        </p:txBody>
      </p:sp>
      <p:sp>
        <p:nvSpPr>
          <p:cNvPr id="9" name="TextBox 8"/>
          <p:cNvSpPr txBox="1"/>
          <p:nvPr/>
        </p:nvSpPr>
        <p:spPr>
          <a:xfrm>
            <a:off x="304800" y="5410200"/>
            <a:ext cx="8458200" cy="1200329"/>
          </a:xfrm>
          <a:prstGeom prst="rect">
            <a:avLst/>
          </a:prstGeom>
          <a:noFill/>
        </p:spPr>
        <p:txBody>
          <a:bodyPr wrap="square" rtlCol="0">
            <a:spAutoFit/>
          </a:bodyPr>
          <a:lstStyle/>
          <a:p>
            <a:r>
              <a:rPr lang="en-US" sz="2400" dirty="0" smtClean="0">
                <a:latin typeface="+mj-lt"/>
              </a:rPr>
              <a:t>For RAC or other business agreements, you must continue to the </a:t>
            </a:r>
            <a:r>
              <a:rPr lang="en-US" sz="2400" u="sng" dirty="0" smtClean="0">
                <a:latin typeface="+mj-lt"/>
              </a:rPr>
              <a:t>Administrative Question Package</a:t>
            </a:r>
            <a:r>
              <a:rPr lang="en-US" sz="2400" dirty="0" smtClean="0">
                <a:latin typeface="+mj-lt"/>
              </a:rPr>
              <a:t> to submit for approval by DSHS.</a:t>
            </a:r>
            <a:endParaRPr lang="en-US" sz="2400" dirty="0">
              <a:latin typeface="+mj-lt"/>
            </a:endParaRPr>
          </a:p>
        </p:txBody>
      </p:sp>
      <p:sp>
        <p:nvSpPr>
          <p:cNvPr id="10" name="Rectangle 9"/>
          <p:cNvSpPr/>
          <p:nvPr/>
        </p:nvSpPr>
        <p:spPr>
          <a:xfrm>
            <a:off x="1232848" y="1828800"/>
            <a:ext cx="4648200" cy="256032"/>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2848" y="2127019"/>
            <a:ext cx="3698238" cy="256032"/>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2848" y="2421083"/>
            <a:ext cx="1434152" cy="559410"/>
          </a:xfrm>
          <a:prstGeom prst="rect">
            <a:avLst/>
          </a:prstGeom>
          <a:solidFill>
            <a:srgbClr val="FFC00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925" y="4622190"/>
            <a:ext cx="598227" cy="269395"/>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6" idx="1"/>
          </p:cNvCxnSpPr>
          <p:nvPr/>
        </p:nvCxnSpPr>
        <p:spPr>
          <a:xfrm flipH="1" flipV="1">
            <a:off x="4800600" y="2369403"/>
            <a:ext cx="381000" cy="41549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1"/>
            <a:endCxn id="12" idx="3"/>
          </p:cNvCxnSpPr>
          <p:nvPr/>
        </p:nvCxnSpPr>
        <p:spPr>
          <a:xfrm flipH="1" flipV="1">
            <a:off x="2667000" y="2700788"/>
            <a:ext cx="1600200" cy="125217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13" idx="3"/>
          </p:cNvCxnSpPr>
          <p:nvPr/>
        </p:nvCxnSpPr>
        <p:spPr>
          <a:xfrm flipH="1" flipV="1">
            <a:off x="672152" y="4756888"/>
            <a:ext cx="3214048" cy="1938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748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91600" cy="249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4"/>
          <p:cNvSpPr txBox="1">
            <a:spLocks/>
          </p:cNvSpPr>
          <p:nvPr/>
        </p:nvSpPr>
        <p:spPr>
          <a:xfrm>
            <a:off x="0" y="0"/>
            <a:ext cx="91440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700" dirty="0" smtClean="0"/>
              <a:t>Administrative Question Package</a:t>
            </a:r>
            <a:endParaRPr lang="en-US" sz="4700" i="1" dirty="0"/>
          </a:p>
        </p:txBody>
      </p:sp>
      <p:sp>
        <p:nvSpPr>
          <p:cNvPr id="9" name="Rectangle 8"/>
          <p:cNvSpPr/>
          <p:nvPr/>
        </p:nvSpPr>
        <p:spPr>
          <a:xfrm>
            <a:off x="193344" y="2133600"/>
            <a:ext cx="8798255" cy="242248"/>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762000" y="2375848"/>
            <a:ext cx="1072100" cy="23650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6341" y="4740944"/>
            <a:ext cx="2410968" cy="457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4343400"/>
            <a:ext cx="8991600" cy="1723549"/>
          </a:xfrm>
          <a:prstGeom prst="rect">
            <a:avLst/>
          </a:prstGeom>
          <a:noFill/>
          <a:ln w="25400">
            <a:noFill/>
          </a:ln>
        </p:spPr>
        <p:txBody>
          <a:bodyPr wrap="square" rtlCol="0">
            <a:spAutoFit/>
          </a:bodyPr>
          <a:lstStyle/>
          <a:p>
            <a:pPr marL="457200" indent="-457200">
              <a:spcAft>
                <a:spcPts val="1200"/>
              </a:spcAft>
              <a:buFont typeface="Arial" pitchFamily="34" charset="0"/>
              <a:buChar char="•"/>
            </a:pPr>
            <a:r>
              <a:rPr lang="en-US" sz="2400" dirty="0" smtClean="0">
                <a:latin typeface="+mj-lt"/>
              </a:rPr>
              <a:t>On the entity’s Record Summary page, open the “Administrative” question package.</a:t>
            </a:r>
          </a:p>
          <a:p>
            <a:pPr marL="457200" indent="-457200">
              <a:spcAft>
                <a:spcPts val="1200"/>
              </a:spcAft>
              <a:buFont typeface="Arial" pitchFamily="34" charset="0"/>
              <a:buChar char="•"/>
            </a:pPr>
            <a:r>
              <a:rPr lang="en-US" sz="2400" dirty="0" smtClean="0">
                <a:latin typeface="+mj-lt"/>
              </a:rPr>
              <a:t>This is where you will complete the final steps prior to submitting an agreement for approval.</a:t>
            </a:r>
            <a:endParaRPr lang="en-US" sz="2400" dirty="0">
              <a:latin typeface="+mj-lt"/>
            </a:endParaRPr>
          </a:p>
        </p:txBody>
      </p:sp>
    </p:spTree>
    <p:extLst>
      <p:ext uri="{BB962C8B-B14F-4D97-AF65-F5344CB8AC3E}">
        <p14:creationId xmlns:p14="http://schemas.microsoft.com/office/powerpoint/2010/main" val="370060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RAC Agreements</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3346"/>
            <a:ext cx="9134475" cy="59055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23081" y="1066800"/>
            <a:ext cx="8263719" cy="1461939"/>
          </a:xfrm>
          <a:prstGeom prst="rect">
            <a:avLst/>
          </a:prstGeom>
          <a:noFill/>
          <a:ln w="28575">
            <a:solidFill>
              <a:srgbClr val="FF0000"/>
            </a:solidFill>
          </a:ln>
        </p:spPr>
        <p:txBody>
          <a:bodyPr wrap="square" rtlCol="0">
            <a:spAutoFit/>
          </a:bodyPr>
          <a:lstStyle/>
          <a:p>
            <a:pPr>
              <a:spcAft>
                <a:spcPts val="600"/>
              </a:spcAft>
            </a:pPr>
            <a:r>
              <a:rPr lang="en-US" sz="2800" dirty="0" smtClean="0">
                <a:latin typeface="+mj-lt"/>
              </a:rPr>
              <a:t>Is there a signed RAC agreement attached to this record?</a:t>
            </a:r>
          </a:p>
          <a:p>
            <a:r>
              <a:rPr lang="en-US" sz="2800" dirty="0">
                <a:latin typeface="+mj-lt"/>
              </a:rPr>
              <a:t> </a:t>
            </a:r>
            <a:r>
              <a:rPr lang="en-US" sz="2800" dirty="0" smtClean="0">
                <a:latin typeface="+mj-lt"/>
              </a:rPr>
              <a:t>- Select “Yes” from the drop-down menu.</a:t>
            </a:r>
            <a:endParaRPr lang="en-US" sz="2800" dirty="0">
              <a:latin typeface="+mj-lt"/>
            </a:endParaRPr>
          </a:p>
        </p:txBody>
      </p:sp>
      <p:sp>
        <p:nvSpPr>
          <p:cNvPr id="11" name="TextBox 10"/>
          <p:cNvSpPr txBox="1"/>
          <p:nvPr/>
        </p:nvSpPr>
        <p:spPr>
          <a:xfrm>
            <a:off x="406022" y="3761142"/>
            <a:ext cx="8280778" cy="523220"/>
          </a:xfrm>
          <a:prstGeom prst="rect">
            <a:avLst/>
          </a:prstGeom>
          <a:noFill/>
          <a:ln w="28575">
            <a:solidFill>
              <a:srgbClr val="0070C0"/>
            </a:solidFill>
          </a:ln>
        </p:spPr>
        <p:txBody>
          <a:bodyPr wrap="square" rtlCol="0">
            <a:spAutoFit/>
          </a:bodyPr>
          <a:lstStyle/>
          <a:p>
            <a:r>
              <a:rPr lang="en-US" sz="2800" dirty="0" smtClean="0">
                <a:latin typeface="+mj-lt"/>
              </a:rPr>
              <a:t>Enter the Agreement Start </a:t>
            </a:r>
            <a:r>
              <a:rPr lang="en-US" sz="2800" dirty="0">
                <a:latin typeface="+mj-lt"/>
              </a:rPr>
              <a:t>D</a:t>
            </a:r>
            <a:r>
              <a:rPr lang="en-US" sz="2800" dirty="0" smtClean="0">
                <a:latin typeface="+mj-lt"/>
              </a:rPr>
              <a:t>ate and </a:t>
            </a:r>
            <a:r>
              <a:rPr lang="en-US" sz="2800" dirty="0">
                <a:latin typeface="+mj-lt"/>
              </a:rPr>
              <a:t>E</a:t>
            </a:r>
            <a:r>
              <a:rPr lang="en-US" sz="2800" dirty="0" smtClean="0">
                <a:latin typeface="+mj-lt"/>
              </a:rPr>
              <a:t>nd </a:t>
            </a:r>
            <a:r>
              <a:rPr lang="en-US" sz="2800" dirty="0">
                <a:latin typeface="+mj-lt"/>
              </a:rPr>
              <a:t>D</a:t>
            </a:r>
            <a:r>
              <a:rPr lang="en-US" sz="2800" dirty="0" smtClean="0">
                <a:latin typeface="+mj-lt"/>
              </a:rPr>
              <a:t>ate</a:t>
            </a:r>
            <a:r>
              <a:rPr lang="en-US" dirty="0" smtClean="0"/>
              <a:t>.</a:t>
            </a:r>
            <a:endParaRPr lang="en-US" dirty="0"/>
          </a:p>
        </p:txBody>
      </p:sp>
      <p:sp>
        <p:nvSpPr>
          <p:cNvPr id="12" name="TextBox 11"/>
          <p:cNvSpPr txBox="1"/>
          <p:nvPr/>
        </p:nvSpPr>
        <p:spPr>
          <a:xfrm>
            <a:off x="435377" y="4559589"/>
            <a:ext cx="8263719" cy="954107"/>
          </a:xfrm>
          <a:prstGeom prst="rect">
            <a:avLst/>
          </a:prstGeom>
          <a:noFill/>
          <a:ln w="28575">
            <a:solidFill>
              <a:srgbClr val="00B050"/>
            </a:solidFill>
          </a:ln>
        </p:spPr>
        <p:txBody>
          <a:bodyPr wrap="square" rtlCol="0">
            <a:spAutoFit/>
          </a:bodyPr>
          <a:lstStyle/>
          <a:p>
            <a:r>
              <a:rPr lang="en-US" sz="2800" dirty="0" smtClean="0">
                <a:latin typeface="+mj-lt"/>
              </a:rPr>
              <a:t>The RAC field will auto-populate – check to ensure the correct RAC is listed.</a:t>
            </a:r>
            <a:endParaRPr lang="en-US" sz="2800" dirty="0">
              <a:latin typeface="+mj-lt"/>
            </a:endParaRPr>
          </a:p>
        </p:txBody>
      </p:sp>
      <p:sp>
        <p:nvSpPr>
          <p:cNvPr id="16" name="Rectangle 15"/>
          <p:cNvSpPr/>
          <p:nvPr/>
        </p:nvSpPr>
        <p:spPr>
          <a:xfrm>
            <a:off x="5686" y="2860344"/>
            <a:ext cx="3840480" cy="45720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14800" y="2846696"/>
            <a:ext cx="2971800" cy="457200"/>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7600" y="2860344"/>
            <a:ext cx="1676400" cy="457200"/>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5334000" y="3303896"/>
            <a:ext cx="296270" cy="4572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2" idx="3"/>
          </p:cNvCxnSpPr>
          <p:nvPr/>
        </p:nvCxnSpPr>
        <p:spPr>
          <a:xfrm flipV="1">
            <a:off x="8699096" y="3303896"/>
            <a:ext cx="216304" cy="1732747"/>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5377" y="5943600"/>
            <a:ext cx="8251423" cy="523220"/>
          </a:xfrm>
          <a:prstGeom prst="rect">
            <a:avLst/>
          </a:prstGeom>
          <a:noFill/>
        </p:spPr>
        <p:txBody>
          <a:bodyPr wrap="square" rtlCol="0">
            <a:spAutoFit/>
          </a:bodyPr>
          <a:lstStyle/>
          <a:p>
            <a:r>
              <a:rPr lang="en-US" sz="2800" dirty="0" smtClean="0">
                <a:latin typeface="+mj-lt"/>
              </a:rPr>
              <a:t>Select the Save button to submit for approval.</a:t>
            </a:r>
            <a:endParaRPr lang="en-US" sz="2800" dirty="0">
              <a:latin typeface="+mj-lt"/>
            </a:endParaRPr>
          </a:p>
        </p:txBody>
      </p:sp>
    </p:spTree>
    <p:extLst>
      <p:ext uri="{BB962C8B-B14F-4D97-AF65-F5344CB8AC3E}">
        <p14:creationId xmlns:p14="http://schemas.microsoft.com/office/powerpoint/2010/main" val="98682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RAC Agreements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650406" cy="787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6325" y="1367892"/>
            <a:ext cx="8650406" cy="954107"/>
          </a:xfrm>
          <a:prstGeom prst="rect">
            <a:avLst/>
          </a:prstGeom>
          <a:noFill/>
          <a:ln w="28575">
            <a:solidFill>
              <a:srgbClr val="FF0000"/>
            </a:solidFill>
          </a:ln>
        </p:spPr>
        <p:txBody>
          <a:bodyPr wrap="square" rtlCol="0">
            <a:spAutoFit/>
          </a:bodyPr>
          <a:lstStyle/>
          <a:p>
            <a:r>
              <a:rPr lang="en-US" sz="2800" dirty="0" smtClean="0">
                <a:latin typeface="+mj-lt"/>
              </a:rPr>
              <a:t>After DSHS review, the DSHS Approved field will either display “Yes” or “No.”</a:t>
            </a:r>
            <a:endParaRPr lang="en-US" sz="2800" dirty="0">
              <a:latin typeface="+mj-lt"/>
            </a:endParaRPr>
          </a:p>
        </p:txBody>
      </p:sp>
      <p:sp>
        <p:nvSpPr>
          <p:cNvPr id="6" name="TextBox 5"/>
          <p:cNvSpPr txBox="1"/>
          <p:nvPr/>
        </p:nvSpPr>
        <p:spPr>
          <a:xfrm>
            <a:off x="226325" y="3962400"/>
            <a:ext cx="8650406" cy="954107"/>
          </a:xfrm>
          <a:prstGeom prst="rect">
            <a:avLst/>
          </a:prstGeom>
          <a:noFill/>
          <a:ln w="28575">
            <a:solidFill>
              <a:srgbClr val="0070C0"/>
            </a:solidFill>
          </a:ln>
        </p:spPr>
        <p:txBody>
          <a:bodyPr wrap="square" rtlCol="0">
            <a:spAutoFit/>
          </a:bodyPr>
          <a:lstStyle/>
          <a:p>
            <a:r>
              <a:rPr lang="en-US" sz="2800" dirty="0" smtClean="0">
                <a:latin typeface="+mj-lt"/>
              </a:rPr>
              <a:t>DSHS Reviewer’s name will display and the Date of Review.</a:t>
            </a:r>
            <a:endParaRPr lang="en-US" sz="2800" dirty="0">
              <a:latin typeface="+mj-lt"/>
            </a:endParaRPr>
          </a:p>
        </p:txBody>
      </p:sp>
      <p:sp>
        <p:nvSpPr>
          <p:cNvPr id="7" name="TextBox 6"/>
          <p:cNvSpPr txBox="1"/>
          <p:nvPr/>
        </p:nvSpPr>
        <p:spPr>
          <a:xfrm>
            <a:off x="245659" y="5370493"/>
            <a:ext cx="8631072" cy="954107"/>
          </a:xfrm>
          <a:prstGeom prst="rect">
            <a:avLst/>
          </a:prstGeom>
          <a:noFill/>
          <a:ln w="28575">
            <a:solidFill>
              <a:srgbClr val="00B050"/>
            </a:solidFill>
          </a:ln>
        </p:spPr>
        <p:txBody>
          <a:bodyPr wrap="square" rtlCol="0">
            <a:spAutoFit/>
          </a:bodyPr>
          <a:lstStyle/>
          <a:p>
            <a:r>
              <a:rPr lang="en-US" sz="2800" dirty="0" smtClean="0">
                <a:latin typeface="+mj-lt"/>
              </a:rPr>
              <a:t>If the agreement was </a:t>
            </a:r>
            <a:r>
              <a:rPr lang="en-US" sz="2800" u="sng" dirty="0" smtClean="0">
                <a:latin typeface="+mj-lt"/>
              </a:rPr>
              <a:t>not</a:t>
            </a:r>
            <a:r>
              <a:rPr lang="en-US" sz="2800" dirty="0" smtClean="0">
                <a:latin typeface="+mj-lt"/>
              </a:rPr>
              <a:t> approved, a note will be displayed in “Reason not approved.”</a:t>
            </a:r>
            <a:endParaRPr lang="en-US" sz="2800" dirty="0">
              <a:latin typeface="+mj-lt"/>
            </a:endParaRPr>
          </a:p>
        </p:txBody>
      </p:sp>
      <p:sp>
        <p:nvSpPr>
          <p:cNvPr id="9" name="Rectangle 8"/>
          <p:cNvSpPr/>
          <p:nvPr/>
        </p:nvSpPr>
        <p:spPr>
          <a:xfrm>
            <a:off x="239972" y="2860343"/>
            <a:ext cx="1699601" cy="594251"/>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0" y="2846696"/>
            <a:ext cx="4038600" cy="607898"/>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86600" y="2860344"/>
            <a:ext cx="1790131" cy="594250"/>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559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5602"/>
            <a:ext cx="9144000" cy="5885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52400" y="0"/>
            <a:ext cx="8763000" cy="914400"/>
          </a:xfrm>
        </p:spPr>
        <p:txBody>
          <a:bodyPr/>
          <a:lstStyle/>
          <a:p>
            <a:r>
              <a:rPr lang="en-US" dirty="0" smtClean="0"/>
              <a:t>Other Business Agreements</a:t>
            </a:r>
            <a:endParaRPr lang="en-US" dirty="0"/>
          </a:p>
        </p:txBody>
      </p:sp>
      <p:sp>
        <p:nvSpPr>
          <p:cNvPr id="5" name="Rectangle 4"/>
          <p:cNvSpPr/>
          <p:nvPr/>
        </p:nvSpPr>
        <p:spPr>
          <a:xfrm>
            <a:off x="-13648" y="2659873"/>
            <a:ext cx="2590800" cy="464327"/>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3081" y="914400"/>
            <a:ext cx="8263719" cy="1461939"/>
          </a:xfrm>
          <a:prstGeom prst="rect">
            <a:avLst/>
          </a:prstGeom>
          <a:noFill/>
          <a:ln w="28575">
            <a:solidFill>
              <a:srgbClr val="FF0000"/>
            </a:solidFill>
          </a:ln>
        </p:spPr>
        <p:txBody>
          <a:bodyPr wrap="square" rtlCol="0">
            <a:spAutoFit/>
          </a:bodyPr>
          <a:lstStyle/>
          <a:p>
            <a:pPr>
              <a:spcAft>
                <a:spcPts val="600"/>
              </a:spcAft>
            </a:pPr>
            <a:r>
              <a:rPr lang="en-US" sz="2800" dirty="0" smtClean="0">
                <a:latin typeface="+mj-lt"/>
              </a:rPr>
              <a:t>Is there a signed business agreement attached to this record?</a:t>
            </a:r>
          </a:p>
          <a:p>
            <a:r>
              <a:rPr lang="en-US" sz="2800" dirty="0">
                <a:latin typeface="+mj-lt"/>
              </a:rPr>
              <a:t> </a:t>
            </a:r>
            <a:r>
              <a:rPr lang="en-US" sz="2800" dirty="0" smtClean="0">
                <a:latin typeface="+mj-lt"/>
              </a:rPr>
              <a:t>- Select “Yes” from the drop-down menu.</a:t>
            </a:r>
            <a:endParaRPr lang="en-US" sz="2800" dirty="0">
              <a:latin typeface="+mj-lt"/>
            </a:endParaRPr>
          </a:p>
        </p:txBody>
      </p:sp>
      <p:sp>
        <p:nvSpPr>
          <p:cNvPr id="7" name="Rectangle 6"/>
          <p:cNvSpPr/>
          <p:nvPr/>
        </p:nvSpPr>
        <p:spPr>
          <a:xfrm>
            <a:off x="2792104" y="2659872"/>
            <a:ext cx="2209800" cy="464327"/>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6022" y="3352800"/>
            <a:ext cx="8280778" cy="523220"/>
          </a:xfrm>
          <a:prstGeom prst="rect">
            <a:avLst/>
          </a:prstGeom>
          <a:noFill/>
          <a:ln w="28575">
            <a:solidFill>
              <a:srgbClr val="0070C0"/>
            </a:solidFill>
          </a:ln>
        </p:spPr>
        <p:txBody>
          <a:bodyPr wrap="square" rtlCol="0">
            <a:spAutoFit/>
          </a:bodyPr>
          <a:lstStyle/>
          <a:p>
            <a:r>
              <a:rPr lang="en-US" sz="2800" dirty="0" smtClean="0">
                <a:latin typeface="+mj-lt"/>
              </a:rPr>
              <a:t>Enter the Agreement Start </a:t>
            </a:r>
            <a:r>
              <a:rPr lang="en-US" sz="2800" dirty="0">
                <a:latin typeface="+mj-lt"/>
              </a:rPr>
              <a:t>D</a:t>
            </a:r>
            <a:r>
              <a:rPr lang="en-US" sz="2800" dirty="0" smtClean="0">
                <a:latin typeface="+mj-lt"/>
              </a:rPr>
              <a:t>ate and </a:t>
            </a:r>
            <a:r>
              <a:rPr lang="en-US" sz="2800" dirty="0">
                <a:latin typeface="+mj-lt"/>
              </a:rPr>
              <a:t>E</a:t>
            </a:r>
            <a:r>
              <a:rPr lang="en-US" sz="2800" dirty="0" smtClean="0">
                <a:latin typeface="+mj-lt"/>
              </a:rPr>
              <a:t>nd </a:t>
            </a:r>
            <a:r>
              <a:rPr lang="en-US" sz="2800" dirty="0">
                <a:latin typeface="+mj-lt"/>
              </a:rPr>
              <a:t>D</a:t>
            </a:r>
            <a:r>
              <a:rPr lang="en-US" sz="2800" dirty="0" smtClean="0">
                <a:latin typeface="+mj-lt"/>
              </a:rPr>
              <a:t>ate</a:t>
            </a:r>
            <a:r>
              <a:rPr lang="en-US" dirty="0" smtClean="0"/>
              <a:t>.</a:t>
            </a:r>
            <a:endParaRPr lang="en-US" dirty="0"/>
          </a:p>
        </p:txBody>
      </p:sp>
      <p:sp>
        <p:nvSpPr>
          <p:cNvPr id="9" name="TextBox 8"/>
          <p:cNvSpPr txBox="1"/>
          <p:nvPr/>
        </p:nvSpPr>
        <p:spPr>
          <a:xfrm>
            <a:off x="406022" y="4114800"/>
            <a:ext cx="8280778" cy="1969770"/>
          </a:xfrm>
          <a:prstGeom prst="rect">
            <a:avLst/>
          </a:prstGeom>
          <a:noFill/>
          <a:ln w="28575">
            <a:solidFill>
              <a:srgbClr val="00B050"/>
            </a:solidFill>
          </a:ln>
        </p:spPr>
        <p:txBody>
          <a:bodyPr wrap="square" rtlCol="0">
            <a:spAutoFit/>
          </a:bodyPr>
          <a:lstStyle/>
          <a:p>
            <a:pPr marL="457200" indent="-457200">
              <a:spcAft>
                <a:spcPts val="1200"/>
              </a:spcAft>
              <a:buFont typeface="Arial" pitchFamily="34" charset="0"/>
              <a:buChar char="•"/>
            </a:pPr>
            <a:r>
              <a:rPr lang="en-US" sz="2800" dirty="0" smtClean="0">
                <a:latin typeface="+mj-lt"/>
              </a:rPr>
              <a:t>Select vendor, billing company, or entity using the search function (select the magnifying glass).</a:t>
            </a:r>
          </a:p>
          <a:p>
            <a:pPr marL="457200" indent="-457200">
              <a:buFont typeface="Arial" pitchFamily="34" charset="0"/>
              <a:buChar char="•"/>
            </a:pPr>
            <a:r>
              <a:rPr lang="en-US" sz="2800" dirty="0" smtClean="0">
                <a:latin typeface="+mj-lt"/>
              </a:rPr>
              <a:t>The Entity Number will auto-populate. </a:t>
            </a:r>
            <a:endParaRPr lang="en-US" sz="2800" dirty="0">
              <a:latin typeface="+mj-lt"/>
            </a:endParaRPr>
          </a:p>
        </p:txBody>
      </p:sp>
      <p:sp>
        <p:nvSpPr>
          <p:cNvPr id="13" name="Rectangle 12"/>
          <p:cNvSpPr/>
          <p:nvPr/>
        </p:nvSpPr>
        <p:spPr>
          <a:xfrm>
            <a:off x="5001904" y="2659873"/>
            <a:ext cx="4142096" cy="464327"/>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5377" y="6258580"/>
            <a:ext cx="8251423" cy="523220"/>
          </a:xfrm>
          <a:prstGeom prst="rect">
            <a:avLst/>
          </a:prstGeom>
          <a:noFill/>
        </p:spPr>
        <p:txBody>
          <a:bodyPr wrap="square" rtlCol="0">
            <a:spAutoFit/>
          </a:bodyPr>
          <a:lstStyle/>
          <a:p>
            <a:r>
              <a:rPr lang="en-US" sz="2800" dirty="0" smtClean="0">
                <a:latin typeface="+mj-lt"/>
              </a:rPr>
              <a:t>Select the Save button to submit for approval.</a:t>
            </a:r>
            <a:endParaRPr lang="en-US" sz="2800" dirty="0">
              <a:latin typeface="+mj-lt"/>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105400"/>
            <a:ext cx="35329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740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990600"/>
          </a:xfrm>
        </p:spPr>
        <p:txBody>
          <a:bodyPr/>
          <a:lstStyle/>
          <a:p>
            <a:r>
              <a:rPr lang="en-US" dirty="0" smtClean="0"/>
              <a:t>Other Business Agreements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650406" cy="787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6325" y="1367892"/>
            <a:ext cx="8650406" cy="954107"/>
          </a:xfrm>
          <a:prstGeom prst="rect">
            <a:avLst/>
          </a:prstGeom>
          <a:noFill/>
          <a:ln w="28575">
            <a:solidFill>
              <a:srgbClr val="FF0000"/>
            </a:solidFill>
          </a:ln>
        </p:spPr>
        <p:txBody>
          <a:bodyPr wrap="square" rtlCol="0">
            <a:spAutoFit/>
          </a:bodyPr>
          <a:lstStyle/>
          <a:p>
            <a:r>
              <a:rPr lang="en-US" sz="2800" dirty="0" smtClean="0">
                <a:latin typeface="+mj-lt"/>
              </a:rPr>
              <a:t>After DSHS review, the DSHS Approved field will either display “Yes” or “No.”</a:t>
            </a:r>
            <a:endParaRPr lang="en-US" sz="2800" dirty="0">
              <a:latin typeface="+mj-lt"/>
            </a:endParaRPr>
          </a:p>
        </p:txBody>
      </p:sp>
      <p:sp>
        <p:nvSpPr>
          <p:cNvPr id="6" name="TextBox 5"/>
          <p:cNvSpPr txBox="1"/>
          <p:nvPr/>
        </p:nvSpPr>
        <p:spPr>
          <a:xfrm>
            <a:off x="226325" y="3962400"/>
            <a:ext cx="8650406" cy="954107"/>
          </a:xfrm>
          <a:prstGeom prst="rect">
            <a:avLst/>
          </a:prstGeom>
          <a:noFill/>
          <a:ln w="28575">
            <a:solidFill>
              <a:srgbClr val="0070C0"/>
            </a:solidFill>
          </a:ln>
        </p:spPr>
        <p:txBody>
          <a:bodyPr wrap="square" rtlCol="0">
            <a:spAutoFit/>
          </a:bodyPr>
          <a:lstStyle/>
          <a:p>
            <a:r>
              <a:rPr lang="en-US" sz="2800" dirty="0" smtClean="0">
                <a:latin typeface="+mj-lt"/>
              </a:rPr>
              <a:t>DSHS Reviewer’s name will display and the Date of Review.</a:t>
            </a:r>
            <a:endParaRPr lang="en-US" sz="2800" dirty="0">
              <a:latin typeface="+mj-lt"/>
            </a:endParaRPr>
          </a:p>
        </p:txBody>
      </p:sp>
      <p:sp>
        <p:nvSpPr>
          <p:cNvPr id="7" name="TextBox 6"/>
          <p:cNvSpPr txBox="1"/>
          <p:nvPr/>
        </p:nvSpPr>
        <p:spPr>
          <a:xfrm>
            <a:off x="245659" y="5370493"/>
            <a:ext cx="8631072" cy="954107"/>
          </a:xfrm>
          <a:prstGeom prst="rect">
            <a:avLst/>
          </a:prstGeom>
          <a:noFill/>
          <a:ln w="28575">
            <a:solidFill>
              <a:srgbClr val="00B050"/>
            </a:solidFill>
          </a:ln>
        </p:spPr>
        <p:txBody>
          <a:bodyPr wrap="square" rtlCol="0">
            <a:spAutoFit/>
          </a:bodyPr>
          <a:lstStyle/>
          <a:p>
            <a:r>
              <a:rPr lang="en-US" sz="2800" dirty="0" smtClean="0">
                <a:latin typeface="+mj-lt"/>
              </a:rPr>
              <a:t>If the agreement was </a:t>
            </a:r>
            <a:r>
              <a:rPr lang="en-US" sz="2800" u="sng" dirty="0" smtClean="0">
                <a:latin typeface="+mj-lt"/>
              </a:rPr>
              <a:t>not</a:t>
            </a:r>
            <a:r>
              <a:rPr lang="en-US" sz="2800" dirty="0" smtClean="0">
                <a:latin typeface="+mj-lt"/>
              </a:rPr>
              <a:t> approved, a note will be displayed in “Reason not approved.”</a:t>
            </a:r>
            <a:endParaRPr lang="en-US" sz="2800" dirty="0">
              <a:latin typeface="+mj-lt"/>
            </a:endParaRPr>
          </a:p>
        </p:txBody>
      </p:sp>
      <p:sp>
        <p:nvSpPr>
          <p:cNvPr id="9" name="Rectangle 8"/>
          <p:cNvSpPr/>
          <p:nvPr/>
        </p:nvSpPr>
        <p:spPr>
          <a:xfrm>
            <a:off x="239972" y="2860343"/>
            <a:ext cx="1699601" cy="594251"/>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0" y="2846696"/>
            <a:ext cx="4038600" cy="607898"/>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86600" y="2860344"/>
            <a:ext cx="1790131" cy="594250"/>
          </a:xfrm>
          <a:prstGeom prst="rect">
            <a:avLst/>
          </a:prstGeom>
          <a:solidFill>
            <a:srgbClr val="00B050">
              <a:alpha val="20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298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275"/>
            <a:ext cx="9144000" cy="1236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0" y="0"/>
            <a:ext cx="9144000" cy="1066800"/>
          </a:xfrm>
        </p:spPr>
        <p:txBody>
          <a:bodyPr/>
          <a:lstStyle/>
          <a:p>
            <a:r>
              <a:rPr lang="en-US" dirty="0" smtClean="0"/>
              <a:t>Manage Attachments</a:t>
            </a:r>
            <a:endParaRPr lang="en-US" i="1" dirty="0"/>
          </a:p>
        </p:txBody>
      </p:sp>
      <p:cxnSp>
        <p:nvCxnSpPr>
          <p:cNvPr id="7" name="Straight Arrow Connector 6"/>
          <p:cNvCxnSpPr>
            <a:stCxn id="8" idx="2"/>
          </p:cNvCxnSpPr>
          <p:nvPr/>
        </p:nvCxnSpPr>
        <p:spPr>
          <a:xfrm flipH="1">
            <a:off x="5334000" y="1828800"/>
            <a:ext cx="3302000" cy="9477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53400" y="1500052"/>
            <a:ext cx="965200" cy="328748"/>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3200400"/>
            <a:ext cx="8839200" cy="3693319"/>
          </a:xfrm>
          <a:prstGeom prst="rect">
            <a:avLst/>
          </a:prstGeom>
          <a:noFill/>
        </p:spPr>
        <p:txBody>
          <a:bodyPr wrap="square" rtlCol="0">
            <a:spAutoFit/>
          </a:bodyPr>
          <a:lstStyle/>
          <a:p>
            <a:r>
              <a:rPr lang="en-US" sz="2400" dirty="0" smtClean="0">
                <a:latin typeface="+mj-lt"/>
              </a:rPr>
              <a:t>Actions:</a:t>
            </a:r>
          </a:p>
          <a:p>
            <a:endParaRPr lang="en-US" dirty="0" smtClean="0">
              <a:latin typeface="+mj-lt"/>
            </a:endParaRPr>
          </a:p>
          <a:p>
            <a:pPr marL="342900" indent="-342900">
              <a:buAutoNum type="arabicPeriod"/>
            </a:pPr>
            <a:r>
              <a:rPr lang="en-US" sz="2400" u="sng" dirty="0" smtClean="0">
                <a:latin typeface="+mj-lt"/>
              </a:rPr>
              <a:t>View</a:t>
            </a:r>
            <a:r>
              <a:rPr lang="en-US" sz="2400" dirty="0" smtClean="0">
                <a:latin typeface="+mj-lt"/>
              </a:rPr>
              <a:t> – download the attachment</a:t>
            </a:r>
          </a:p>
          <a:p>
            <a:pPr marL="342900" indent="-342900">
              <a:buAutoNum type="arabicPeriod"/>
            </a:pPr>
            <a:endParaRPr lang="en-US" sz="2400" u="sng" dirty="0" smtClean="0">
              <a:latin typeface="+mj-lt"/>
            </a:endParaRPr>
          </a:p>
          <a:p>
            <a:pPr marL="342900" indent="-342900">
              <a:buAutoNum type="arabicPeriod"/>
            </a:pPr>
            <a:r>
              <a:rPr lang="en-US" sz="2400" u="sng" dirty="0" smtClean="0">
                <a:latin typeface="+mj-lt"/>
              </a:rPr>
              <a:t>Edit</a:t>
            </a:r>
            <a:r>
              <a:rPr lang="en-US" sz="2400" dirty="0" smtClean="0">
                <a:latin typeface="+mj-lt"/>
              </a:rPr>
              <a:t> – attach a new file, update the description, etc.</a:t>
            </a:r>
            <a:endParaRPr lang="en-US" sz="2400" u="sng" dirty="0" smtClean="0">
              <a:latin typeface="+mj-lt"/>
            </a:endParaRPr>
          </a:p>
          <a:p>
            <a:pPr marL="342900" indent="-342900">
              <a:buAutoNum type="arabicPeriod"/>
            </a:pPr>
            <a:endParaRPr lang="en-US" sz="2400" u="sng" dirty="0" smtClean="0">
              <a:latin typeface="+mj-lt"/>
            </a:endParaRPr>
          </a:p>
          <a:p>
            <a:pPr marL="342900" indent="-342900">
              <a:buAutoNum type="arabicPeriod"/>
            </a:pPr>
            <a:r>
              <a:rPr lang="en-US" sz="2400" u="sng" dirty="0" smtClean="0">
                <a:latin typeface="+mj-lt"/>
              </a:rPr>
              <a:t>Delete</a:t>
            </a:r>
            <a:r>
              <a:rPr lang="en-US" sz="2400" dirty="0" smtClean="0">
                <a:latin typeface="+mj-lt"/>
              </a:rPr>
              <a:t> – remove the attachment</a:t>
            </a:r>
          </a:p>
          <a:p>
            <a:endParaRPr lang="en-US" sz="2400" u="sng" dirty="0">
              <a:latin typeface="+mj-lt"/>
            </a:endParaRPr>
          </a:p>
          <a:p>
            <a:r>
              <a:rPr lang="en-US" sz="2400" dirty="0" smtClean="0">
                <a:latin typeface="+mj-lt"/>
              </a:rPr>
              <a:t>When you are finished managing attachments, select the Dashboard button to return to the entity’s main page</a:t>
            </a:r>
            <a:endParaRPr lang="en-US" sz="2400" dirty="0">
              <a:latin typeface="+mj-lt"/>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24" y="2776537"/>
            <a:ext cx="2660076" cy="914401"/>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5156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48937"/>
            <a:ext cx="5838825" cy="3275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4"/>
          <p:cNvSpPr>
            <a:spLocks noGrp="1"/>
          </p:cNvSpPr>
          <p:nvPr>
            <p:ph type="title"/>
          </p:nvPr>
        </p:nvSpPr>
        <p:spPr>
          <a:xfrm>
            <a:off x="0" y="0"/>
            <a:ext cx="9144000" cy="1066800"/>
          </a:xfrm>
        </p:spPr>
        <p:txBody>
          <a:bodyPr/>
          <a:lstStyle/>
          <a:p>
            <a:r>
              <a:rPr lang="en-US" dirty="0" smtClean="0"/>
              <a:t>Manage Attachments</a:t>
            </a:r>
            <a:endParaRPr lang="en-US" i="1" dirty="0"/>
          </a:p>
        </p:txBody>
      </p:sp>
      <p:cxnSp>
        <p:nvCxnSpPr>
          <p:cNvPr id="13" name="Straight Arrow Connector 12"/>
          <p:cNvCxnSpPr>
            <a:stCxn id="12" idx="0"/>
          </p:cNvCxnSpPr>
          <p:nvPr/>
        </p:nvCxnSpPr>
        <p:spPr>
          <a:xfrm flipV="1">
            <a:off x="4572000" y="3867000"/>
            <a:ext cx="0" cy="9611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03976" y="3610968"/>
            <a:ext cx="2438400" cy="256032"/>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4828163"/>
            <a:ext cx="8991600" cy="1877437"/>
          </a:xfrm>
          <a:prstGeom prst="rect">
            <a:avLst/>
          </a:prstGeom>
          <a:noFill/>
          <a:ln w="25400">
            <a:solidFill>
              <a:srgbClr val="FF0000"/>
            </a:solidFill>
          </a:ln>
        </p:spPr>
        <p:txBody>
          <a:bodyPr wrap="square" rtlCol="0">
            <a:spAutoFit/>
          </a:bodyPr>
          <a:lstStyle/>
          <a:p>
            <a:pPr marL="457200" indent="-457200">
              <a:spcAft>
                <a:spcPts val="1200"/>
              </a:spcAft>
              <a:buFont typeface="Arial" pitchFamily="34" charset="0"/>
              <a:buChar char="•"/>
            </a:pPr>
            <a:r>
              <a:rPr lang="en-US" sz="2400" dirty="0" smtClean="0">
                <a:latin typeface="+mj-lt"/>
              </a:rPr>
              <a:t>The Attachments row now lists “1 attachment(s)”</a:t>
            </a:r>
          </a:p>
          <a:p>
            <a:pPr marL="457200" indent="-457200">
              <a:spcAft>
                <a:spcPts val="1200"/>
              </a:spcAft>
              <a:buFont typeface="Arial" pitchFamily="34" charset="0"/>
              <a:buChar char="•"/>
            </a:pPr>
            <a:r>
              <a:rPr lang="en-US" sz="2400" dirty="0" smtClean="0">
                <a:latin typeface="+mj-lt"/>
              </a:rPr>
              <a:t>Select the “Add” link to attach another agreement</a:t>
            </a:r>
          </a:p>
          <a:p>
            <a:pPr marL="457200" indent="-457200">
              <a:spcAft>
                <a:spcPts val="1200"/>
              </a:spcAft>
              <a:buFont typeface="Arial" pitchFamily="34" charset="0"/>
              <a:buChar char="•"/>
            </a:pPr>
            <a:r>
              <a:rPr lang="en-US" sz="2400" dirty="0" smtClean="0">
                <a:latin typeface="+mj-lt"/>
              </a:rPr>
              <a:t>Select the “View” link to return to Manage Attachments screen </a:t>
            </a:r>
            <a:r>
              <a:rPr lang="en-US" sz="2400" i="1" dirty="0" smtClean="0">
                <a:latin typeface="+mj-lt"/>
              </a:rPr>
              <a:t>(shown on previous slide)</a:t>
            </a:r>
            <a:endParaRPr lang="en-US" sz="2400" i="1" dirty="0">
              <a:latin typeface="+mj-lt"/>
            </a:endParaRPr>
          </a:p>
        </p:txBody>
      </p:sp>
    </p:spTree>
    <p:extLst>
      <p:ext uri="{BB962C8B-B14F-4D97-AF65-F5344CB8AC3E}">
        <p14:creationId xmlns:p14="http://schemas.microsoft.com/office/powerpoint/2010/main" val="290652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8433"/>
            <a:ext cx="8382000" cy="2544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0" y="0"/>
            <a:ext cx="9144000" cy="1066800"/>
          </a:xfrm>
        </p:spPr>
        <p:txBody>
          <a:bodyPr/>
          <a:lstStyle/>
          <a:p>
            <a:r>
              <a:rPr lang="en-US" dirty="0" smtClean="0"/>
              <a:t>Search for a User</a:t>
            </a:r>
            <a:endParaRPr lang="en-US" dirty="0"/>
          </a:p>
        </p:txBody>
      </p:sp>
      <p:cxnSp>
        <p:nvCxnSpPr>
          <p:cNvPr id="16" name="Straight Arrow Connector 15"/>
          <p:cNvCxnSpPr>
            <a:stCxn id="17" idx="0"/>
          </p:cNvCxnSpPr>
          <p:nvPr/>
        </p:nvCxnSpPr>
        <p:spPr>
          <a:xfrm flipH="1" flipV="1">
            <a:off x="1447800" y="2578470"/>
            <a:ext cx="6425184" cy="19112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16368" y="4489704"/>
            <a:ext cx="713232"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4419600"/>
            <a:ext cx="8686800" cy="2092881"/>
          </a:xfrm>
          <a:prstGeom prst="rect">
            <a:avLst/>
          </a:prstGeom>
          <a:noFill/>
        </p:spPr>
        <p:txBody>
          <a:bodyPr wrap="square" rtlCol="0">
            <a:spAutoFit/>
          </a:bodyPr>
          <a:lstStyle/>
          <a:p>
            <a:pPr marL="285750" indent="-285750">
              <a:spcAft>
                <a:spcPts val="1200"/>
              </a:spcAft>
              <a:buFont typeface="Arial" pitchFamily="34" charset="0"/>
              <a:buChar char="•"/>
            </a:pPr>
            <a:r>
              <a:rPr lang="en-US" sz="2200" dirty="0" smtClean="0">
                <a:latin typeface="+mj-lt"/>
              </a:rPr>
              <a:t>User’s account information is accessible under the Users link</a:t>
            </a:r>
            <a:endParaRPr lang="en-US" sz="2200" b="1" dirty="0" smtClean="0">
              <a:latin typeface="+mj-lt"/>
            </a:endParaRPr>
          </a:p>
          <a:p>
            <a:pPr marL="285750" indent="-285750">
              <a:spcAft>
                <a:spcPts val="1200"/>
              </a:spcAft>
              <a:buFont typeface="Arial" pitchFamily="34" charset="0"/>
              <a:buChar char="•"/>
            </a:pPr>
            <a:r>
              <a:rPr lang="en-US" sz="2200" b="1" dirty="0" smtClean="0">
                <a:latin typeface="+mj-lt"/>
              </a:rPr>
              <a:t>Account Managers will be able to view </a:t>
            </a:r>
            <a:r>
              <a:rPr lang="en-US" sz="2200" b="1" u="sng" dirty="0" smtClean="0">
                <a:latin typeface="+mj-lt"/>
              </a:rPr>
              <a:t>all</a:t>
            </a:r>
            <a:r>
              <a:rPr lang="en-US" sz="2200" b="1" dirty="0" smtClean="0">
                <a:latin typeface="+mj-lt"/>
              </a:rPr>
              <a:t> users, regardless of entity</a:t>
            </a:r>
            <a:endParaRPr lang="en-US" sz="2200" b="1" dirty="0">
              <a:latin typeface="+mj-lt"/>
            </a:endParaRPr>
          </a:p>
          <a:p>
            <a:pPr marL="285750" indent="-285750">
              <a:buFont typeface="Arial" pitchFamily="34" charset="0"/>
              <a:buChar char="•"/>
            </a:pPr>
            <a:r>
              <a:rPr lang="en-US" sz="2200" dirty="0" smtClean="0">
                <a:latin typeface="+mj-lt"/>
              </a:rPr>
              <a:t>Even though Account Managers are able to view all users, they may only edit users belonging to their entity</a:t>
            </a:r>
          </a:p>
        </p:txBody>
      </p:sp>
      <p:sp>
        <p:nvSpPr>
          <p:cNvPr id="8" name="Rectangle 7"/>
          <p:cNvSpPr/>
          <p:nvPr/>
        </p:nvSpPr>
        <p:spPr>
          <a:xfrm>
            <a:off x="899615" y="2324858"/>
            <a:ext cx="533400" cy="26726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3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714" y="1219200"/>
            <a:ext cx="4913575" cy="5404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4"/>
          <p:cNvSpPr>
            <a:spLocks noGrp="1"/>
          </p:cNvSpPr>
          <p:nvPr>
            <p:ph type="title"/>
          </p:nvPr>
        </p:nvSpPr>
        <p:spPr>
          <a:xfrm>
            <a:off x="457200" y="0"/>
            <a:ext cx="8229600" cy="1066800"/>
          </a:xfrm>
        </p:spPr>
        <p:txBody>
          <a:bodyPr/>
          <a:lstStyle/>
          <a:p>
            <a:r>
              <a:rPr lang="en-US" dirty="0" smtClean="0"/>
              <a:t>Search for a User</a:t>
            </a:r>
            <a:endParaRPr lang="en-US" i="1" dirty="0"/>
          </a:p>
        </p:txBody>
      </p:sp>
      <p:sp>
        <p:nvSpPr>
          <p:cNvPr id="11" name="TextBox 10"/>
          <p:cNvSpPr txBox="1"/>
          <p:nvPr/>
        </p:nvSpPr>
        <p:spPr>
          <a:xfrm>
            <a:off x="371856" y="1779925"/>
            <a:ext cx="2218944" cy="3477875"/>
          </a:xfrm>
          <a:prstGeom prst="rect">
            <a:avLst/>
          </a:prstGeom>
          <a:noFill/>
          <a:ln w="25400">
            <a:solidFill>
              <a:srgbClr val="FF0000"/>
            </a:solidFill>
          </a:ln>
        </p:spPr>
        <p:txBody>
          <a:bodyPr wrap="square" rtlCol="0">
            <a:spAutoFit/>
          </a:bodyPr>
          <a:lstStyle/>
          <a:p>
            <a:r>
              <a:rPr lang="en-US" sz="2000" dirty="0" smtClean="0">
                <a:latin typeface="+mj-lt"/>
              </a:rPr>
              <a:t>Enter the user’s name* (partial or complete) in the “Filter” field</a:t>
            </a:r>
          </a:p>
          <a:p>
            <a:endParaRPr lang="en-US" sz="2000" dirty="0">
              <a:latin typeface="+mj-lt"/>
            </a:endParaRPr>
          </a:p>
          <a:p>
            <a:r>
              <a:rPr lang="en-US" sz="2000" dirty="0" smtClean="0">
                <a:latin typeface="+mj-lt"/>
              </a:rPr>
              <a:t>Select “Apply”</a:t>
            </a:r>
            <a:endParaRPr lang="en-US" sz="2000" dirty="0">
              <a:latin typeface="+mj-lt"/>
            </a:endParaRPr>
          </a:p>
          <a:p>
            <a:endParaRPr lang="en-US" sz="2000" i="1" dirty="0" smtClean="0">
              <a:latin typeface="+mj-lt"/>
            </a:endParaRPr>
          </a:p>
          <a:p>
            <a:r>
              <a:rPr lang="en-US" sz="2000" i="1" dirty="0" smtClean="0">
                <a:latin typeface="+mj-lt"/>
              </a:rPr>
              <a:t>*You may also </a:t>
            </a:r>
          </a:p>
          <a:p>
            <a:r>
              <a:rPr lang="en-US" sz="2000" i="1" dirty="0">
                <a:latin typeface="+mj-lt"/>
              </a:rPr>
              <a:t> </a:t>
            </a:r>
            <a:r>
              <a:rPr lang="en-US" sz="2000" i="1" dirty="0" smtClean="0">
                <a:latin typeface="+mj-lt"/>
              </a:rPr>
              <a:t> search by </a:t>
            </a:r>
          </a:p>
          <a:p>
            <a:r>
              <a:rPr lang="en-US" sz="2000" i="1" dirty="0">
                <a:latin typeface="+mj-lt"/>
              </a:rPr>
              <a:t> </a:t>
            </a:r>
            <a:r>
              <a:rPr lang="en-US" sz="2000" i="1" dirty="0" smtClean="0">
                <a:latin typeface="+mj-lt"/>
              </a:rPr>
              <a:t> login name </a:t>
            </a:r>
          </a:p>
          <a:p>
            <a:r>
              <a:rPr lang="en-US" sz="2000" i="1" dirty="0">
                <a:latin typeface="+mj-lt"/>
              </a:rPr>
              <a:t> </a:t>
            </a:r>
            <a:r>
              <a:rPr lang="en-US" sz="2000" i="1" dirty="0" smtClean="0">
                <a:latin typeface="+mj-lt"/>
              </a:rPr>
              <a:t>(username)</a:t>
            </a:r>
          </a:p>
        </p:txBody>
      </p:sp>
      <p:cxnSp>
        <p:nvCxnSpPr>
          <p:cNvPr id="13" name="Straight Arrow Connector 12"/>
          <p:cNvCxnSpPr>
            <a:stCxn id="11" idx="3"/>
          </p:cNvCxnSpPr>
          <p:nvPr/>
        </p:nvCxnSpPr>
        <p:spPr>
          <a:xfrm>
            <a:off x="2590800" y="3518863"/>
            <a:ext cx="1699260" cy="23211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76600" y="5867400"/>
            <a:ext cx="3657600"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86200" y="5902164"/>
            <a:ext cx="1371600" cy="215444"/>
          </a:xfrm>
          <a:prstGeom prst="rect">
            <a:avLst/>
          </a:prstGeom>
          <a:noFill/>
        </p:spPr>
        <p:txBody>
          <a:bodyPr wrap="square" rtlCol="0">
            <a:spAutoFit/>
          </a:bodyPr>
          <a:lstStyle/>
          <a:p>
            <a:r>
              <a:rPr lang="en-US" sz="800" dirty="0" smtClean="0">
                <a:latin typeface="Arial" pitchFamily="34" charset="0"/>
                <a:cs typeface="Arial" pitchFamily="34" charset="0"/>
              </a:rPr>
              <a:t>Hospital Tester</a:t>
            </a:r>
            <a:endParaRPr lang="en-US" sz="800" dirty="0">
              <a:latin typeface="Arial" pitchFamily="34" charset="0"/>
              <a:cs typeface="Arial" pitchFamily="34" charset="0"/>
            </a:endParaRPr>
          </a:p>
        </p:txBody>
      </p:sp>
      <p:sp>
        <p:nvSpPr>
          <p:cNvPr id="8" name="Rectangle 7"/>
          <p:cNvSpPr/>
          <p:nvPr/>
        </p:nvSpPr>
        <p:spPr>
          <a:xfrm>
            <a:off x="6400800" y="5877508"/>
            <a:ext cx="533400" cy="267260"/>
          </a:xfrm>
          <a:prstGeom prst="rect">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53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991600" cy="2349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52399" y="4017764"/>
            <a:ext cx="8382000" cy="2154436"/>
          </a:xfrm>
          <a:prstGeom prst="rect">
            <a:avLst/>
          </a:prstGeom>
          <a:noFill/>
        </p:spPr>
        <p:txBody>
          <a:bodyPr wrap="square" rtlCol="0">
            <a:spAutoFit/>
          </a:bodyPr>
          <a:lstStyle/>
          <a:p>
            <a:pPr marL="342900" indent="-342900">
              <a:buFont typeface="Arial" pitchFamily="34" charset="0"/>
              <a:buChar char="•"/>
            </a:pPr>
            <a:r>
              <a:rPr lang="en-US" sz="2200" dirty="0" smtClean="0">
                <a:latin typeface="+mj-lt"/>
              </a:rPr>
              <a:t>Users matching filter criteria will display</a:t>
            </a:r>
          </a:p>
          <a:p>
            <a:endParaRPr lang="en-US" sz="1200" dirty="0" smtClean="0">
              <a:latin typeface="+mj-lt"/>
            </a:endParaRPr>
          </a:p>
          <a:p>
            <a:pPr marL="342900" indent="-342900">
              <a:buFont typeface="Arial" pitchFamily="34" charset="0"/>
              <a:buChar char="•"/>
            </a:pPr>
            <a:r>
              <a:rPr lang="en-US" sz="2200" dirty="0">
                <a:latin typeface="+mj-lt"/>
              </a:rPr>
              <a:t>The entity name is displayed in the GROUPS column </a:t>
            </a:r>
          </a:p>
          <a:p>
            <a:pPr marL="800100" lvl="1" indent="-342900">
              <a:buFont typeface="Wingdings" pitchFamily="2" charset="2"/>
              <a:buChar char="Ø"/>
            </a:pPr>
            <a:r>
              <a:rPr lang="en-US" sz="2200" dirty="0">
                <a:latin typeface="+mj-lt"/>
              </a:rPr>
              <a:t>(</a:t>
            </a:r>
            <a:r>
              <a:rPr lang="en-US" sz="2200" i="1" dirty="0">
                <a:latin typeface="+mj-lt"/>
              </a:rPr>
              <a:t>1 Test Hospital</a:t>
            </a:r>
            <a:r>
              <a:rPr lang="en-US" sz="2200" dirty="0">
                <a:latin typeface="+mj-lt"/>
              </a:rPr>
              <a:t>)</a:t>
            </a:r>
          </a:p>
          <a:p>
            <a:endParaRPr lang="en-US" sz="1200" dirty="0" smtClean="0">
              <a:latin typeface="+mj-lt"/>
            </a:endParaRPr>
          </a:p>
          <a:p>
            <a:pPr marL="342900" indent="-342900">
              <a:buFont typeface="Arial" pitchFamily="34" charset="0"/>
              <a:buChar char="•"/>
            </a:pPr>
            <a:r>
              <a:rPr lang="en-US" sz="2200" dirty="0" smtClean="0">
                <a:latin typeface="+mj-lt"/>
              </a:rPr>
              <a:t>Each entity (e.g. hospital, EMS agency, RAC, third-party agency) has its own “group”</a:t>
            </a:r>
          </a:p>
        </p:txBody>
      </p:sp>
      <p:sp>
        <p:nvSpPr>
          <p:cNvPr id="4" name="Title 4"/>
          <p:cNvSpPr>
            <a:spLocks noGrp="1"/>
          </p:cNvSpPr>
          <p:nvPr>
            <p:ph type="title"/>
          </p:nvPr>
        </p:nvSpPr>
        <p:spPr>
          <a:xfrm>
            <a:off x="457200" y="0"/>
            <a:ext cx="8229600" cy="1066800"/>
          </a:xfrm>
        </p:spPr>
        <p:txBody>
          <a:bodyPr/>
          <a:lstStyle/>
          <a:p>
            <a:r>
              <a:rPr lang="en-US" dirty="0" smtClean="0"/>
              <a:t>Search for a User</a:t>
            </a:r>
            <a:endParaRPr lang="en-US" i="1" dirty="0"/>
          </a:p>
        </p:txBody>
      </p:sp>
      <p:sp>
        <p:nvSpPr>
          <p:cNvPr id="12" name="Rectangle 11"/>
          <p:cNvSpPr/>
          <p:nvPr/>
        </p:nvSpPr>
        <p:spPr>
          <a:xfrm>
            <a:off x="5257800" y="4610100"/>
            <a:ext cx="1234440" cy="4053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876800" y="2895600"/>
            <a:ext cx="1981200" cy="4248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a:stCxn id="12" idx="0"/>
            <a:endCxn id="21" idx="2"/>
          </p:cNvCxnSpPr>
          <p:nvPr/>
        </p:nvCxnSpPr>
        <p:spPr>
          <a:xfrm flipH="1" flipV="1">
            <a:off x="5867400" y="3320415"/>
            <a:ext cx="7620" cy="12896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14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Editing Existing </a:t>
            </a:r>
            <a:br>
              <a:rPr lang="en-US" sz="5400" dirty="0" smtClean="0"/>
            </a:br>
            <a:r>
              <a:rPr lang="en-US" sz="5400" dirty="0" smtClean="0"/>
              <a:t>User Information</a:t>
            </a:r>
            <a:endParaRPr lang="en-US" sz="5400" dirty="0"/>
          </a:p>
        </p:txBody>
      </p:sp>
    </p:spTree>
    <p:extLst>
      <p:ext uri="{BB962C8B-B14F-4D97-AF65-F5344CB8AC3E}">
        <p14:creationId xmlns:p14="http://schemas.microsoft.com/office/powerpoint/2010/main" val="3751233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10679</TotalTime>
  <Words>2262</Words>
  <Application>Microsoft Office PowerPoint</Application>
  <PresentationFormat>On-screen Show (4:3)</PresentationFormat>
  <Paragraphs>280</Paragraphs>
  <Slides>59</Slides>
  <Notes>16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Executive</vt:lpstr>
      <vt:lpstr>PowerPoint Presentation</vt:lpstr>
      <vt:lpstr>Administration Application</vt:lpstr>
      <vt:lpstr>Administration Application</vt:lpstr>
      <vt:lpstr>Administration Application</vt:lpstr>
      <vt:lpstr>Search for a User</vt:lpstr>
      <vt:lpstr>Search for a User</vt:lpstr>
      <vt:lpstr>Search for a User</vt:lpstr>
      <vt:lpstr>Search for a User</vt:lpstr>
      <vt:lpstr>Editing Existing  User Information</vt:lpstr>
      <vt:lpstr>Edit Existing User Information</vt:lpstr>
      <vt:lpstr>Edit Existing User Information</vt:lpstr>
      <vt:lpstr>Reset Password</vt:lpstr>
      <vt:lpstr>Reset Password</vt:lpstr>
      <vt:lpstr>Security Question/Answer</vt:lpstr>
      <vt:lpstr>Create a New User</vt:lpstr>
      <vt:lpstr>Create a New User</vt:lpstr>
      <vt:lpstr>Create a New User</vt:lpstr>
      <vt:lpstr>Create a New User</vt:lpstr>
      <vt:lpstr>Create a New User</vt:lpstr>
      <vt:lpstr>Adding a User to Your Entity</vt:lpstr>
      <vt:lpstr>Select Entity (Groups)</vt:lpstr>
      <vt:lpstr>Select Entity (Groups)</vt:lpstr>
      <vt:lpstr>Add User as Group Member</vt:lpstr>
      <vt:lpstr>Add User as Group Member</vt:lpstr>
      <vt:lpstr>Add User as Group Member</vt:lpstr>
      <vt:lpstr>Add User as Account Manager</vt:lpstr>
      <vt:lpstr>Add User as Account Manager</vt:lpstr>
      <vt:lpstr>Removing a User from Your Entity</vt:lpstr>
      <vt:lpstr>PowerPoint Presentation</vt:lpstr>
      <vt:lpstr>Make User Inactive</vt:lpstr>
      <vt:lpstr>Make User Inactive</vt:lpstr>
      <vt:lpstr>Remove User from Entity (Group)</vt:lpstr>
      <vt:lpstr>Remove User from Entity (Group)</vt:lpstr>
      <vt:lpstr>Remove User as Group Member</vt:lpstr>
      <vt:lpstr>Main Application</vt:lpstr>
      <vt:lpstr>Searching for Your Entity</vt:lpstr>
      <vt:lpstr>Search for Entity </vt:lpstr>
      <vt:lpstr>PowerPoint Presentation</vt:lpstr>
      <vt:lpstr>PowerPoint Presentation</vt:lpstr>
      <vt:lpstr>PowerPoint Presentation</vt:lpstr>
      <vt:lpstr>Entity Record Summary</vt:lpstr>
      <vt:lpstr>Entity Record Summary</vt:lpstr>
      <vt:lpstr>Entity Record Summary</vt:lpstr>
      <vt:lpstr>Entity Record Summary</vt:lpstr>
      <vt:lpstr>Entity Record Summary</vt:lpstr>
      <vt:lpstr>RAC &amp;  Other Business Associate Agreements (BAA)</vt:lpstr>
      <vt:lpstr>RAC &amp; Other  Business Associate Agreements (BAA)</vt:lpstr>
      <vt:lpstr>RAC &amp; Other  Business Associate Agreements (BAA)</vt:lpstr>
      <vt:lpstr>PowerPoint Presentation</vt:lpstr>
      <vt:lpstr>How the Entity Account Manager Attaches the BAA</vt:lpstr>
      <vt:lpstr>Attachments</vt:lpstr>
      <vt:lpstr>Add Attachment</vt:lpstr>
      <vt:lpstr>PowerPoint Presentation</vt:lpstr>
      <vt:lpstr>RAC Agreements</vt:lpstr>
      <vt:lpstr>RAC Agreements</vt:lpstr>
      <vt:lpstr>Other Business Agreements</vt:lpstr>
      <vt:lpstr>Other Business Agreements</vt:lpstr>
      <vt:lpstr>Manage Attachments</vt:lpstr>
      <vt:lpstr>Manage Attachments</vt:lpstr>
    </vt:vector>
  </TitlesOfParts>
  <Company>DSHS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Berridge,Laura (DSHS)</dc:creator>
  <cp:lastModifiedBy>Sajak,Tammy (DSHS)</cp:lastModifiedBy>
  <cp:revision>441</cp:revision>
  <cp:lastPrinted>2013-08-28T17:03:20Z</cp:lastPrinted>
  <dcterms:created xsi:type="dcterms:W3CDTF">2012-03-09T22:36:45Z</dcterms:created>
  <dcterms:modified xsi:type="dcterms:W3CDTF">2014-01-15T21:01:16Z</dcterms:modified>
</cp:coreProperties>
</file>